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3" r:id="rId3"/>
    <p:sldId id="2140755305" r:id="rId4"/>
    <p:sldId id="2140755306" r:id="rId5"/>
    <p:sldId id="266" r:id="rId6"/>
    <p:sldId id="2140755308" r:id="rId7"/>
    <p:sldId id="2140755310" r:id="rId8"/>
    <p:sldId id="2140755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ll, Valerie (HHS/OASH)" initials="MV(" lastIdx="14" clrIdx="0">
    <p:extLst>
      <p:ext uri="{19B8F6BF-5375-455C-9EA6-DF929625EA0E}">
        <p15:presenceInfo xmlns:p15="http://schemas.microsoft.com/office/powerpoint/2012/main" userId="S::Valerie.Marshall@hhs.gov::e03c772b-66bb-4bcf-8cf0-0723af684df2" providerId="AD"/>
      </p:ext>
    </p:extLst>
  </p:cmAuthor>
  <p:cmAuthor id="2" name="Kim, David (HHS/OASH)" initials="KD(" lastIdx="15" clrIdx="1">
    <p:extLst>
      <p:ext uri="{19B8F6BF-5375-455C-9EA6-DF929625EA0E}">
        <p15:presenceInfo xmlns:p15="http://schemas.microsoft.com/office/powerpoint/2012/main" userId="S::David.Kim@hhs.gov::14f7976d-f15e-4181-b4a7-71e60a1bda93" providerId="AD"/>
      </p:ext>
    </p:extLst>
  </p:cmAuthor>
  <p:cmAuthor id="3" name="Farrall, Susan (HHS/OASH)" initials="FS(" lastIdx="9" clrIdx="2">
    <p:extLst>
      <p:ext uri="{19B8F6BF-5375-455C-9EA6-DF929625EA0E}">
        <p15:presenceInfo xmlns:p15="http://schemas.microsoft.com/office/powerpoint/2012/main" userId="S::Susan.Farrall@hhs.gov::9b08aa26-e695-4afe-b359-90fe8282ec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3602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4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3DA7-A58B-E24F-9E5D-A7A3F531BC74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36DFB-7DB6-2A4C-B837-27FB59B64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6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7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0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9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3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8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3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8474842" cy="2187126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Arial Bold, 36pt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on first line, Month DD, YYYY on second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D0124E-2069-2E48-82AE-8743ED1ECCED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534C28-92BF-924C-AA1D-BB3E33F5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8B181B-92C6-453F-8487-FC0D1F4D6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13" y="56173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3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688E79E-9335-48D5-894C-CCF0C239A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9A9DB88-5ECA-46B3-BBA9-AE9DE924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E7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A138BC9-6F5C-4599-988A-E593ED3B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6781800" cy="4351338"/>
          </a:xfrm>
        </p:spPr>
        <p:txBody>
          <a:bodyPr/>
          <a:lstStyle>
            <a:lvl1pPr marL="228600" indent="-228600">
              <a:buClr>
                <a:srgbClr val="005E70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9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84A13E-C65F-475D-B25D-9FF3C68CF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82E1-5304-4B68-A132-B8AE69F6E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5061231"/>
            <a:ext cx="10515600" cy="10141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66C4A-EDE0-4C4B-9792-74C03EE6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80000" y="97764"/>
            <a:ext cx="4114800" cy="365125"/>
          </a:xfrm>
        </p:spPr>
        <p:txBody>
          <a:bodyPr/>
          <a:lstStyle/>
          <a:p>
            <a:r>
              <a:rPr lang="en-US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5CD0-EC7F-4C89-B1F7-A11848606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4800" y="97764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C1638-A0D2-47EB-A5F0-D710DEE400D2}"/>
              </a:ext>
            </a:extLst>
          </p:cNvPr>
          <p:cNvSpPr/>
          <p:nvPr userDrawn="1"/>
        </p:nvSpPr>
        <p:spPr>
          <a:xfrm>
            <a:off x="0" y="6182140"/>
            <a:ext cx="12192000" cy="67586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AF00C3-4389-4D70-944A-73AC35EA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024" y="6334163"/>
            <a:ext cx="1623184" cy="3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1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buFont typeface="Wingdings" panose="05000000000000000000" pitchFamily="2" charset="2"/>
              <a:buChar char="§"/>
              <a:defRPr sz="2000" b="0"/>
            </a:lvl2pPr>
            <a:lvl3pPr>
              <a:buFont typeface="Wingdings" panose="05000000000000000000" pitchFamily="2" charset="2"/>
              <a:buChar char="ü"/>
              <a:defRPr sz="1800"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buFont typeface="Wingdings" panose="05000000000000000000" pitchFamily="2" charset="2"/>
              <a:buChar char="§"/>
              <a:defRPr sz="2000" b="0"/>
            </a:lvl2pPr>
            <a:lvl3pPr>
              <a:buFont typeface="Wingdings" panose="05000000000000000000" pitchFamily="2" charset="2"/>
              <a:buChar char="ü"/>
              <a:defRPr sz="1800"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6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buFont typeface="Wingdings" panose="05000000000000000000" pitchFamily="2" charset="2"/>
              <a:buChar char="§"/>
              <a:defRPr sz="2000" b="0"/>
            </a:lvl2pPr>
            <a:lvl3pPr>
              <a:buFont typeface="Wingdings" panose="05000000000000000000" pitchFamily="2" charset="2"/>
              <a:buChar char="ü"/>
              <a:defRPr sz="1800"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10" y="1101914"/>
            <a:ext cx="10515600" cy="3628401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4B137-96C7-4821-9F78-CB25ABA8060D}"/>
              </a:ext>
            </a:extLst>
          </p:cNvPr>
          <p:cNvSpPr/>
          <p:nvPr userDrawn="1"/>
        </p:nvSpPr>
        <p:spPr>
          <a:xfrm>
            <a:off x="0" y="6190944"/>
            <a:ext cx="12192000" cy="67791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10" y="5462983"/>
            <a:ext cx="10515600" cy="59661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518" y="22278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318" y="223478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D0F20B-6E18-4E31-8776-9FFA1E373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534" y="6322294"/>
            <a:ext cx="1359497" cy="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987367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Columns Slide Title is Arial Bold, 28pt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9C2DB6-C91F-2E42-B0CA-CB27B5105C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370137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B8ABF4-684C-0140-B841-60540A9302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71060" y="2370136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870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D5F-BDFB-3443-930A-4ECE2B1C5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Charts Title is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28D3B-54C8-A147-B2C4-8906F9893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714A-6FF9-C84D-922F-7C5A51867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8A1040-DAA9-3C42-A0D5-E3EC9600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02603" y="2357146"/>
            <a:ext cx="7743498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36691-F499-574E-89CF-6419385ECC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2357146"/>
            <a:ext cx="2905886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1816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6B19C55-32AE-C54F-B94B-2A3824E6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9390614" cy="68081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2176670"/>
            <a:ext cx="10136048" cy="339235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>
            <a:cxnSpLocks/>
          </p:cNvCxnSpPr>
          <p:nvPr userDrawn="1"/>
        </p:nvCxnSpPr>
        <p:spPr>
          <a:xfrm>
            <a:off x="826813" y="1811215"/>
            <a:ext cx="10136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C52E24-80BD-4F76-A5C9-77C3CF3A36BB}"/>
              </a:ext>
            </a:extLst>
          </p:cNvPr>
          <p:cNvSpPr/>
          <p:nvPr userDrawn="1"/>
        </p:nvSpPr>
        <p:spPr>
          <a:xfrm>
            <a:off x="0" y="0"/>
            <a:ext cx="12192000" cy="680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C1222-DA52-4F89-BC6E-76EE18544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9780" y="157043"/>
            <a:ext cx="1200770" cy="36673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CDB139-18ED-400C-B3BA-2B57200BA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AF8B1C-2C17-49EC-B3C3-C7513229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1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phic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45446-3DBC-9C4E-B930-A234901FA2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936EA54-A13C-F941-9CF6-2967BDC4E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9183"/>
            <a:ext cx="270868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436B18-4A7E-1348-9FBB-5994C5AB276D}"/>
              </a:ext>
            </a:extLst>
          </p:cNvPr>
          <p:cNvSpPr txBox="1"/>
          <p:nvPr userDrawn="1"/>
        </p:nvSpPr>
        <p:spPr>
          <a:xfrm>
            <a:off x="12906531" y="2413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5BE37E-E45F-7B45-B81A-857504D85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7653" y="4384616"/>
            <a:ext cx="660400" cy="381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D06976-73BD-F244-BCFF-118CEC1F6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217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04471-41D4-794D-A16D-03CCEE793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7653" y="580909"/>
            <a:ext cx="2714827" cy="4765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8D5423-5F41-D245-85F5-B1E275D053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171" y="1747007"/>
            <a:ext cx="7260069" cy="2387600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Optional End Slide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2495D2-AE77-E540-949F-BD14C314E4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2171" y="4512707"/>
            <a:ext cx="7260069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</p:spTree>
    <p:extLst>
      <p:ext uri="{BB962C8B-B14F-4D97-AF65-F5344CB8AC3E}">
        <p14:creationId xmlns:p14="http://schemas.microsoft.com/office/powerpoint/2010/main" val="87220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662E62-4A90-5843-88A3-5CB71E2B11FB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F07E0-F0A4-9C43-BD08-5054E09BCE5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25100" y="184955"/>
            <a:ext cx="1028700" cy="31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7C69D-AD8C-AE4F-89B1-BD5DC49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97854"/>
            <a:ext cx="10515600" cy="101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Arial Bold, 28pt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6D48-BEDD-9548-94EE-6D9FBF7E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285"/>
            <a:ext cx="10515600" cy="362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r>
              <a:rPr lang="en-US" dirty="0"/>
              <a:t>First level text should be Arial, 22pt with a solid bullet.</a:t>
            </a:r>
          </a:p>
          <a:p>
            <a:pPr lvl="1"/>
            <a:r>
              <a:rPr lang="en-US" dirty="0"/>
              <a:t>Second level lists are blue Arial, 20pt with a solid square. Do not use open bullets. </a:t>
            </a:r>
          </a:p>
          <a:p>
            <a:pPr lvl="2"/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AB6E-3F6E-6141-8C08-6121F95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3F9-A2B7-5644-96C9-A65FBC192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75" r:id="rId3"/>
    <p:sldLayoutId id="2147483650" r:id="rId4"/>
    <p:sldLayoutId id="2147483664" r:id="rId5"/>
    <p:sldLayoutId id="2147483674" r:id="rId6"/>
    <p:sldLayoutId id="2147483676" r:id="rId7"/>
    <p:sldLayoutId id="2147483670" r:id="rId8"/>
    <p:sldLayoutId id="2147483662" r:id="rId9"/>
    <p:sldLayoutId id="2147483677" r:id="rId10"/>
    <p:sldLayoutId id="2147483678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zsummitpartners.org/2022-naiis-adul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EFF-B242-44B6-A542-7D0B527C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08" y="1070668"/>
            <a:ext cx="11727983" cy="31773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Update from the </a:t>
            </a:r>
            <a:br>
              <a:rPr lang="en-US" sz="4000" dirty="0"/>
            </a:br>
            <a:r>
              <a:rPr lang="en-US" sz="4000" dirty="0"/>
              <a:t>National Vaccine Program </a:t>
            </a:r>
            <a:br>
              <a:rPr lang="en-US" sz="4000" dirty="0"/>
            </a:br>
            <a:r>
              <a:rPr lang="en-US" sz="2700" dirty="0"/>
              <a:t>to the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Advisory Commission on Childhood Vaccines (ACCV)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>
                <a:solidFill>
                  <a:schemeClr val="tx2"/>
                </a:solidFill>
              </a:rPr>
              <a:t>September 2, 2022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912AC-FB77-4033-A423-4F3AF09BBF03}"/>
              </a:ext>
            </a:extLst>
          </p:cNvPr>
          <p:cNvSpPr txBox="1"/>
          <p:nvPr/>
        </p:nvSpPr>
        <p:spPr>
          <a:xfrm>
            <a:off x="-1188720" y="4225060"/>
            <a:ext cx="12131936" cy="14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>
              <a:spcBef>
                <a:spcPts val="0"/>
              </a:spcBef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Valerie Marshall, MPH, PMP</a:t>
            </a:r>
          </a:p>
          <a:p>
            <a:pPr marL="1371600" marR="0"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Deputy Director, National Vaccine Program</a:t>
            </a:r>
          </a:p>
          <a:p>
            <a:pPr marL="1371600" marR="0">
              <a:spcBef>
                <a:spcPts val="0"/>
              </a:spcBef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Office of Infectious Disease and HIV/AIDS Policy</a:t>
            </a:r>
          </a:p>
          <a:p>
            <a:pPr marL="1371600" marR="0"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Office of the Assistant Secretary for Health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94FBE7-0DD6-4894-853E-DD5D7B99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61" y="427757"/>
            <a:ext cx="35153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NVP Mission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F9E0D-3954-48DE-9FD5-C10BE47CB073}"/>
              </a:ext>
            </a:extLst>
          </p:cNvPr>
          <p:cNvSpPr txBox="1"/>
          <p:nvPr/>
        </p:nvSpPr>
        <p:spPr>
          <a:xfrm>
            <a:off x="5760720" y="257486"/>
            <a:ext cx="4884199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optimal prevention of human infectious diseases through immunization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C2F77C2-546E-4772-8CC8-E503831A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3" y="1889537"/>
            <a:ext cx="10761734" cy="4062556"/>
          </a:xfrm>
          <a:prstGeom prst="snip2Same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B476BD47-2769-4711-99B3-499AD233C340}"/>
              </a:ext>
            </a:extLst>
          </p:cNvPr>
          <p:cNvSpPr txBox="1">
            <a:spLocks/>
          </p:cNvSpPr>
          <p:nvPr/>
        </p:nvSpPr>
        <p:spPr>
          <a:xfrm>
            <a:off x="-240030" y="291540"/>
            <a:ext cx="57378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600" i="1" dirty="0"/>
              <a:t>Mission of the National Vaccine Program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B56F2-4F65-4912-8784-AA8AA7C4471C}"/>
              </a:ext>
            </a:extLst>
          </p:cNvPr>
          <p:cNvSpPr txBox="1"/>
          <p:nvPr/>
        </p:nvSpPr>
        <p:spPr>
          <a:xfrm>
            <a:off x="6096000" y="291540"/>
            <a:ext cx="5703570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achieve optimal prevention of human infectious diseases through immunization</a:t>
            </a:r>
          </a:p>
        </p:txBody>
      </p:sp>
    </p:spTree>
    <p:extLst>
      <p:ext uri="{BB962C8B-B14F-4D97-AF65-F5344CB8AC3E}">
        <p14:creationId xmlns:p14="http://schemas.microsoft.com/office/powerpoint/2010/main" val="349964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92B3A-3713-4035-9952-6CAF3C81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726"/>
            <a:ext cx="8789670" cy="7584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National Vaccine Advisory Committee (NVAC) 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0741C-7683-483E-8D77-B3459CA4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50C160-0E59-46BF-A803-83F2F0E70097}"/>
              </a:ext>
            </a:extLst>
          </p:cNvPr>
          <p:cNvSpPr txBox="1">
            <a:spLocks/>
          </p:cNvSpPr>
          <p:nvPr/>
        </p:nvSpPr>
        <p:spPr>
          <a:xfrm>
            <a:off x="201931" y="986018"/>
            <a:ext cx="6576059" cy="527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chemeClr val="tx2">
                    <a:lumMod val="75000"/>
                  </a:schemeClr>
                </a:solidFill>
              </a:rPr>
              <a:t>Last Meeting</a:t>
            </a:r>
          </a:p>
          <a:p>
            <a:pPr lvl="2"/>
            <a:r>
              <a:rPr lang="en-US" sz="2600" b="1" dirty="0"/>
              <a:t>June 15-16, 2022</a:t>
            </a:r>
          </a:p>
          <a:p>
            <a:pPr marL="514350" lvl="2" indent="0">
              <a:buNone/>
            </a:pPr>
            <a:endParaRPr lang="en-US" sz="2600" b="1" dirty="0"/>
          </a:p>
          <a:p>
            <a:r>
              <a:rPr lang="en-US" sz="2600" b="1" u="sng" dirty="0">
                <a:solidFill>
                  <a:schemeClr val="tx2"/>
                </a:solidFill>
              </a:rPr>
              <a:t>Day 1 Discussion</a:t>
            </a:r>
            <a:endParaRPr lang="en-US" sz="2600" b="1" u="sng" dirty="0"/>
          </a:p>
          <a:p>
            <a:pPr lvl="2"/>
            <a:r>
              <a:rPr lang="en-US" sz="2600" b="1" dirty="0"/>
              <a:t>Help Eliminating the Silent Epidemic In America: New Adult Hepatitis B Immunization Recommendations</a:t>
            </a:r>
          </a:p>
          <a:p>
            <a:pPr lvl="2"/>
            <a:r>
              <a:rPr lang="en-US" sz="2600" b="1" dirty="0"/>
              <a:t>Injection-free Inoculations </a:t>
            </a:r>
          </a:p>
          <a:p>
            <a:pPr lvl="2"/>
            <a:r>
              <a:rPr lang="en-US" sz="2600" b="1" i="0" dirty="0">
                <a:solidFill>
                  <a:srgbClr val="000000"/>
                </a:solidFill>
                <a:effectLst/>
              </a:rPr>
              <a:t>The Vaccine Confidence Subcommittee Report Out</a:t>
            </a:r>
            <a:endParaRPr lang="en-US" sz="2600" b="1" dirty="0"/>
          </a:p>
          <a:p>
            <a:pPr marL="514350" lvl="2" indent="0">
              <a:buNone/>
            </a:pPr>
            <a:endParaRPr lang="en-US" sz="2600" b="1" dirty="0"/>
          </a:p>
          <a:p>
            <a:r>
              <a:rPr lang="en-US" sz="2600" b="1" dirty="0">
                <a:solidFill>
                  <a:schemeClr val="tx2"/>
                </a:solidFill>
              </a:rPr>
              <a:t>Day 2 Discussion  </a:t>
            </a:r>
          </a:p>
          <a:p>
            <a:pPr lvl="2"/>
            <a:r>
              <a:rPr lang="en-US" sz="2600" b="1" i="0" dirty="0">
                <a:solidFill>
                  <a:srgbClr val="000000"/>
                </a:solidFill>
                <a:effectLst/>
              </a:rPr>
              <a:t>Covid-19 Vaccine Safety Review</a:t>
            </a:r>
          </a:p>
          <a:p>
            <a:pPr lvl="2"/>
            <a:r>
              <a:rPr lang="en-US" sz="2600" b="1" i="0" dirty="0">
                <a:solidFill>
                  <a:srgbClr val="000000"/>
                </a:solidFill>
                <a:effectLst/>
              </a:rPr>
              <a:t>Easing Cold Chain Considerations</a:t>
            </a:r>
          </a:p>
          <a:p>
            <a:pPr lvl="2"/>
            <a:endParaRPr lang="en-US" b="1" dirty="0"/>
          </a:p>
          <a:p>
            <a:pPr marL="685800" lvl="2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  <a:p>
            <a:pPr marL="685800" lvl="2" indent="0">
              <a:buFont typeface="Wingdings" panose="05000000000000000000" pitchFamily="2" charset="2"/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685800" lvl="2" indent="0">
              <a:buFont typeface="Wingdings" panose="05000000000000000000" pitchFamily="2" charset="2"/>
              <a:buNone/>
            </a:pP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B056-1298-45BD-B4CB-726EEBE4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19" y="1077457"/>
            <a:ext cx="3693081" cy="3930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91D137-B080-4FC4-B4CC-3A7FAEAE068D}"/>
              </a:ext>
            </a:extLst>
          </p:cNvPr>
          <p:cNvSpPr txBox="1"/>
          <p:nvPr/>
        </p:nvSpPr>
        <p:spPr>
          <a:xfrm>
            <a:off x="7857648" y="5149491"/>
            <a:ext cx="425434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September 22-23, 2022; watch online at hhs.gov/live</a:t>
            </a:r>
          </a:p>
        </p:txBody>
      </p:sp>
    </p:spTree>
    <p:extLst>
      <p:ext uri="{BB962C8B-B14F-4D97-AF65-F5344CB8AC3E}">
        <p14:creationId xmlns:p14="http://schemas.microsoft.com/office/powerpoint/2010/main" val="89477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15FA-FDB1-4270-8FD7-BC0CA4BC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0317"/>
            <a:ext cx="10515600" cy="59661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Vaccines: Federal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D549-FC47-4289-97B7-30E4CAB7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1146674"/>
            <a:ext cx="7284966" cy="50362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Accompanies and aligns with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Vaccines National Strategic Plan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and has the same goals, objectives, and strategies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Outlines the roles of Federal departments and agencies and their specific contributions to achieving vaccine goals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Guidance of Interagency Vaccine Workgroup</a:t>
            </a:r>
            <a:endParaRPr lang="en-US" sz="2800" dirty="0"/>
          </a:p>
          <a:p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685800" lvl="2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5943D-9C07-4750-AC91-88721722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445" y="1290315"/>
            <a:ext cx="4381255" cy="4277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FE8B5-2F4D-4ECC-89B6-B189075A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5332500"/>
            <a:ext cx="7932420" cy="13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DAF5-A2F7-4A67-9716-F35A2645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4" y="551469"/>
            <a:ext cx="10580370" cy="8081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Actions and Strategies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rgbClr val="C00000"/>
                </a:solidFill>
              </a:rPr>
              <a:t>Vaccines Federal Implementation Plan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B1C736-8207-42AF-BE03-4C9D3FC97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758" y="1538645"/>
            <a:ext cx="9763942" cy="51222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99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1AFD-415D-436E-8D79-22164BEA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-3582"/>
            <a:ext cx="12127230" cy="5966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Adult Influenza and Immunization Summit (NAIIS)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2A2D-FBFF-4952-AE97-BB6453B9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" y="1897499"/>
            <a:ext cx="11369040" cy="362840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0" i="0" dirty="0">
                <a:effectLst/>
                <a:latin typeface="Helvetica" panose="020B0604020202020204" pitchFamily="34" charset="0"/>
              </a:rPr>
              <a:t>The NAIIS is dedicated to facilitating the implementation of vaccine recommendations of the Advisory Committee on Immunization Practices.</a:t>
            </a:r>
          </a:p>
          <a:p>
            <a:pPr>
              <a:spcAft>
                <a:spcPts val="1200"/>
              </a:spcAft>
            </a:pPr>
            <a:r>
              <a:rPr lang="en-US" b="0" i="0" dirty="0">
                <a:effectLst/>
                <a:latin typeface="Helvetica" panose="020B0604020202020204" pitchFamily="34" charset="0"/>
              </a:rPr>
              <a:t>The 2022 National Adult and Influenza Immunization Summit (NAIIS) will be held on November 2–3, 2022 at the Crowne Plaza Atlanta Perimeter at Ravinia in Atlanta, Georgia</a:t>
            </a:r>
            <a:r>
              <a:rPr lang="en-US" b="0" i="0" dirty="0">
                <a:solidFill>
                  <a:srgbClr val="1D1D1D"/>
                </a:solidFill>
                <a:effectLst/>
                <a:latin typeface="Helvetica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2E7E6-B6ED-42A2-AF14-1A55709B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69" y="3699265"/>
            <a:ext cx="9121587" cy="19715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955EF6-53D9-4C97-8169-F71B3EB7BCE1}"/>
              </a:ext>
            </a:extLst>
          </p:cNvPr>
          <p:cNvSpPr txBox="1">
            <a:spLocks/>
          </p:cNvSpPr>
          <p:nvPr/>
        </p:nvSpPr>
        <p:spPr>
          <a:xfrm>
            <a:off x="-9525" y="605708"/>
            <a:ext cx="12127230" cy="1146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Improving Adult Immunizations to Sustain Progress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Accomplished During the Pandemic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B2D14-C960-41D2-A430-A23A916FDE26}"/>
              </a:ext>
            </a:extLst>
          </p:cNvPr>
          <p:cNvSpPr txBox="1"/>
          <p:nvPr/>
        </p:nvSpPr>
        <p:spPr>
          <a:xfrm>
            <a:off x="369570" y="5982890"/>
            <a:ext cx="11369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2022 National Adult and Influenza Immunization Summit in Person Meeting - National Adult and Influenza Immunization Summit (izsummitpartners.org)</a:t>
            </a:r>
            <a:endParaRPr lang="en-US" sz="2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2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268AC4-D144-47DE-BBE4-041E657D7AFF}"/>
              </a:ext>
            </a:extLst>
          </p:cNvPr>
          <p:cNvSpPr/>
          <p:nvPr/>
        </p:nvSpPr>
        <p:spPr>
          <a:xfrm>
            <a:off x="54353" y="1585782"/>
            <a:ext cx="12192000" cy="52722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78988-EB75-4936-8215-569BBB21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A96C59-A3C8-4A8B-AA62-3BFBEA558209}"/>
              </a:ext>
            </a:extLst>
          </p:cNvPr>
          <p:cNvSpPr txBox="1">
            <a:spLocks/>
          </p:cNvSpPr>
          <p:nvPr/>
        </p:nvSpPr>
        <p:spPr>
          <a:xfrm>
            <a:off x="112431" y="-734481"/>
            <a:ext cx="12158886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August - National Immunization Awareness Month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E4023-2A2F-4E0A-A8D4-D91EBF589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910"/>
          <a:stretch/>
        </p:blipFill>
        <p:spPr>
          <a:xfrm>
            <a:off x="220029" y="2162357"/>
            <a:ext cx="6054868" cy="4238456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C9E56-38A1-47B0-97BA-2DD2F654F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088" b="-3"/>
          <a:stretch/>
        </p:blipFill>
        <p:spPr>
          <a:xfrm>
            <a:off x="6836821" y="3361613"/>
            <a:ext cx="4739640" cy="3177299"/>
          </a:xfrm>
          <a:prstGeom prst="snipRoundRect">
            <a:avLst/>
          </a:prstGeom>
          <a:ln w="57150"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508B6-9107-4211-894F-AED74F065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926" y="1004351"/>
            <a:ext cx="5556883" cy="1162862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12B07-CF90-40C3-A9B6-FF5D87B41266}"/>
              </a:ext>
            </a:extLst>
          </p:cNvPr>
          <p:cNvSpPr txBox="1"/>
          <p:nvPr/>
        </p:nvSpPr>
        <p:spPr>
          <a:xfrm>
            <a:off x="178153" y="967549"/>
            <a:ext cx="6658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OASH Promotional Efforts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251E9-E101-4D41-B71A-29F3654D905D}"/>
              </a:ext>
            </a:extLst>
          </p:cNvPr>
          <p:cNvSpPr txBox="1"/>
          <p:nvPr/>
        </p:nvSpPr>
        <p:spPr>
          <a:xfrm>
            <a:off x="6440573" y="2354867"/>
            <a:ext cx="5556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https://www.hhs.gov/immunization/get-vaccinated/for-parents/five-reasons/index.html</a:t>
            </a:r>
          </a:p>
        </p:txBody>
      </p:sp>
    </p:spTree>
    <p:extLst>
      <p:ext uri="{BB962C8B-B14F-4D97-AF65-F5344CB8AC3E}">
        <p14:creationId xmlns:p14="http://schemas.microsoft.com/office/powerpoint/2010/main" val="2513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DB11F-4E28-4845-AB8C-C6176464FF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EBD5C43-9807-407A-86ED-99585DC1F7E1}" type="slidenum">
              <a:rPr lang="en-IN" smtClean="0"/>
              <a:t>8</a:t>
            </a:fld>
            <a:endParaRPr lang="en-IN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6A44DE8-6BB8-4E00-931B-FC0F9D33AAEA}"/>
              </a:ext>
            </a:extLst>
          </p:cNvPr>
          <p:cNvSpPr txBox="1">
            <a:spLocks/>
          </p:cNvSpPr>
          <p:nvPr/>
        </p:nvSpPr>
        <p:spPr>
          <a:xfrm>
            <a:off x="3313429" y="3263900"/>
            <a:ext cx="6733541" cy="14338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418087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SH">
      <a:dk1>
        <a:srgbClr val="000000"/>
      </a:dk1>
      <a:lt1>
        <a:srgbClr val="FFFFFF"/>
      </a:lt1>
      <a:dk2>
        <a:srgbClr val="000099"/>
      </a:dk2>
      <a:lt2>
        <a:srgbClr val="F3B927"/>
      </a:lt2>
      <a:accent1>
        <a:srgbClr val="757575"/>
      </a:accent1>
      <a:accent2>
        <a:srgbClr val="BABABA"/>
      </a:accent2>
      <a:accent3>
        <a:srgbClr val="EAEAEA"/>
      </a:accent3>
      <a:accent4>
        <a:srgbClr val="0B8D93"/>
      </a:accent4>
      <a:accent5>
        <a:srgbClr val="00004D"/>
      </a:accent5>
      <a:accent6>
        <a:srgbClr val="008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_Powerpoint_Template_Widescreen_Final" id="{DDB129E9-CEC8-4A7D-8E20-402F7F893C3F}" vid="{098EE685-B4EE-4362-BF1C-AAB4A6FBF3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OASH_Powerpoint_Template_Widescreen_Final</Template>
  <TotalTime>3155</TotalTime>
  <Words>312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Wingdings</vt:lpstr>
      <vt:lpstr>Office Theme</vt:lpstr>
      <vt:lpstr>Update from the  National Vaccine Program  to the  Advisory Commission on Childhood Vaccines (ACCV)  September 2, 2022  </vt:lpstr>
      <vt:lpstr>NVP Mission </vt:lpstr>
      <vt:lpstr>PowerPoint Presentation</vt:lpstr>
      <vt:lpstr>Vaccines: Federal Implementation Plan</vt:lpstr>
      <vt:lpstr>Sample Actions and Strategies   Vaccines Federal Implementation Plan</vt:lpstr>
      <vt:lpstr>National Adult Influenza and Immunization Summit (NAIIS)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Seigfreid, Kimberly (HHS/OASH)</dc:creator>
  <cp:lastModifiedBy>Sneeringer, Lucy (HRSA) [C]</cp:lastModifiedBy>
  <cp:revision>156</cp:revision>
  <dcterms:created xsi:type="dcterms:W3CDTF">2020-12-02T20:58:50Z</dcterms:created>
  <dcterms:modified xsi:type="dcterms:W3CDTF">2022-08-26T19:07:34Z</dcterms:modified>
</cp:coreProperties>
</file>