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239_D3FD1A9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3"/>
  </p:sldMasterIdLst>
  <p:notesMasterIdLst>
    <p:notesMasterId r:id="rId61"/>
  </p:notesMasterIdLst>
  <p:sldIdLst>
    <p:sldId id="564" r:id="rId34"/>
    <p:sldId id="552" r:id="rId35"/>
    <p:sldId id="565" r:id="rId36"/>
    <p:sldId id="288" r:id="rId37"/>
    <p:sldId id="581" r:id="rId38"/>
    <p:sldId id="580" r:id="rId39"/>
    <p:sldId id="568" r:id="rId40"/>
    <p:sldId id="569" r:id="rId41"/>
    <p:sldId id="587" r:id="rId42"/>
    <p:sldId id="572" r:id="rId43"/>
    <p:sldId id="571" r:id="rId44"/>
    <p:sldId id="442" r:id="rId45"/>
    <p:sldId id="575" r:id="rId46"/>
    <p:sldId id="431" r:id="rId47"/>
    <p:sldId id="438" r:id="rId48"/>
    <p:sldId id="443" r:id="rId49"/>
    <p:sldId id="586" r:id="rId50"/>
    <p:sldId id="574" r:id="rId51"/>
    <p:sldId id="577" r:id="rId52"/>
    <p:sldId id="455" r:id="rId53"/>
    <p:sldId id="583" r:id="rId54"/>
    <p:sldId id="449" r:id="rId55"/>
    <p:sldId id="582" r:id="rId56"/>
    <p:sldId id="584" r:id="rId57"/>
    <p:sldId id="450" r:id="rId58"/>
    <p:sldId id="585" r:id="rId59"/>
    <p:sldId id="347" r:id="rId6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">
          <p15:clr>
            <a:srgbClr val="A4A3A4"/>
          </p15:clr>
        </p15:guide>
        <p15:guide id="2" orient="horz" pos="33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992">
          <p15:clr>
            <a:srgbClr val="A4A3A4"/>
          </p15:clr>
        </p15:guide>
        <p15:guide id="5" orient="horz" pos="4105">
          <p15:clr>
            <a:srgbClr val="A4A3A4"/>
          </p15:clr>
        </p15:guide>
        <p15:guide id="6" orient="horz" pos="1006">
          <p15:clr>
            <a:srgbClr val="A4A3A4"/>
          </p15:clr>
        </p15:guide>
        <p15:guide id="7" orient="horz" pos="1250">
          <p15:clr>
            <a:srgbClr val="A4A3A4"/>
          </p15:clr>
        </p15:guide>
        <p15:guide id="8" pos="3143" userDrawn="1">
          <p15:clr>
            <a:srgbClr val="A4A3A4"/>
          </p15:clr>
        </p15:guide>
        <p15:guide id="9" pos="341">
          <p15:clr>
            <a:srgbClr val="A4A3A4"/>
          </p15:clr>
        </p15:guide>
        <p15:guide id="10" pos="1746">
          <p15:clr>
            <a:srgbClr val="A4A3A4"/>
          </p15:clr>
        </p15:guide>
        <p15:guide id="11" pos="3620">
          <p15:clr>
            <a:srgbClr val="A4A3A4"/>
          </p15:clr>
        </p15:guide>
        <p15:guide id="12" pos="3839">
          <p15:clr>
            <a:srgbClr val="A4A3A4"/>
          </p15:clr>
        </p15:guide>
        <p15:guide id="13" pos="5950">
          <p15:clr>
            <a:srgbClr val="A4A3A4"/>
          </p15:clr>
        </p15:guide>
        <p15:guide id="14" pos="7349">
          <p15:clr>
            <a:srgbClr val="A4A3A4"/>
          </p15:clr>
        </p15:guide>
        <p15:guide id="15" pos="4057">
          <p15:clr>
            <a:srgbClr val="A4A3A4"/>
          </p15:clr>
        </p15:guide>
        <p15:guide id="16" pos="4551">
          <p15:clr>
            <a:srgbClr val="A4A3A4"/>
          </p15:clr>
        </p15:guide>
        <p15:guide id="17" pos="6917">
          <p15:clr>
            <a:srgbClr val="A4A3A4"/>
          </p15:clr>
        </p15:guide>
        <p15:guide id="18" pos="613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D14D7C-E8DD-56F5-3AC0-67C61D8BD076}" name="Kingsley, Ryan, MPAS, P.A.-C." initials="KP" userId="S::kingsley.ryan@mayo.edu::7bc78149-4c97-48d2-a6f9-9bee97230741" providerId="AD"/>
  <p188:author id="{A6DF37C2-0232-0D45-133B-DEE89564132C}" name="Kingsley, Ryan, MPAS, P.A.-C." initials="RK" userId="S::Kingsley.Ryan@mayo.edu::7bc78149-4c97-48d2-a6f9-9bee972307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D9D9D9"/>
    <a:srgbClr val="000000"/>
    <a:srgbClr val="9D9D9D"/>
    <a:srgbClr val="7F7F7F"/>
    <a:srgbClr val="FFFFFF"/>
    <a:srgbClr val="92D050"/>
    <a:srgbClr val="8246AF"/>
    <a:srgbClr val="9CDBD9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B8761-9773-F3A5-3863-4C591C0E8291}" v="230" dt="2024-01-16T17:00:23.945"/>
    <p1510:client id="{9D514CD1-0046-368C-0570-CCDBC923052C}" v="67" dt="2024-01-16T22:31:53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" y="672"/>
      </p:cViewPr>
      <p:guideLst>
        <p:guide orient="horz" pos="219"/>
        <p:guide orient="horz" pos="338"/>
        <p:guide orient="horz" pos="2160"/>
        <p:guide orient="horz" pos="3992"/>
        <p:guide orient="horz" pos="4105"/>
        <p:guide orient="horz" pos="1006"/>
        <p:guide orient="horz" pos="1250"/>
        <p:guide pos="3143"/>
        <p:guide pos="341"/>
        <p:guide pos="1746"/>
        <p:guide pos="3620"/>
        <p:guide pos="3839"/>
        <p:guide pos="5950"/>
        <p:guide pos="7349"/>
        <p:guide pos="4057"/>
        <p:guide pos="4551"/>
        <p:guide pos="6917"/>
        <p:guide pos="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microsoft.com/office/2015/10/relationships/revisionInfo" Target="revisionInfo.xml"/><Relationship Id="rId5" Type="http://schemas.openxmlformats.org/officeDocument/2006/relationships/customXml" Target="../customXml/item5.xml"/><Relationship Id="rId61" Type="http://schemas.openxmlformats.org/officeDocument/2006/relationships/notesMaster" Target="notesMasters/notes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1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microsoft.com/office/2018/10/relationships/authors" Target="authors.xml"/><Relationship Id="rId20" Type="http://schemas.openxmlformats.org/officeDocument/2006/relationships/customXml" Target="../customXml/item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6.xml"/></Relationships>
</file>

<file path=ppt/comments/modernComment_239_D3FD1A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8CB0CC-A323-4857-B655-E236BAE5D395}" authorId="{A6DF37C2-0232-0D45-133B-DEE89564132C}" created="2024-01-03T19:29:18.174">
    <pc:sldMkLst xmlns:pc="http://schemas.microsoft.com/office/powerpoint/2013/main/command">
      <pc:docMk/>
      <pc:sldMk cId="3556579998" sldId="569"/>
    </pc:sldMkLst>
    <p188:txBody>
      <a:bodyPr/>
      <a:lstStyle/>
      <a:p>
        <a:r>
          <a:rPr lang="en-US"/>
          <a:t>We can trust ML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44E6-187A-4493-A8C8-BF7B10B3F86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76D2-C4D6-4F47-BE0A-B8682F3A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Query if we want to elaborate on initialization, cost function, steps</a:t>
            </a:r>
          </a:p>
          <a:p>
            <a:r>
              <a:rPr lang="en-US" dirty="0">
                <a:ea typeface="Calibri"/>
                <a:cs typeface="Calibri"/>
              </a:rPr>
              <a:t>Should we remove retraining?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76D2-C4D6-4F47-BE0A-B8682F3AE1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Overview of why ML is diff from regression</a:t>
            </a:r>
          </a:p>
          <a:p>
            <a:r>
              <a:rPr lang="en-US" dirty="0">
                <a:ea typeface="Calibri"/>
                <a:cs typeface="Calibri"/>
              </a:rPr>
              <a:t>This slide will lead in to the two main categories of classical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76D2-C4D6-4F47-BE0A-B8682F3AE1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76D2-C4D6-4F47-BE0A-B8682F3AE1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76D2-C4D6-4F47-BE0A-B8682F3AE1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76D2-C4D6-4F47-BE0A-B8682F3AE1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76D2-C4D6-4F47-BE0A-B8682F3AE1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2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4257675"/>
            <a:ext cx="9998921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672465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3811-3324-6EE2-E201-4471CDF82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8" y="536575"/>
            <a:ext cx="841248" cy="10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8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 black_gray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16425" y="0"/>
            <a:ext cx="7772400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B55729-EDF7-9029-D47E-9714EE558C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750" y="1585913"/>
            <a:ext cx="6681788" cy="3673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2366169"/>
            <a:ext cx="3065462" cy="2125663"/>
          </a:xfrm>
        </p:spPr>
        <p:txBody>
          <a:bodyPr tIns="0" bIns="0" anchor="ctr" anchorCtr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fld id="{9239F233-A28B-4E90-BD26-B7AF41444B49}" type="datetimeyyyy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2366169"/>
            <a:ext cx="3656012" cy="2125663"/>
          </a:xfrm>
        </p:spPr>
        <p:txBody>
          <a:bodyPr tIns="0" bIns="0" anchor="ctr" anchorCtr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4838700"/>
            <a:ext cx="3665537" cy="12763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7115" y="2366169"/>
            <a:ext cx="3656012" cy="2125663"/>
          </a:xfrm>
        </p:spPr>
        <p:txBody>
          <a:bodyPr tIns="0" bIns="0" anchor="ctr" anchorCtr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97115" y="4838700"/>
            <a:ext cx="3665537" cy="12763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7628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29475" y="6135688"/>
            <a:ext cx="4437062" cy="36576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03FE5-9572-BFFE-9E98-C018C0150A29}"/>
              </a:ext>
            </a:extLst>
          </p:cNvPr>
          <p:cNvSpPr/>
          <p:nvPr userDrawn="1"/>
        </p:nvSpPr>
        <p:spPr>
          <a:xfrm>
            <a:off x="7406641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5" y="3086100"/>
            <a:ext cx="8200284" cy="6858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3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5"/>
            <a:ext cx="4773612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6094413" y="0"/>
            <a:ext cx="6094411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0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0"/>
            <a:ext cx="6094413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0488" y="536575"/>
            <a:ext cx="5226050" cy="9787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488" y="1984375"/>
            <a:ext cx="5226050" cy="39867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4048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3665538" cy="391312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3665538" cy="106045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2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25" y="536575"/>
            <a:ext cx="6323012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25" y="1984375"/>
            <a:ext cx="632301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343525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9911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870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224713" y="0"/>
            <a:ext cx="49641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5894388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5894388" cy="587375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770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4712" y="536575"/>
            <a:ext cx="4441825" cy="9787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712" y="1984375"/>
            <a:ext cx="4441825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224713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ith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9" y="4257675"/>
            <a:ext cx="9999050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cap="all" baseline="0">
                <a:solidFill>
                  <a:schemeClr val="tx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F4D9A-1111-3465-26AB-683032D92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8" y="536575"/>
            <a:ext cx="841248" cy="10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3086100"/>
            <a:ext cx="9998921" cy="685800"/>
          </a:xfrm>
        </p:spPr>
        <p:txBody>
          <a:bodyPr anchor="t" anchorCtr="0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7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6" y="2845917"/>
            <a:ext cx="8191499" cy="1397000"/>
          </a:xfrm>
        </p:spPr>
        <p:txBody>
          <a:bodyPr tIns="0" anchor="ctr" anchorCtr="0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2505671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number_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47736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3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number_40/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36560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6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ow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536576"/>
            <a:ext cx="5572125" cy="1447800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2286000"/>
            <a:ext cx="12188825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7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ower image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286000"/>
            <a:ext cx="12188825" cy="4572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8882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536576"/>
            <a:ext cx="5572125" cy="144780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973138" y="2838450"/>
            <a:ext cx="10693400" cy="3498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©2022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8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 layout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73138" y="1984375"/>
            <a:ext cx="9999662" cy="790575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73138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47005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120872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8694738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547005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120872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4738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8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456904-7106-B7CE-D6AA-9148B3C7E129}"/>
              </a:ext>
            </a:extLst>
          </p:cNvPr>
          <p:cNvSpPr/>
          <p:nvPr userDrawn="1"/>
        </p:nvSpPr>
        <p:spPr>
          <a:xfrm>
            <a:off x="6089777" y="0"/>
            <a:ext cx="60990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5"/>
            <a:ext cx="4773612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FF1EF-D919-9496-FEAD-6F03C7D0E47F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fld id="{9239F233-A28B-4E90-BD26-B7AF41444B49}" type="datetimeyyyy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8AAEDFD-B047-92DA-67F4-03DC034D5C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3543" y="1984375"/>
            <a:ext cx="3246438" cy="390525"/>
          </a:xfrm>
        </p:spPr>
        <p:txBody>
          <a:bodyPr tIns="0" bIns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9D73FAC-B01D-3BFD-0C9A-6CA7A95FB1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543" y="3379009"/>
            <a:ext cx="3246438" cy="390525"/>
          </a:xfrm>
        </p:spPr>
        <p:txBody>
          <a:bodyPr tIns="0" bIns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899D747-6E00-B850-4C4C-D1A4CAFA2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543" y="4774724"/>
            <a:ext cx="3246438" cy="390525"/>
          </a:xfrm>
        </p:spPr>
        <p:txBody>
          <a:bodyPr tIns="0" bIns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2B3393D0-BC75-052B-3774-EF181DFAD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5131" y="3635799"/>
            <a:ext cx="3244850" cy="731520"/>
          </a:xfrm>
        </p:spPr>
        <p:txBody>
          <a:bodyPr tIns="13716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9806F3C3-5DF9-B6F7-C3B7-A9ACBC9AF5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75131" y="5035308"/>
            <a:ext cx="3244850" cy="731520"/>
          </a:xfrm>
        </p:spPr>
        <p:txBody>
          <a:bodyPr tIns="13716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673650EE-9977-3A77-5144-BA068018CD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75131" y="2241276"/>
            <a:ext cx="3244850" cy="731520"/>
          </a:xfrm>
        </p:spPr>
        <p:txBody>
          <a:bodyPr tIns="13716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66829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9998921" cy="587375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4769327" cy="391312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488" y="1984374"/>
            <a:ext cx="4773612" cy="391312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8731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731" y="2276474"/>
            <a:ext cx="4773168" cy="3705225"/>
          </a:xfrm>
        </p:spPr>
        <p:txBody>
          <a:bodyPr tIns="9144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0488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0488" y="2276474"/>
            <a:ext cx="4773168" cy="3705225"/>
          </a:xfrm>
        </p:spPr>
        <p:txBody>
          <a:bodyPr tIns="9144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ynamic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6C04D3-353B-96E9-0E1D-338C4DF95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75ED3-FD5A-0ED2-00A3-991ECA1C2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338" y="536575"/>
            <a:ext cx="841248" cy="1029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9" y="4257675"/>
            <a:ext cx="9999050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CA618-02A6-E6D8-74DE-DBE059250D74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/>
                </a:solidFill>
              </a:rPr>
              <a:t>©</a:t>
            </a:r>
            <a:fld id="{FA922ACB-8748-4FDE-8D4E-38BC6C3EB26D}" type="datetimeyyyy">
              <a:rPr lang="en-US" sz="700">
                <a:solidFill>
                  <a:schemeClr val="bg1"/>
                </a:solidFill>
              </a:rPr>
              <a:pPr lvl="0"/>
              <a:t>2024</a:t>
            </a:fld>
            <a:r>
              <a:rPr lang="en-US" sz="700">
                <a:solidFill>
                  <a:schemeClr val="bg1"/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bg1"/>
                </a:solidFill>
              </a:rPr>
              <a:pPr lvl="0"/>
              <a:t>‹#›</a:t>
            </a:fld>
            <a:endParaRPr lang="en-US" sz="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79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/40 Title and Content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224713" y="0"/>
            <a:ext cx="4964112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536575"/>
            <a:ext cx="5467349" cy="9787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9" y="1984375"/>
            <a:ext cx="5467350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7753350" y="1984375"/>
            <a:ext cx="3913188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fld id="{DE0E1CB7-DA98-4AE3-9B7A-4E54193F9C18}" type="datetimeyyyy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24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Title and Two Content Comparison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16425" y="0"/>
            <a:ext cx="7772400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2366169"/>
            <a:ext cx="3074987" cy="2125663"/>
          </a:xfrm>
        </p:spPr>
        <p:txBody>
          <a:bodyPr tIns="0" bIns="0" anchor="ctr" anchorCtr="0"/>
          <a:lstStyle>
            <a:lvl1pPr>
              <a:defRPr sz="320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991100" y="1206456"/>
            <a:ext cx="3144837" cy="771525"/>
          </a:xfrm>
        </p:spPr>
        <p:txBody>
          <a:bodyPr bIns="0" anchor="b" anchorCtr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260556"/>
            <a:ext cx="3144837" cy="3986784"/>
          </a:xfrm>
        </p:spPr>
        <p:txBody>
          <a:bodyPr tIns="9144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2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8524876" y="1206456"/>
            <a:ext cx="3144837" cy="771525"/>
          </a:xfrm>
        </p:spPr>
        <p:txBody>
          <a:bodyPr bIns="0" anchor="b" anchorCtr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8524876" y="2260556"/>
            <a:ext cx="3144837" cy="3986784"/>
          </a:xfrm>
        </p:spPr>
        <p:txBody>
          <a:bodyPr vert="horz" lIns="0" tIns="91440" rIns="0" bIns="45724" rtlCol="0">
            <a:noAutofit/>
          </a:bodyPr>
          <a:lstStyle>
            <a:lvl1pPr>
              <a:defRPr lang="en-US" sz="2400" dirty="0" smtClean="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lang="en-US" sz="2400" dirty="0" smtClean="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lang="en-US" sz="2400" dirty="0" smtClean="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lang="en-US" sz="2400" dirty="0" smtClean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lang="en-US" sz="2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fld id="{C4E928E9-032F-4C67-90C8-3230976C52E1}" type="datetimeyyyy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7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4" y="2733676"/>
            <a:ext cx="4452939" cy="1371600"/>
          </a:xfrm>
        </p:spPr>
        <p:txBody>
          <a:bodyPr anchor="ctr" anchorCtr="0"/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24052" y="536576"/>
            <a:ext cx="2742486" cy="543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138" y="536576"/>
            <a:ext cx="7592510" cy="543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with 4 icon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847724" y="2444749"/>
            <a:ext cx="182880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682038" y="924777"/>
            <a:ext cx="2971800" cy="254000"/>
          </a:xfrm>
        </p:spPr>
        <p:txBody>
          <a:bodyPr lIns="0" tIns="0" bIns="0" anchor="b" anchorCtr="0"/>
          <a:lstStyle>
            <a:lvl1pPr marL="0" indent="0" algn="l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682038" y="5083391"/>
            <a:ext cx="2971800" cy="254000"/>
          </a:xfrm>
        </p:spPr>
        <p:txBody>
          <a:bodyPr lIns="0" tIns="0" bIns="0" anchor="b" anchorCtr="0"/>
          <a:lstStyle>
            <a:lvl1pPr marL="0" indent="0" algn="l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8682038" y="2311616"/>
            <a:ext cx="2971800" cy="254000"/>
          </a:xfrm>
        </p:spPr>
        <p:txBody>
          <a:bodyPr lIns="0" tIns="0" bIns="0" anchor="b" anchorCtr="0"/>
          <a:lstStyle>
            <a:lvl1pPr marL="0" indent="0" algn="l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8682038" y="3697821"/>
            <a:ext cx="2971800" cy="254000"/>
          </a:xfrm>
        </p:spPr>
        <p:txBody>
          <a:bodyPr lIns="0" tIns="0" bIns="0" anchor="b" anchorCtr="0"/>
          <a:lstStyle>
            <a:lvl1pPr marL="0" indent="0" algn="l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404680" y="1594231"/>
            <a:ext cx="3035808" cy="2980944"/>
          </a:xfrm>
        </p:spPr>
        <p:txBody>
          <a:bodyPr tIns="45720" bIns="0" anchor="t" anchorCtr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3404680" y="4947031"/>
            <a:ext cx="3035808" cy="1380744"/>
          </a:xfrm>
        </p:spPr>
        <p:txBody>
          <a:bodyPr tIns="91440" anchor="t" anchorCtr="0"/>
          <a:lstStyle>
            <a:lvl1pPr marL="0" indent="0">
              <a:lnSpc>
                <a:spcPct val="100000"/>
              </a:lnSpc>
              <a:buNone/>
              <a:defRPr sz="1600"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8680006" y="1170521"/>
            <a:ext cx="2971800" cy="777240"/>
          </a:xfrm>
        </p:spPr>
        <p:txBody>
          <a:bodyPr tIns="45720" bIns="0" anchor="t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8680006" y="2567521"/>
            <a:ext cx="2971800" cy="777240"/>
          </a:xfrm>
        </p:spPr>
        <p:txBody>
          <a:bodyPr tIns="45720" bIns="0" anchor="t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8680006" y="5339296"/>
            <a:ext cx="2971800" cy="777240"/>
          </a:xfrm>
        </p:spPr>
        <p:txBody>
          <a:bodyPr tIns="45720" bIns="0" anchor="t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8680006" y="3951821"/>
            <a:ext cx="2971800" cy="777240"/>
          </a:xfrm>
        </p:spPr>
        <p:txBody>
          <a:bodyPr tIns="45720" bIns="0" anchor="t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541338" y="1597024"/>
            <a:ext cx="2286000" cy="1831975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767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9050" y="0"/>
            <a:ext cx="610393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49" y="3314700"/>
            <a:ext cx="3108325" cy="914400"/>
          </a:xfrm>
        </p:spPr>
        <p:txBody>
          <a:bodyPr bIns="0"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82174" y="1978025"/>
            <a:ext cx="3328416" cy="254000"/>
          </a:xfrm>
        </p:spPr>
        <p:txBody>
          <a:bodyPr lIns="0" tIns="0" bIns="0" anchor="b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82174" y="4575175"/>
            <a:ext cx="3328416" cy="254000"/>
          </a:xfrm>
        </p:spPr>
        <p:txBody>
          <a:bodyPr lIns="0" tIns="0" bIns="0" anchor="b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7482174" y="2232025"/>
            <a:ext cx="3328416" cy="1188720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482174" y="4829175"/>
            <a:ext cx="3328416" cy="1188720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971549" y="4575175"/>
            <a:ext cx="4581144" cy="1764792"/>
          </a:xfrm>
        </p:spPr>
        <p:txBody>
          <a:bodyPr/>
          <a:lstStyle>
            <a:lvl1pPr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 marL="514350" indent="-171450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1314450" indent="-171450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657350" indent="-171450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0488" y="6135688"/>
            <a:ext cx="521970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0/40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6" y="2854325"/>
            <a:ext cx="5879592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8" y="4257675"/>
            <a:ext cx="5879592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24713" y="0"/>
            <a:ext cx="4964112" cy="68580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73138" y="672465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8C747-B8D4-F445-6D5F-58E96CEB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8" y="536575"/>
            <a:ext cx="841248" cy="10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5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Large icon divi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73772" y="1597024"/>
            <a:ext cx="10241280" cy="1831975"/>
          </a:xfrm>
          <a:solidFill>
            <a:srgbClr val="E6E6E6"/>
          </a:solidFill>
        </p:spPr>
        <p:txBody>
          <a:bodyPr lIns="228600" tIns="182880" rIns="228600" bIns="182880" anchor="ctr" anchorCtr="0"/>
          <a:lstStyle>
            <a:lvl1pPr marL="0" indent="0">
              <a:lnSpc>
                <a:spcPct val="114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772" y="536575"/>
            <a:ext cx="10241280" cy="58737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2701892" y="4843463"/>
            <a:ext cx="1828800" cy="254000"/>
          </a:xfrm>
        </p:spPr>
        <p:txBody>
          <a:bodyPr lIns="0" tIns="0" bIns="0" anchor="t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180013" y="4843463"/>
            <a:ext cx="1828800" cy="254000"/>
          </a:xfrm>
        </p:spPr>
        <p:txBody>
          <a:bodyPr lIns="0" tIns="0" bIns="0" anchor="t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58133" y="4843463"/>
            <a:ext cx="1828800" cy="254000"/>
          </a:xfrm>
        </p:spPr>
        <p:txBody>
          <a:bodyPr lIns="0" tIns="0" bIns="0" anchor="t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3137" y="6135688"/>
            <a:ext cx="102425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701892" y="5104737"/>
            <a:ext cx="1828800" cy="1038887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658133" y="5104737"/>
            <a:ext cx="1828800" cy="1038887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5180013" y="5104737"/>
            <a:ext cx="1828800" cy="1038887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58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Blu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536575"/>
            <a:ext cx="4773611" cy="1752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3136" y="6135688"/>
            <a:ext cx="102425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A99D7-20E3-EF47-A724-45503CE61762}"/>
              </a:ext>
            </a:extLst>
          </p:cNvPr>
          <p:cNvSpPr/>
          <p:nvPr userDrawn="1"/>
        </p:nvSpPr>
        <p:spPr>
          <a:xfrm>
            <a:off x="973772" y="3080482"/>
            <a:ext cx="10241280" cy="2925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87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504950" y="3429000"/>
            <a:ext cx="4241800" cy="612648"/>
          </a:xfrm>
        </p:spPr>
        <p:txBody>
          <a:bodyPr lIns="0" tIns="0" bIns="0" anchor="b" anchorCtr="0"/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504950" y="4395216"/>
            <a:ext cx="4241800" cy="12435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440488" y="3425952"/>
            <a:ext cx="4242816" cy="2212848"/>
          </a:xfrm>
        </p:spPr>
        <p:txBody>
          <a:bodyPr bIns="0" anchor="ctr" anchorCtr="0"/>
          <a:lstStyle>
            <a:lvl1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3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699951-E944-7166-8E85-BCAF2C5239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3138" y="2714625"/>
            <a:ext cx="4773612" cy="357188"/>
          </a:xfrm>
        </p:spPr>
        <p:txBody>
          <a:bodyPr anchor="b" anchorCtr="0"/>
          <a:lstStyle>
            <a:lvl1pPr marL="0" indent="0">
              <a:buNone/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7ECC0D-9726-AC27-B563-B357C7ECDA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8000"/>
          </a:xfrm>
        </p:spPr>
        <p:txBody>
          <a:bodyPr lIns="365760" tIns="27432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4"/>
            <a:ext cx="4773612" cy="97840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1F8B54-E896-F7BA-1399-C4F7D8AA8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3138" y="1984375"/>
            <a:ext cx="4773612" cy="730250"/>
          </a:xfrm>
        </p:spPr>
        <p:txBody>
          <a:bodyPr anchor="b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0346084-E235-17F4-E090-59B38DAF3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138" y="3429000"/>
            <a:ext cx="4773612" cy="1828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7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am 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400" dirty="0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E7558D24-C3F2-9D09-228B-BB86E3225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8694" y="3123084"/>
            <a:ext cx="1757362" cy="210312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8338E5E8-59AB-93F2-4715-D08D8FFA3F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990" y="3123084"/>
            <a:ext cx="1757362" cy="210312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53ECB930-EA51-2106-1E9C-EC1627B33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1286" y="3123084"/>
            <a:ext cx="1757362" cy="210312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930C1BA4-9A6A-52BD-0EF8-656DBFE91F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2582" y="3123084"/>
            <a:ext cx="1757362" cy="210312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C5BA61AB-B0AB-285D-2459-4B52058CF5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03879" y="3123084"/>
            <a:ext cx="1757362" cy="210312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213DAB99-EA3B-C93A-1AE6-CAE04992F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11315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9C1B5FB7-5D74-1DB9-3ABE-EFC367FC7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3614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0CDCB8D7-BA5E-0626-E408-A54BF0200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25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8D0CEA63-BDCA-D243-F7D1-813BBBE1F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2348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A02BAC42-698F-E97E-E259-A979C1B4CA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342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arge Team 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400" dirty="0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E03A4154-A1EC-BD03-17C0-11522661604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78694" y="2635414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6096C9B8-F926-FE5D-34C5-49BD8CA72BF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63731" y="2635414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D9AD9E50-67F9-1803-826D-40AB4A3A970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48768" y="2635414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6F5639B4-4656-EFF1-ACFF-E0D6645233A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18842" y="2635414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F55AED64-DA6A-8339-B778-417CD234A13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3879" y="2635414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416BE438-B61F-2BC2-FC76-2E74FD4FD1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65108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718C8B2-06DD-026C-F813-9412B6C442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4413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FFC85773-B9B4-EBD6-917E-72194F44FA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586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8636B3-BDB5-D546-45BB-E6DF87D19B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49934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AF07145E-F4F7-436A-B5F3-A889F17CC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42" name="Picture Placeholder 22">
            <a:extLst>
              <a:ext uri="{FF2B5EF4-FFF2-40B4-BE49-F238E27FC236}">
                <a16:creationId xmlns:a16="http://schemas.microsoft.com/office/drawing/2014/main" id="{B86C10AC-8E41-72DF-0C13-96BFB1192D2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3805" y="2635414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3663DB5A-6460-CE1E-32CB-EE35E75E51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4760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44" name="Picture Placeholder 22">
            <a:extLst>
              <a:ext uri="{FF2B5EF4-FFF2-40B4-BE49-F238E27FC236}">
                <a16:creationId xmlns:a16="http://schemas.microsoft.com/office/drawing/2014/main" id="{D0E2F85F-CA0E-0EFB-985F-9985EE89042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78694" y="4750209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2">
            <a:extLst>
              <a:ext uri="{FF2B5EF4-FFF2-40B4-BE49-F238E27FC236}">
                <a16:creationId xmlns:a16="http://schemas.microsoft.com/office/drawing/2014/main" id="{AE9110EE-A0D8-8E05-4714-256413B5D18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763731" y="4750209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22">
            <a:extLst>
              <a:ext uri="{FF2B5EF4-FFF2-40B4-BE49-F238E27FC236}">
                <a16:creationId xmlns:a16="http://schemas.microsoft.com/office/drawing/2014/main" id="{09BF1A41-360D-4333-4297-303B5B792AD1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48768" y="4750209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2">
            <a:extLst>
              <a:ext uri="{FF2B5EF4-FFF2-40B4-BE49-F238E27FC236}">
                <a16:creationId xmlns:a16="http://schemas.microsoft.com/office/drawing/2014/main" id="{9A657E46-4CE6-9A1D-CB7D-5B1661FC947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118842" y="4750209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22">
            <a:extLst>
              <a:ext uri="{FF2B5EF4-FFF2-40B4-BE49-F238E27FC236}">
                <a16:creationId xmlns:a16="http://schemas.microsoft.com/office/drawing/2014/main" id="{211623EB-574A-EEE0-399C-F3388A781F6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903879" y="4750209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A67EB585-53CD-EC5F-3AF9-BF79B50171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65108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5">
            <a:extLst>
              <a:ext uri="{FF2B5EF4-FFF2-40B4-BE49-F238E27FC236}">
                <a16:creationId xmlns:a16="http://schemas.microsoft.com/office/drawing/2014/main" id="{7E8902CD-83D0-98B2-8EB7-06ABB2FB29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4413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0222283B-C6B5-01A4-94A1-DD09D75796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9586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52" name="Text Placeholder 35">
            <a:extLst>
              <a:ext uri="{FF2B5EF4-FFF2-40B4-BE49-F238E27FC236}">
                <a16:creationId xmlns:a16="http://schemas.microsoft.com/office/drawing/2014/main" id="{DC414C6C-0815-819B-7B12-A0E837CC99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9934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53" name="Text Placeholder 35">
            <a:extLst>
              <a:ext uri="{FF2B5EF4-FFF2-40B4-BE49-F238E27FC236}">
                <a16:creationId xmlns:a16="http://schemas.microsoft.com/office/drawing/2014/main" id="{12A13BFD-511E-6272-662C-FB4EE46583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0282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54" name="Picture Placeholder 22">
            <a:extLst>
              <a:ext uri="{FF2B5EF4-FFF2-40B4-BE49-F238E27FC236}">
                <a16:creationId xmlns:a16="http://schemas.microsoft.com/office/drawing/2014/main" id="{9DF4B2AF-8CF5-2250-11CE-90266F2CAC56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333805" y="4750209"/>
            <a:ext cx="1143000" cy="136788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Text Placeholder 35">
            <a:extLst>
              <a:ext uri="{FF2B5EF4-FFF2-40B4-BE49-F238E27FC236}">
                <a16:creationId xmlns:a16="http://schemas.microsoft.com/office/drawing/2014/main" id="{BCB63897-9C12-8CB4-A248-21C0D70889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34760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</p:spTree>
    <p:extLst>
      <p:ext uri="{BB962C8B-B14F-4D97-AF65-F5344CB8AC3E}">
        <p14:creationId xmlns:p14="http://schemas.microsoft.com/office/powerpoint/2010/main" val="478803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590674"/>
            <a:ext cx="9998921" cy="4389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an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4DD35E-FB4F-F627-C439-D4CCC4B34D04}"/>
              </a:ext>
            </a:extLst>
          </p:cNvPr>
          <p:cNvSpPr/>
          <p:nvPr userDrawn="1"/>
        </p:nvSpPr>
        <p:spPr>
          <a:xfrm>
            <a:off x="0" y="4572000"/>
            <a:ext cx="12188825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5240863"/>
            <a:ext cx="2286000" cy="1088136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73138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/>
          </p:nvPr>
        </p:nvSpPr>
        <p:spPr>
          <a:xfrm>
            <a:off x="973138" y="1883084"/>
            <a:ext cx="9998921" cy="676656"/>
          </a:xfrm>
        </p:spPr>
        <p:txBody>
          <a:bodyPr tIns="91440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2000"/>
            </a:lvl2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973244" y="1597025"/>
            <a:ext cx="10001397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6"/>
          </p:nvPr>
        </p:nvSpPr>
        <p:spPr>
          <a:xfrm>
            <a:off x="973138" y="3149754"/>
            <a:ext cx="9998921" cy="960120"/>
          </a:xfrm>
        </p:spPr>
        <p:txBody>
          <a:bodyPr tIns="9144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973244" y="2854594"/>
            <a:ext cx="10001397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FCC8D01A-387E-4280-BAC9-38B7E85D8F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46656" y="5240863"/>
            <a:ext cx="2286000" cy="1088136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F7757D34-B5B7-47AD-AE62-7CA370616F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6656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88BF64C8-02FA-4776-8DE9-948D42CD38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20173" y="5240863"/>
            <a:ext cx="2286000" cy="1088136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4F53157F-C018-4A4C-82A0-9761BBAC5B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20173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BE2011B3-D7FA-47F6-B7B0-F9FE6EA46C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84264" y="5240863"/>
            <a:ext cx="2286000" cy="1088136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DBAA90D9-8B22-4EB3-AB4B-DA12D85F0CC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84264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774FE-AC1B-3B1E-0C99-F2BD003A2853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fld id="{9239F233-A28B-4E90-BD26-B7AF41444B49}" type="datetimeyyyy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9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38" y="536575"/>
            <a:ext cx="9998921" cy="587375"/>
          </a:xfrm>
          <a:prstGeom prst="rect">
            <a:avLst/>
          </a:prstGeom>
        </p:spPr>
        <p:txBody>
          <a:bodyPr vert="horz" lIns="0" tIns="45724" rIns="0" bIns="45724" rtlCol="0" anchor="t" anchorCtr="0">
            <a:no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38" y="1597025"/>
            <a:ext cx="9998921" cy="4389120"/>
          </a:xfrm>
          <a:prstGeom prst="rect">
            <a:avLst/>
          </a:prstGeom>
        </p:spPr>
        <p:txBody>
          <a:bodyPr vert="horz" lIns="0" tIns="0" rIns="0" bIns="45724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1230" y="6528816"/>
            <a:ext cx="877595" cy="109728"/>
          </a:xfrm>
          <a:prstGeom prst="rect">
            <a:avLst/>
          </a:prstGeom>
        </p:spPr>
        <p:txBody>
          <a:bodyPr vert="horz" lIns="91448" tIns="0" rIns="91448" bIns="0" rtlCol="0"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4618" y="6135688"/>
            <a:ext cx="9431920" cy="365760"/>
          </a:xfrm>
          <a:prstGeom prst="rect">
            <a:avLst/>
          </a:prstGeom>
        </p:spPr>
        <p:txBody>
          <a:bodyPr vert="horz" lIns="0" tIns="45724" rIns="0" bIns="0" rtlCol="0" anchor="b" anchorCtr="0"/>
          <a:lstStyle>
            <a:lvl1pPr algn="r">
              <a:lnSpc>
                <a:spcPct val="9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fld id="{D558B60A-1145-4F0A-8AF7-E7E89EA3B390}" type="datetimeyyyy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95" r:id="rId2"/>
    <p:sldLayoutId id="2147483722" r:id="rId3"/>
    <p:sldLayoutId id="2147483712" r:id="rId4"/>
    <p:sldLayoutId id="2147483716" r:id="rId5"/>
    <p:sldLayoutId id="2147483717" r:id="rId6"/>
    <p:sldLayoutId id="2147483720" r:id="rId7"/>
    <p:sldLayoutId id="2147483662" r:id="rId8"/>
    <p:sldLayoutId id="2147483699" r:id="rId9"/>
    <p:sldLayoutId id="2147483714" r:id="rId10"/>
    <p:sldLayoutId id="2147483698" r:id="rId11"/>
    <p:sldLayoutId id="2147483719" r:id="rId12"/>
    <p:sldLayoutId id="2147483718" r:id="rId13"/>
    <p:sldLayoutId id="2147483684" r:id="rId14"/>
    <p:sldLayoutId id="2147483683" r:id="rId15"/>
    <p:sldLayoutId id="2147483704" r:id="rId16"/>
    <p:sldLayoutId id="2147483709" r:id="rId17"/>
    <p:sldLayoutId id="2147483705" r:id="rId18"/>
    <p:sldLayoutId id="2147483708" r:id="rId19"/>
    <p:sldLayoutId id="2147483685" r:id="rId20"/>
    <p:sldLayoutId id="2147483675" r:id="rId21"/>
    <p:sldLayoutId id="2147483686" r:id="rId22"/>
    <p:sldLayoutId id="2147483710" r:id="rId23"/>
    <p:sldLayoutId id="2147483687" r:id="rId24"/>
    <p:sldLayoutId id="2147483688" r:id="rId25"/>
    <p:sldLayoutId id="2147483692" r:id="rId26"/>
    <p:sldLayoutId id="2147483721" r:id="rId27"/>
    <p:sldLayoutId id="2147483664" r:id="rId28"/>
    <p:sldLayoutId id="2147483665" r:id="rId29"/>
    <p:sldLayoutId id="2147483696" r:id="rId30"/>
    <p:sldLayoutId id="2147483697" r:id="rId31"/>
    <p:sldLayoutId id="2147483666" r:id="rId32"/>
    <p:sldLayoutId id="2147483701" r:id="rId33"/>
    <p:sldLayoutId id="2147483667" r:id="rId34"/>
    <p:sldLayoutId id="2147483670" r:id="rId35"/>
    <p:sldLayoutId id="2147483671" r:id="rId36"/>
    <p:sldLayoutId id="2147483672" r:id="rId37"/>
    <p:sldLayoutId id="2147483723" r:id="rId38"/>
    <p:sldLayoutId id="2147483724" r:id="rId39"/>
    <p:sldLayoutId id="2147483725" r:id="rId40"/>
    <p:sldLayoutId id="2147483726" r:id="rId41"/>
  </p:sldLayoutIdLst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84" rtl="0" eaLnBrk="1" latinLnBrk="0" hangingPunct="1">
        <a:lnSpc>
          <a:spcPct val="90000"/>
        </a:lnSpc>
        <a:spcBef>
          <a:spcPts val="15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0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2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4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6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8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2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6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9_D3FD1A9E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A026DE-2AC2-F970-AF6F-C4EE09655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DCA13-0A5A-FE7E-63E6-9DB72B808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>
                <a:solidFill>
                  <a:schemeClr val="bg1"/>
                </a:solidFill>
                <a:cs typeface="Arial"/>
              </a:rPr>
              <a:t>Artificial intelligence in Healthcare and health professions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BB7AC-E2AA-0FE3-E3F5-32DD2AA98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4" rtlCol="0" anchor="t">
            <a:no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Federal Advisory Committee on interdisciplinary, community-based linkages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F8A345-A83F-FB28-4BAD-821250B31FED}"/>
              </a:ext>
            </a:extLst>
          </p:cNvPr>
          <p:cNvSpPr txBox="1">
            <a:spLocks/>
          </p:cNvSpPr>
          <p:nvPr/>
        </p:nvSpPr>
        <p:spPr>
          <a:xfrm>
            <a:off x="973137" y="4980972"/>
            <a:ext cx="5130801" cy="685800"/>
          </a:xfrm>
          <a:prstGeom prst="rect">
            <a:avLst/>
          </a:prstGeom>
        </p:spPr>
        <p:txBody>
          <a:bodyPr vert="horz" lIns="0" tIns="45720" rIns="0" bIns="45724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>
                <a:solidFill>
                  <a:schemeClr val="bg1"/>
                </a:solidFill>
              </a:rPr>
              <a:t>Ryan Kingsley and Shant </a:t>
            </a:r>
            <a:r>
              <a:rPr lang="en-US" sz="2200" b="0" err="1">
                <a:solidFill>
                  <a:schemeClr val="bg1"/>
                </a:solidFill>
              </a:rPr>
              <a:t>Ayanian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69E74-FC0A-75A9-E1CB-65B98AC4A8D6}"/>
              </a:ext>
            </a:extLst>
          </p:cNvPr>
          <p:cNvSpPr txBox="1"/>
          <p:nvPr/>
        </p:nvSpPr>
        <p:spPr>
          <a:xfrm>
            <a:off x="973138" y="5629656"/>
            <a:ext cx="5130800" cy="6949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sz="1800">
              <a:solidFill>
                <a:schemeClr val="bg1"/>
              </a:solidFill>
              <a:cs typeface="Arial"/>
            </a:endParaRPr>
          </a:p>
          <a:p>
            <a:r>
              <a:rPr lang="en-US" sz="1800">
                <a:solidFill>
                  <a:schemeClr val="bg1"/>
                </a:solidFill>
              </a:rPr>
              <a:t>January 25, 2024</a:t>
            </a:r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7147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DFCA599-08A3-3FB9-80CD-6D4E66AF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8" y="536575"/>
            <a:ext cx="9998921" cy="587375"/>
          </a:xfrm>
        </p:spPr>
        <p:txBody>
          <a:bodyPr/>
          <a:lstStyle/>
          <a:p>
            <a:r>
              <a:rPr lang="en-US"/>
              <a:t>Supervised and Unsupervised learning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47E552-6E3C-6EB0-EBA4-0ECADBC75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4769327" cy="3913123"/>
          </a:xfrm>
        </p:spPr>
        <p:txBody>
          <a:bodyPr/>
          <a:lstStyle/>
          <a:p>
            <a:r>
              <a:rPr lang="en-US"/>
              <a:t>Supervised learning</a:t>
            </a:r>
          </a:p>
          <a:p>
            <a:pPr lvl="1"/>
            <a:r>
              <a:rPr lang="en-US" sz="2400"/>
              <a:t>Majority of use cases and economic value to date</a:t>
            </a:r>
          </a:p>
          <a:p>
            <a:pPr lvl="1"/>
            <a:r>
              <a:rPr lang="en-US" sz="2400"/>
              <a:t>Requires “labeled” training data. Labeling can be expensive.</a:t>
            </a:r>
          </a:p>
          <a:p>
            <a:pPr lvl="1"/>
            <a:r>
              <a:rPr lang="en-US" sz="2400"/>
              <a:t>Can be used for regression and classification tasks</a:t>
            </a:r>
          </a:p>
          <a:p>
            <a:pPr lvl="1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0241785-7DDB-D1C4-EA42-2F0A41F2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488" y="1984374"/>
            <a:ext cx="4773612" cy="3913123"/>
          </a:xfrm>
        </p:spPr>
        <p:txBody>
          <a:bodyPr/>
          <a:lstStyle/>
          <a:p>
            <a:r>
              <a:rPr lang="en-US"/>
              <a:t>Unsupervised leaning</a:t>
            </a:r>
          </a:p>
          <a:p>
            <a:pPr lvl="1"/>
            <a:r>
              <a:rPr lang="en-US"/>
              <a:t>More limited uses for now</a:t>
            </a:r>
          </a:p>
          <a:p>
            <a:pPr lvl="1"/>
            <a:r>
              <a:rPr lang="en-US"/>
              <a:t>More exploratory rather than predictive</a:t>
            </a:r>
          </a:p>
          <a:p>
            <a:pPr lvl="1"/>
            <a:r>
              <a:rPr lang="en-US"/>
              <a:t>Clustering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B8343-25C9-6CD0-00E2-4570BF11C267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64F6-2D78-432B-74A4-49FEE9D4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Regression</a:t>
            </a:r>
            <a:r>
              <a:rPr lang="en-US" dirty="0">
                <a:cs typeface="Arial"/>
              </a:rPr>
              <a:t> vs classification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224D7-F844-48E3-21F0-226B2C36D517}"/>
              </a:ext>
            </a:extLst>
          </p:cNvPr>
          <p:cNvSpPr txBox="1"/>
          <p:nvPr/>
        </p:nvSpPr>
        <p:spPr>
          <a:xfrm>
            <a:off x="109378" y="1702351"/>
            <a:ext cx="295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/>
              <a:t>ML Linear 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517D9-9467-7134-CF86-66966E78C147}"/>
              </a:ext>
            </a:extLst>
          </p:cNvPr>
          <p:cNvCxnSpPr/>
          <p:nvPr/>
        </p:nvCxnSpPr>
        <p:spPr>
          <a:xfrm>
            <a:off x="899419" y="2401632"/>
            <a:ext cx="0" cy="174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323A53-D71E-D3E5-7BD7-A9F3850866D1}"/>
              </a:ext>
            </a:extLst>
          </p:cNvPr>
          <p:cNvCxnSpPr>
            <a:cxnSpLocks/>
          </p:cNvCxnSpPr>
          <p:nvPr/>
        </p:nvCxnSpPr>
        <p:spPr>
          <a:xfrm>
            <a:off x="907440" y="4150221"/>
            <a:ext cx="168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77A0517-DDF0-AEE6-E82F-B93A68F19B60}"/>
              </a:ext>
            </a:extLst>
          </p:cNvPr>
          <p:cNvSpPr/>
          <p:nvPr/>
        </p:nvSpPr>
        <p:spPr>
          <a:xfrm>
            <a:off x="1075882" y="3861463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32EC0E-C031-0B67-0027-4428153E24EF}"/>
              </a:ext>
            </a:extLst>
          </p:cNvPr>
          <p:cNvSpPr/>
          <p:nvPr/>
        </p:nvSpPr>
        <p:spPr>
          <a:xfrm>
            <a:off x="1264070" y="361281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D9258D-3E06-8CEF-2250-E16A58018B5C}"/>
              </a:ext>
            </a:extLst>
          </p:cNvPr>
          <p:cNvSpPr/>
          <p:nvPr/>
        </p:nvSpPr>
        <p:spPr>
          <a:xfrm>
            <a:off x="1309789" y="3806519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8B544E-E712-C229-7111-06F37A8F5971}"/>
              </a:ext>
            </a:extLst>
          </p:cNvPr>
          <p:cNvSpPr/>
          <p:nvPr/>
        </p:nvSpPr>
        <p:spPr>
          <a:xfrm>
            <a:off x="1391633" y="363567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BA05BC-BD88-896A-957F-7DD02A418D33}"/>
              </a:ext>
            </a:extLst>
          </p:cNvPr>
          <p:cNvSpPr/>
          <p:nvPr/>
        </p:nvSpPr>
        <p:spPr>
          <a:xfrm>
            <a:off x="1475685" y="3404263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A708B5-8DBE-F54D-B682-807009ADD5FC}"/>
              </a:ext>
            </a:extLst>
          </p:cNvPr>
          <p:cNvSpPr/>
          <p:nvPr/>
        </p:nvSpPr>
        <p:spPr>
          <a:xfrm>
            <a:off x="1641331" y="323020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810306-5FDF-C475-0154-85DABDBA178C}"/>
              </a:ext>
            </a:extLst>
          </p:cNvPr>
          <p:cNvSpPr/>
          <p:nvPr/>
        </p:nvSpPr>
        <p:spPr>
          <a:xfrm>
            <a:off x="1853925" y="299519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6D8206-9736-B5B8-4C25-DFDD43B1C171}"/>
              </a:ext>
            </a:extLst>
          </p:cNvPr>
          <p:cNvSpPr/>
          <p:nvPr/>
        </p:nvSpPr>
        <p:spPr>
          <a:xfrm>
            <a:off x="1228282" y="4013863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1AEE78-BAD6-1578-3D84-A498BADB5B06}"/>
              </a:ext>
            </a:extLst>
          </p:cNvPr>
          <p:cNvSpPr/>
          <p:nvPr/>
        </p:nvSpPr>
        <p:spPr>
          <a:xfrm>
            <a:off x="1475685" y="3220982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802EB2-0DFE-CD30-2DA3-2DE62FB6CEF8}"/>
              </a:ext>
            </a:extLst>
          </p:cNvPr>
          <p:cNvSpPr/>
          <p:nvPr/>
        </p:nvSpPr>
        <p:spPr>
          <a:xfrm>
            <a:off x="1686561" y="301263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6D2ADC-CFA1-8399-F376-2D02A3446F0C}"/>
              </a:ext>
            </a:extLst>
          </p:cNvPr>
          <p:cNvSpPr/>
          <p:nvPr/>
        </p:nvSpPr>
        <p:spPr>
          <a:xfrm>
            <a:off x="1761035" y="3174846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401805-0AE5-B565-4D39-4F89BC1AE496}"/>
              </a:ext>
            </a:extLst>
          </p:cNvPr>
          <p:cNvSpPr/>
          <p:nvPr/>
        </p:nvSpPr>
        <p:spPr>
          <a:xfrm>
            <a:off x="2113006" y="2826146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3EED63-9203-4B2F-0109-EAB1CF9E6169}"/>
              </a:ext>
            </a:extLst>
          </p:cNvPr>
          <p:cNvSpPr/>
          <p:nvPr/>
        </p:nvSpPr>
        <p:spPr>
          <a:xfrm>
            <a:off x="2012064" y="294826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DEFB34-8E4C-3556-6EEF-A491A03B1E78}"/>
              </a:ext>
            </a:extLst>
          </p:cNvPr>
          <p:cNvCxnSpPr>
            <a:cxnSpLocks/>
          </p:cNvCxnSpPr>
          <p:nvPr/>
        </p:nvCxnSpPr>
        <p:spPr>
          <a:xfrm flipV="1">
            <a:off x="1146438" y="2731755"/>
            <a:ext cx="1023765" cy="125804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11E57AC-EEF4-C3F9-A22C-63D12B85D464}"/>
              </a:ext>
            </a:extLst>
          </p:cNvPr>
          <p:cNvSpPr/>
          <p:nvPr/>
        </p:nvSpPr>
        <p:spPr>
          <a:xfrm>
            <a:off x="1394688" y="3445572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BC8883-773C-77BA-43B9-04FC429EBD52}"/>
              </a:ext>
            </a:extLst>
          </p:cNvPr>
          <p:cNvSpPr/>
          <p:nvPr/>
        </p:nvSpPr>
        <p:spPr>
          <a:xfrm>
            <a:off x="1432409" y="3785182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966462-5FC7-0D8F-10F4-2D78B673F638}"/>
              </a:ext>
            </a:extLst>
          </p:cNvPr>
          <p:cNvSpPr/>
          <p:nvPr/>
        </p:nvSpPr>
        <p:spPr>
          <a:xfrm>
            <a:off x="1555538" y="3315058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E35D7D-93F4-4F30-4DA2-5A89D98134E7}"/>
              </a:ext>
            </a:extLst>
          </p:cNvPr>
          <p:cNvSpPr/>
          <p:nvPr/>
        </p:nvSpPr>
        <p:spPr>
          <a:xfrm>
            <a:off x="1964983" y="3127923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C8020A-3191-06E5-6882-D0967A18C383}"/>
              </a:ext>
            </a:extLst>
          </p:cNvPr>
          <p:cNvSpPr/>
          <p:nvPr/>
        </p:nvSpPr>
        <p:spPr>
          <a:xfrm>
            <a:off x="1942123" y="2756570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B32768-CA24-65F3-45CA-13E3D16617C5}"/>
              </a:ext>
            </a:extLst>
          </p:cNvPr>
          <p:cNvSpPr/>
          <p:nvPr/>
        </p:nvSpPr>
        <p:spPr>
          <a:xfrm>
            <a:off x="1842085" y="3121259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E05075-53D4-1748-3AD7-7EC2FAAF3B36}"/>
              </a:ext>
            </a:extLst>
          </p:cNvPr>
          <p:cNvSpPr txBox="1"/>
          <p:nvPr/>
        </p:nvSpPr>
        <p:spPr>
          <a:xfrm>
            <a:off x="506376" y="4878914"/>
            <a:ext cx="2600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y = a(x) + b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Trainable parameters: a, b </a:t>
            </a:r>
          </a:p>
        </p:txBody>
      </p:sp>
      <p:pic>
        <p:nvPicPr>
          <p:cNvPr id="33" name="Picture 2" descr="tree based models example of a random forest">
            <a:extLst>
              <a:ext uri="{FF2B5EF4-FFF2-40B4-BE49-F238E27FC236}">
                <a16:creationId xmlns:a16="http://schemas.microsoft.com/office/drawing/2014/main" id="{EE017C03-C701-CB1C-1991-0527E34E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24" y="2218825"/>
            <a:ext cx="7064964" cy="34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FC6D10B-2739-2485-38ED-D73224DB2F7A}"/>
              </a:ext>
            </a:extLst>
          </p:cNvPr>
          <p:cNvSpPr txBox="1"/>
          <p:nvPr/>
        </p:nvSpPr>
        <p:spPr>
          <a:xfrm>
            <a:off x="6168672" y="1702351"/>
            <a:ext cx="295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/>
              <a:t>Random Forest Model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D61A34-D2BC-679D-00CC-8C150D46C0B1}"/>
              </a:ext>
            </a:extLst>
          </p:cNvPr>
          <p:cNvSpPr txBox="1"/>
          <p:nvPr/>
        </p:nvSpPr>
        <p:spPr>
          <a:xfrm>
            <a:off x="8777055" y="4953982"/>
            <a:ext cx="29053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Trainable parameters:</a:t>
            </a:r>
            <a:br>
              <a:rPr lang="en-US" sz="1600"/>
            </a:br>
            <a:endParaRPr lang="en-US" sz="1600"/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1600"/>
              <a:t>Which features to split on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1600"/>
              <a:t>Values of split points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A2182-3AD9-BD78-EC37-D7FD5C0DD10E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76C9E-0FC3-39A6-FFAD-CB2B41F9D404}"/>
              </a:ext>
            </a:extLst>
          </p:cNvPr>
          <p:cNvSpPr txBox="1"/>
          <p:nvPr/>
        </p:nvSpPr>
        <p:spPr>
          <a:xfrm>
            <a:off x="109378" y="6313099"/>
            <a:ext cx="4254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How likely is it that this patient has delirium?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AAF47-49F5-D03C-597B-6EC31A011B0E}"/>
              </a:ext>
            </a:extLst>
          </p:cNvPr>
          <p:cNvSpPr txBox="1"/>
          <p:nvPr/>
        </p:nvSpPr>
        <p:spPr>
          <a:xfrm>
            <a:off x="6094412" y="6313099"/>
            <a:ext cx="4129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Will this patient respond to this medication?</a:t>
            </a:r>
          </a:p>
        </p:txBody>
      </p:sp>
    </p:spTree>
    <p:extLst>
      <p:ext uri="{BB962C8B-B14F-4D97-AF65-F5344CB8AC3E}">
        <p14:creationId xmlns:p14="http://schemas.microsoft.com/office/powerpoint/2010/main" val="12145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4" grpId="0"/>
      <p:bldP spid="36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2" y="287924"/>
            <a:ext cx="10241280" cy="587375"/>
          </a:xfrm>
        </p:spPr>
        <p:txBody>
          <a:bodyPr/>
          <a:lstStyle/>
          <a:p>
            <a:r>
              <a:rPr lang="en-US" dirty="0"/>
              <a:t>Deep learning and Neural Networks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382654-4E6B-DF3D-1712-BE8D1B9F7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3" b="1976"/>
          <a:stretch/>
        </p:blipFill>
        <p:spPr>
          <a:xfrm>
            <a:off x="1676709" y="1189179"/>
            <a:ext cx="9109480" cy="4003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120CBE-65DA-C6F4-EC96-E4878971E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2" b="8363"/>
          <a:stretch/>
        </p:blipFill>
        <p:spPr>
          <a:xfrm>
            <a:off x="3958264" y="5195235"/>
            <a:ext cx="4238292" cy="1662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7CC8CF-A7F2-26DB-684F-AE859B2BFA83}"/>
              </a:ext>
            </a:extLst>
          </p:cNvPr>
          <p:cNvSpPr txBox="1"/>
          <p:nvPr/>
        </p:nvSpPr>
        <p:spPr>
          <a:xfrm>
            <a:off x="8374566" y="5192774"/>
            <a:ext cx="3814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Trainable parameters:</a:t>
            </a:r>
            <a:br>
              <a:rPr lang="en-US"/>
            </a:br>
            <a:endParaRPr lang="en-US"/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/>
              <a:t>Thousands or millions or billions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3F2C7B-F31E-E0FD-8B0C-539485D0BB18}"/>
              </a:ext>
            </a:extLst>
          </p:cNvPr>
          <p:cNvSpPr/>
          <p:nvPr/>
        </p:nvSpPr>
        <p:spPr>
          <a:xfrm>
            <a:off x="7784538" y="6667837"/>
            <a:ext cx="4404288" cy="1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B13CC-D89C-FAA7-5DE7-13AB2AE4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Applications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5145B-CB65-8E65-DE43-2F5187F7A731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5142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Elbow Connector 32"/>
          <p:cNvCxnSpPr>
            <a:cxnSpLocks/>
            <a:stCxn id="34" idx="2"/>
          </p:cNvCxnSpPr>
          <p:nvPr/>
        </p:nvCxnSpPr>
        <p:spPr>
          <a:xfrm rot="10800000" flipV="1">
            <a:off x="6172208" y="956149"/>
            <a:ext cx="12700" cy="4847272"/>
          </a:xfrm>
          <a:prstGeom prst="bentConnector3">
            <a:avLst>
              <a:gd name="adj1" fmla="val 4611433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4AECF6A-59F9-5F4E-AF9D-56F11F6BF113}"/>
              </a:ext>
            </a:extLst>
          </p:cNvPr>
          <p:cNvSpPr/>
          <p:nvPr/>
        </p:nvSpPr>
        <p:spPr>
          <a:xfrm>
            <a:off x="6172208" y="558360"/>
            <a:ext cx="795577" cy="795578"/>
          </a:xfrm>
          <a:prstGeom prst="ellipse">
            <a:avLst/>
          </a:prstGeom>
          <a:solidFill>
            <a:srgbClr val="0057B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87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AECF6A-59F9-5F4E-AF9D-56F11F6BF113}"/>
              </a:ext>
            </a:extLst>
          </p:cNvPr>
          <p:cNvSpPr/>
          <p:nvPr/>
        </p:nvSpPr>
        <p:spPr>
          <a:xfrm>
            <a:off x="6172208" y="5281807"/>
            <a:ext cx="795577" cy="795578"/>
          </a:xfrm>
          <a:prstGeom prst="ellipse">
            <a:avLst/>
          </a:prstGeom>
          <a:solidFill>
            <a:srgbClr val="0057B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87"/>
          </a:p>
        </p:txBody>
      </p:sp>
      <p:sp>
        <p:nvSpPr>
          <p:cNvPr id="56" name="Freeform 55"/>
          <p:cNvSpPr/>
          <p:nvPr/>
        </p:nvSpPr>
        <p:spPr>
          <a:xfrm flipV="1">
            <a:off x="5612734" y="1977152"/>
            <a:ext cx="571500" cy="397787"/>
          </a:xfrm>
          <a:custGeom>
            <a:avLst/>
            <a:gdLst>
              <a:gd name="connsiteX0" fmla="*/ 0 w 571500"/>
              <a:gd name="connsiteY0" fmla="*/ 0 h 0"/>
              <a:gd name="connsiteX1" fmla="*/ 571500 w 571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4AECF6A-59F9-5F4E-AF9D-56F11F6BF113}"/>
              </a:ext>
            </a:extLst>
          </p:cNvPr>
          <p:cNvSpPr/>
          <p:nvPr/>
        </p:nvSpPr>
        <p:spPr>
          <a:xfrm>
            <a:off x="6172208" y="1977150"/>
            <a:ext cx="795577" cy="795578"/>
          </a:xfrm>
          <a:prstGeom prst="ellipse">
            <a:avLst/>
          </a:prstGeom>
          <a:solidFill>
            <a:srgbClr val="0057B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87"/>
          </a:p>
        </p:txBody>
      </p:sp>
      <p:sp>
        <p:nvSpPr>
          <p:cNvPr id="58" name="Freeform 57"/>
          <p:cNvSpPr/>
          <p:nvPr/>
        </p:nvSpPr>
        <p:spPr>
          <a:xfrm flipV="1">
            <a:off x="5612734" y="3562801"/>
            <a:ext cx="571500" cy="223826"/>
          </a:xfrm>
          <a:custGeom>
            <a:avLst/>
            <a:gdLst>
              <a:gd name="connsiteX0" fmla="*/ 0 w 571500"/>
              <a:gd name="connsiteY0" fmla="*/ 0 h 0"/>
              <a:gd name="connsiteX1" fmla="*/ 571500 w 571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C0DF54E-11C0-9447-866E-F43F9865E85E}"/>
              </a:ext>
            </a:extLst>
          </p:cNvPr>
          <p:cNvSpPr/>
          <p:nvPr/>
        </p:nvSpPr>
        <p:spPr>
          <a:xfrm>
            <a:off x="6172208" y="3388838"/>
            <a:ext cx="795577" cy="795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8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1589403"/>
            <a:ext cx="2486942" cy="3220721"/>
          </a:xfrm>
        </p:spPr>
        <p:txBody>
          <a:bodyPr/>
          <a:lstStyle/>
          <a:p>
            <a:r>
              <a:rPr lang="en-US"/>
              <a:t>AI Project Lifecycle</a:t>
            </a:r>
            <a:br>
              <a:rPr lang="en-US"/>
            </a:br>
            <a:r>
              <a:rPr lang="en-US"/>
              <a:t> &amp;</a:t>
            </a:r>
            <a:br>
              <a:rPr lang="en-US"/>
            </a:br>
            <a:r>
              <a:rPr lang="en-US"/>
              <a:t>resource needs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201433" y="563301"/>
            <a:ext cx="3452280" cy="254000"/>
          </a:xfrm>
        </p:spPr>
        <p:txBody>
          <a:bodyPr/>
          <a:lstStyle/>
          <a:p>
            <a:r>
              <a:rPr lang="en-US"/>
              <a:t>Data wrangling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201433" y="5292941"/>
            <a:ext cx="3452280" cy="254000"/>
          </a:xfrm>
        </p:spPr>
        <p:txBody>
          <a:bodyPr/>
          <a:lstStyle/>
          <a:p>
            <a:r>
              <a:rPr lang="en-US"/>
              <a:t>maintenance, monitoring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186700" y="1985357"/>
            <a:ext cx="3760643" cy="254000"/>
          </a:xfrm>
        </p:spPr>
        <p:txBody>
          <a:bodyPr/>
          <a:lstStyle/>
          <a:p>
            <a:r>
              <a:rPr lang="en-US"/>
              <a:t>Model training, validation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201433" y="3398826"/>
            <a:ext cx="3452280" cy="254000"/>
          </a:xfrm>
        </p:spPr>
        <p:txBody>
          <a:bodyPr/>
          <a:lstStyle/>
          <a:p>
            <a:r>
              <a:rPr lang="en-US"/>
              <a:t>Model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26"/>
          </p:nvPr>
        </p:nvSpPr>
        <p:spPr>
          <a:xfrm>
            <a:off x="3286844" y="1699005"/>
            <a:ext cx="2124858" cy="3761557"/>
          </a:xfrm>
        </p:spPr>
        <p:txBody>
          <a:bodyPr/>
          <a:lstStyle/>
          <a:p>
            <a:r>
              <a:rPr lang="en-US" b="1"/>
              <a:t>What’s the clinical and/or business question?</a:t>
            </a:r>
          </a:p>
          <a:p>
            <a:endParaRPr lang="en-US"/>
          </a:p>
          <a:p>
            <a:r>
              <a:rPr lang="en-US" b="1"/>
              <a:t>Is an ML model the right tool for the job?</a:t>
            </a:r>
          </a:p>
          <a:p>
            <a:pPr marL="457200" lvl="1" indent="0">
              <a:buNone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Alternatives include scoring systems, conventional regression, others</a:t>
            </a:r>
          </a:p>
          <a:p>
            <a:pPr marL="457200" lvl="1" indent="0">
              <a:buNone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/>
              <a:t>If so, what type of model?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29"/>
          </p:nvPr>
        </p:nvSpPr>
        <p:spPr>
          <a:xfrm>
            <a:off x="399683" y="5854804"/>
            <a:ext cx="5656717" cy="795577"/>
          </a:xfrm>
        </p:spPr>
        <p:txBody>
          <a:bodyPr/>
          <a:lstStyle/>
          <a:p>
            <a:pPr algn="ctr"/>
            <a:r>
              <a:rPr lang="en-US" sz="2200"/>
              <a:t>End-user input at every step will help ensure that an impactful tool is developed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30"/>
          </p:nvPr>
        </p:nvSpPr>
        <p:spPr>
          <a:xfrm>
            <a:off x="7199400" y="809045"/>
            <a:ext cx="4078199" cy="11270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Get quality data in a usable format</a:t>
            </a:r>
          </a:p>
          <a:p>
            <a:pPr>
              <a:spcBef>
                <a:spcPts val="600"/>
              </a:spcBef>
            </a:pPr>
            <a:r>
              <a:rPr lang="en-US" sz="1400" i="1"/>
              <a:t>Data analyst / data science analyst, Informaticist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31"/>
          </p:nvPr>
        </p:nvSpPr>
        <p:spPr>
          <a:xfrm>
            <a:off x="7199401" y="2241262"/>
            <a:ext cx="4144874" cy="7772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Select a model, train, tune, validate</a:t>
            </a:r>
          </a:p>
          <a:p>
            <a:pPr>
              <a:spcBef>
                <a:spcPts val="600"/>
              </a:spcBef>
            </a:pPr>
            <a:r>
              <a:rPr lang="en-US" sz="1400" i="1"/>
              <a:t>Data scientist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33"/>
          </p:nvPr>
        </p:nvSpPr>
        <p:spPr>
          <a:xfrm>
            <a:off x="7199400" y="5548846"/>
            <a:ext cx="4589742" cy="119730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Ensure fair, consistent, reliable model performance</a:t>
            </a:r>
          </a:p>
          <a:p>
            <a:pPr>
              <a:spcBef>
                <a:spcPts val="600"/>
              </a:spcBef>
            </a:pPr>
            <a:r>
              <a:rPr lang="en-US" sz="1400" i="1"/>
              <a:t>Data scientist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34"/>
          </p:nvPr>
        </p:nvSpPr>
        <p:spPr>
          <a:xfrm>
            <a:off x="7199399" y="3652826"/>
            <a:ext cx="4589741" cy="138491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Connect the model to live data pipelines, design a user interface</a:t>
            </a:r>
          </a:p>
          <a:p>
            <a:pPr>
              <a:spcBef>
                <a:spcPts val="600"/>
              </a:spcBef>
            </a:pPr>
            <a:r>
              <a:rPr lang="en-US" sz="1400" i="1"/>
              <a:t>ML engineer, </a:t>
            </a:r>
            <a:r>
              <a:rPr lang="en-US" sz="1400" i="1" err="1"/>
              <a:t>MLOps</a:t>
            </a:r>
            <a:r>
              <a:rPr lang="en-US" sz="1400" i="1"/>
              <a:t> engineer, Informaticist, Software development team</a:t>
            </a:r>
          </a:p>
        </p:txBody>
      </p:sp>
      <p:pic>
        <p:nvPicPr>
          <p:cNvPr id="17" name="Graphic 16" descr="Processor outline">
            <a:extLst>
              <a:ext uri="{FF2B5EF4-FFF2-40B4-BE49-F238E27FC236}">
                <a16:creationId xmlns:a16="http://schemas.microsoft.com/office/drawing/2014/main" id="{C5F83F3C-2682-B25C-F23B-BDB246DC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7582" y="2508021"/>
            <a:ext cx="586725" cy="586725"/>
          </a:xfrm>
          <a:prstGeom prst="rect">
            <a:avLst/>
          </a:prstGeom>
        </p:spPr>
      </p:pic>
      <p:pic>
        <p:nvPicPr>
          <p:cNvPr id="18" name="Graphic 17" descr="Processor with solid fill">
            <a:extLst>
              <a:ext uri="{FF2B5EF4-FFF2-40B4-BE49-F238E27FC236}">
                <a16:creationId xmlns:a16="http://schemas.microsoft.com/office/drawing/2014/main" id="{F34DC7D0-07DF-FE22-8640-95B460B10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8776" y="2508020"/>
            <a:ext cx="586725" cy="586725"/>
          </a:xfrm>
          <a:prstGeom prst="rect">
            <a:avLst/>
          </a:prstGeom>
        </p:spPr>
      </p:pic>
      <p:pic>
        <p:nvPicPr>
          <p:cNvPr id="19" name="Graphic 18" descr="Processor outline">
            <a:extLst>
              <a:ext uri="{FF2B5EF4-FFF2-40B4-BE49-F238E27FC236}">
                <a16:creationId xmlns:a16="http://schemas.microsoft.com/office/drawing/2014/main" id="{632D9EA0-03C3-D7EC-A16C-8540783BA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4406" y="2506934"/>
            <a:ext cx="586725" cy="586725"/>
          </a:xfrm>
          <a:prstGeom prst="rect">
            <a:avLst/>
          </a:prstGeom>
        </p:spPr>
      </p:pic>
      <p:pic>
        <p:nvPicPr>
          <p:cNvPr id="20" name="Graphic 19" descr="Processor outline">
            <a:extLst>
              <a:ext uri="{FF2B5EF4-FFF2-40B4-BE49-F238E27FC236}">
                <a16:creationId xmlns:a16="http://schemas.microsoft.com/office/drawing/2014/main" id="{90014F34-5CB1-9DA7-6C1F-328C1EEE6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8646" y="4518932"/>
            <a:ext cx="586725" cy="5867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1688F24-1222-3DCF-F33A-30415896A356}"/>
              </a:ext>
            </a:extLst>
          </p:cNvPr>
          <p:cNvGrpSpPr>
            <a:grpSpLocks noChangeAspect="1"/>
          </p:cNvGrpSpPr>
          <p:nvPr/>
        </p:nvGrpSpPr>
        <p:grpSpPr>
          <a:xfrm>
            <a:off x="6366976" y="749937"/>
            <a:ext cx="392857" cy="392857"/>
            <a:chOff x="10231438" y="4400550"/>
            <a:chExt cx="406400" cy="406400"/>
          </a:xfrm>
          <a:solidFill>
            <a:schemeClr val="bg1"/>
          </a:solidFill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25195019-81C7-87FB-38D4-08F555FCF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1438" y="4400550"/>
              <a:ext cx="406400" cy="406400"/>
            </a:xfrm>
            <a:custGeom>
              <a:avLst/>
              <a:gdLst>
                <a:gd name="T0" fmla="*/ 105 w 108"/>
                <a:gd name="T1" fmla="*/ 18 h 108"/>
                <a:gd name="T2" fmla="*/ 90 w 108"/>
                <a:gd name="T3" fmla="*/ 3 h 108"/>
                <a:gd name="T4" fmla="*/ 79 w 108"/>
                <a:gd name="T5" fmla="*/ 4 h 108"/>
                <a:gd name="T6" fmla="*/ 2 w 108"/>
                <a:gd name="T7" fmla="*/ 81 h 108"/>
                <a:gd name="T8" fmla="*/ 0 w 108"/>
                <a:gd name="T9" fmla="*/ 108 h 108"/>
                <a:gd name="T10" fmla="*/ 27 w 108"/>
                <a:gd name="T11" fmla="*/ 106 h 108"/>
                <a:gd name="T12" fmla="*/ 104 w 108"/>
                <a:gd name="T13" fmla="*/ 29 h 108"/>
                <a:gd name="T14" fmla="*/ 105 w 108"/>
                <a:gd name="T15" fmla="*/ 18 h 108"/>
                <a:gd name="T16" fmla="*/ 24 w 108"/>
                <a:gd name="T17" fmla="*/ 99 h 108"/>
                <a:gd name="T18" fmla="*/ 8 w 108"/>
                <a:gd name="T19" fmla="*/ 100 h 108"/>
                <a:gd name="T20" fmla="*/ 9 w 108"/>
                <a:gd name="T21" fmla="*/ 84 h 108"/>
                <a:gd name="T22" fmla="*/ 68 w 108"/>
                <a:gd name="T23" fmla="*/ 26 h 108"/>
                <a:gd name="T24" fmla="*/ 82 w 108"/>
                <a:gd name="T25" fmla="*/ 40 h 108"/>
                <a:gd name="T26" fmla="*/ 24 w 108"/>
                <a:gd name="T27" fmla="*/ 99 h 108"/>
                <a:gd name="T28" fmla="*/ 87 w 108"/>
                <a:gd name="T29" fmla="*/ 35 h 108"/>
                <a:gd name="T30" fmla="*/ 73 w 108"/>
                <a:gd name="T31" fmla="*/ 21 h 108"/>
                <a:gd name="T32" fmla="*/ 85 w 108"/>
                <a:gd name="T33" fmla="*/ 9 h 108"/>
                <a:gd name="T34" fmla="*/ 99 w 108"/>
                <a:gd name="T35" fmla="*/ 23 h 108"/>
                <a:gd name="T36" fmla="*/ 87 w 108"/>
                <a:gd name="T37" fmla="*/ 3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08">
                  <a:moveTo>
                    <a:pt x="105" y="18"/>
                  </a:moveTo>
                  <a:cubicBezTo>
                    <a:pt x="90" y="3"/>
                    <a:pt x="90" y="3"/>
                    <a:pt x="90" y="3"/>
                  </a:cubicBezTo>
                  <a:cubicBezTo>
                    <a:pt x="87" y="0"/>
                    <a:pt x="82" y="0"/>
                    <a:pt x="79" y="4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8" y="26"/>
                    <a:pt x="108" y="21"/>
                    <a:pt x="105" y="18"/>
                  </a:cubicBezTo>
                  <a:close/>
                  <a:moveTo>
                    <a:pt x="24" y="99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82" y="40"/>
                    <a:pt x="82" y="40"/>
                    <a:pt x="82" y="40"/>
                  </a:cubicBezTo>
                  <a:lnTo>
                    <a:pt x="24" y="99"/>
                  </a:lnTo>
                  <a:close/>
                  <a:moveTo>
                    <a:pt x="87" y="35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99" y="23"/>
                    <a:pt x="99" y="23"/>
                    <a:pt x="99" y="23"/>
                  </a:cubicBezTo>
                  <a:lnTo>
                    <a:pt x="8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7">
              <a:extLst>
                <a:ext uri="{FF2B5EF4-FFF2-40B4-BE49-F238E27FC236}">
                  <a16:creationId xmlns:a16="http://schemas.microsoft.com/office/drawing/2014/main" id="{41EC7C71-2FF5-3F5B-8A56-E0C8386F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4768850"/>
              <a:ext cx="230187" cy="30163"/>
            </a:xfrm>
            <a:custGeom>
              <a:avLst/>
              <a:gdLst>
                <a:gd name="T0" fmla="*/ 17 w 145"/>
                <a:gd name="T1" fmla="*/ 0 h 19"/>
                <a:gd name="T2" fmla="*/ 0 w 145"/>
                <a:gd name="T3" fmla="*/ 19 h 19"/>
                <a:gd name="T4" fmla="*/ 145 w 145"/>
                <a:gd name="T5" fmla="*/ 19 h 19"/>
                <a:gd name="T6" fmla="*/ 145 w 145"/>
                <a:gd name="T7" fmla="*/ 0 h 19"/>
                <a:gd name="T8" fmla="*/ 17 w 14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9">
                  <a:moveTo>
                    <a:pt x="17" y="0"/>
                  </a:moveTo>
                  <a:lnTo>
                    <a:pt x="0" y="19"/>
                  </a:lnTo>
                  <a:lnTo>
                    <a:pt x="145" y="19"/>
                  </a:lnTo>
                  <a:lnTo>
                    <a:pt x="145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CB9BBA-5BE6-895D-FB4C-7F18D17A8054}"/>
              </a:ext>
            </a:extLst>
          </p:cNvPr>
          <p:cNvGrpSpPr>
            <a:grpSpLocks noChangeAspect="1"/>
          </p:cNvGrpSpPr>
          <p:nvPr/>
        </p:nvGrpSpPr>
        <p:grpSpPr>
          <a:xfrm>
            <a:off x="6309213" y="2172906"/>
            <a:ext cx="513322" cy="414913"/>
            <a:chOff x="9856788" y="4338638"/>
            <a:chExt cx="809625" cy="649288"/>
          </a:xfrm>
          <a:solidFill>
            <a:schemeClr val="bg1"/>
          </a:solidFill>
        </p:grpSpPr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1B968C2D-55F8-ACBA-F455-47B1B6C72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8" y="4460876"/>
              <a:ext cx="214313" cy="404813"/>
            </a:xfrm>
            <a:custGeom>
              <a:avLst/>
              <a:gdLst>
                <a:gd name="T0" fmla="*/ 110 w 135"/>
                <a:gd name="T1" fmla="*/ 255 h 255"/>
                <a:gd name="T2" fmla="*/ 0 w 135"/>
                <a:gd name="T3" fmla="*/ 127 h 255"/>
                <a:gd name="T4" fmla="*/ 110 w 135"/>
                <a:gd name="T5" fmla="*/ 0 h 255"/>
                <a:gd name="T6" fmla="*/ 135 w 135"/>
                <a:gd name="T7" fmla="*/ 22 h 255"/>
                <a:gd name="T8" fmla="*/ 44 w 135"/>
                <a:gd name="T9" fmla="*/ 127 h 255"/>
                <a:gd name="T10" fmla="*/ 135 w 135"/>
                <a:gd name="T11" fmla="*/ 233 h 255"/>
                <a:gd name="T12" fmla="*/ 110 w 135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255">
                  <a:moveTo>
                    <a:pt x="110" y="255"/>
                  </a:moveTo>
                  <a:lnTo>
                    <a:pt x="0" y="127"/>
                  </a:lnTo>
                  <a:lnTo>
                    <a:pt x="110" y="0"/>
                  </a:lnTo>
                  <a:lnTo>
                    <a:pt x="135" y="22"/>
                  </a:lnTo>
                  <a:lnTo>
                    <a:pt x="44" y="127"/>
                  </a:lnTo>
                  <a:lnTo>
                    <a:pt x="135" y="233"/>
                  </a:lnTo>
                  <a:lnTo>
                    <a:pt x="11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90A8EDFD-6AB8-4349-2382-D088171A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3688" y="4460876"/>
              <a:ext cx="212725" cy="404813"/>
            </a:xfrm>
            <a:custGeom>
              <a:avLst/>
              <a:gdLst>
                <a:gd name="T0" fmla="*/ 25 w 134"/>
                <a:gd name="T1" fmla="*/ 255 h 255"/>
                <a:gd name="T2" fmla="*/ 0 w 134"/>
                <a:gd name="T3" fmla="*/ 233 h 255"/>
                <a:gd name="T4" fmla="*/ 90 w 134"/>
                <a:gd name="T5" fmla="*/ 127 h 255"/>
                <a:gd name="T6" fmla="*/ 0 w 134"/>
                <a:gd name="T7" fmla="*/ 22 h 255"/>
                <a:gd name="T8" fmla="*/ 25 w 134"/>
                <a:gd name="T9" fmla="*/ 0 h 255"/>
                <a:gd name="T10" fmla="*/ 134 w 134"/>
                <a:gd name="T11" fmla="*/ 127 h 255"/>
                <a:gd name="T12" fmla="*/ 25 w 134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55">
                  <a:moveTo>
                    <a:pt x="25" y="255"/>
                  </a:moveTo>
                  <a:lnTo>
                    <a:pt x="0" y="233"/>
                  </a:lnTo>
                  <a:lnTo>
                    <a:pt x="90" y="127"/>
                  </a:lnTo>
                  <a:lnTo>
                    <a:pt x="0" y="22"/>
                  </a:lnTo>
                  <a:lnTo>
                    <a:pt x="25" y="0"/>
                  </a:lnTo>
                  <a:lnTo>
                    <a:pt x="134" y="127"/>
                  </a:lnTo>
                  <a:lnTo>
                    <a:pt x="2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1A3C00AD-8F8C-F1DF-124B-64BE1C62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26" y="4338638"/>
              <a:ext cx="261938" cy="649288"/>
            </a:xfrm>
            <a:custGeom>
              <a:avLst/>
              <a:gdLst>
                <a:gd name="T0" fmla="*/ 0 w 165"/>
                <a:gd name="T1" fmla="*/ 399 h 409"/>
                <a:gd name="T2" fmla="*/ 133 w 165"/>
                <a:gd name="T3" fmla="*/ 0 h 409"/>
                <a:gd name="T4" fmla="*/ 165 w 165"/>
                <a:gd name="T5" fmla="*/ 10 h 409"/>
                <a:gd name="T6" fmla="*/ 32 w 165"/>
                <a:gd name="T7" fmla="*/ 409 h 409"/>
                <a:gd name="T8" fmla="*/ 0 w 165"/>
                <a:gd name="T9" fmla="*/ 39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409">
                  <a:moveTo>
                    <a:pt x="0" y="399"/>
                  </a:moveTo>
                  <a:lnTo>
                    <a:pt x="133" y="0"/>
                  </a:lnTo>
                  <a:lnTo>
                    <a:pt x="165" y="10"/>
                  </a:lnTo>
                  <a:lnTo>
                    <a:pt x="32" y="409"/>
                  </a:lnTo>
                  <a:lnTo>
                    <a:pt x="0" y="3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07041-9A3E-EF97-87F6-CF1DC8071A3D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72" y="3558027"/>
            <a:ext cx="457200" cy="457200"/>
            <a:chOff x="6858001" y="6072188"/>
            <a:chExt cx="858838" cy="858837"/>
          </a:xfrm>
          <a:solidFill>
            <a:schemeClr val="bg1"/>
          </a:solidFill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BAE871EE-EEC3-C129-24F0-F37FCAB2C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1" y="6072188"/>
              <a:ext cx="858838" cy="858837"/>
            </a:xfrm>
            <a:custGeom>
              <a:avLst/>
              <a:gdLst>
                <a:gd name="T0" fmla="*/ 224 w 225"/>
                <a:gd name="T1" fmla="*/ 150 h 225"/>
                <a:gd name="T2" fmla="*/ 209 w 225"/>
                <a:gd name="T3" fmla="*/ 111 h 225"/>
                <a:gd name="T4" fmla="*/ 209 w 225"/>
                <a:gd name="T5" fmla="*/ 104 h 225"/>
                <a:gd name="T6" fmla="*/ 105 w 225"/>
                <a:gd name="T7" fmla="*/ 0 h 225"/>
                <a:gd name="T8" fmla="*/ 0 w 225"/>
                <a:gd name="T9" fmla="*/ 104 h 225"/>
                <a:gd name="T10" fmla="*/ 27 w 225"/>
                <a:gd name="T11" fmla="*/ 174 h 225"/>
                <a:gd name="T12" fmla="*/ 35 w 225"/>
                <a:gd name="T13" fmla="*/ 182 h 225"/>
                <a:gd name="T14" fmla="*/ 46 w 225"/>
                <a:gd name="T15" fmla="*/ 171 h 225"/>
                <a:gd name="T16" fmla="*/ 38 w 225"/>
                <a:gd name="T17" fmla="*/ 163 h 225"/>
                <a:gd name="T18" fmla="*/ 16 w 225"/>
                <a:gd name="T19" fmla="*/ 104 h 225"/>
                <a:gd name="T20" fmla="*/ 105 w 225"/>
                <a:gd name="T21" fmla="*/ 16 h 225"/>
                <a:gd name="T22" fmla="*/ 193 w 225"/>
                <a:gd name="T23" fmla="*/ 104 h 225"/>
                <a:gd name="T24" fmla="*/ 193 w 225"/>
                <a:gd name="T25" fmla="*/ 112 h 225"/>
                <a:gd name="T26" fmla="*/ 193 w 225"/>
                <a:gd name="T27" fmla="*/ 115 h 225"/>
                <a:gd name="T28" fmla="*/ 205 w 225"/>
                <a:gd name="T29" fmla="*/ 145 h 225"/>
                <a:gd name="T30" fmla="*/ 185 w 225"/>
                <a:gd name="T31" fmla="*/ 145 h 225"/>
                <a:gd name="T32" fmla="*/ 185 w 225"/>
                <a:gd name="T33" fmla="*/ 201 h 225"/>
                <a:gd name="T34" fmla="*/ 177 w 225"/>
                <a:gd name="T35" fmla="*/ 209 h 225"/>
                <a:gd name="T36" fmla="*/ 161 w 225"/>
                <a:gd name="T37" fmla="*/ 209 h 225"/>
                <a:gd name="T38" fmla="*/ 161 w 225"/>
                <a:gd name="T39" fmla="*/ 225 h 225"/>
                <a:gd name="T40" fmla="*/ 177 w 225"/>
                <a:gd name="T41" fmla="*/ 225 h 225"/>
                <a:gd name="T42" fmla="*/ 201 w 225"/>
                <a:gd name="T43" fmla="*/ 201 h 225"/>
                <a:gd name="T44" fmla="*/ 201 w 225"/>
                <a:gd name="T45" fmla="*/ 161 h 225"/>
                <a:gd name="T46" fmla="*/ 217 w 225"/>
                <a:gd name="T47" fmla="*/ 161 h 225"/>
                <a:gd name="T48" fmla="*/ 225 w 225"/>
                <a:gd name="T49" fmla="*/ 153 h 225"/>
                <a:gd name="T50" fmla="*/ 224 w 225"/>
                <a:gd name="T51" fmla="*/ 15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25">
                  <a:moveTo>
                    <a:pt x="224" y="150"/>
                  </a:moveTo>
                  <a:cubicBezTo>
                    <a:pt x="209" y="111"/>
                    <a:pt x="209" y="111"/>
                    <a:pt x="209" y="111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9" y="47"/>
                    <a:pt x="162" y="0"/>
                    <a:pt x="105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35"/>
                    <a:pt x="8" y="156"/>
                    <a:pt x="27" y="174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23" y="148"/>
                    <a:pt x="16" y="130"/>
                    <a:pt x="16" y="104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3" y="16"/>
                    <a:pt x="193" y="56"/>
                    <a:pt x="193" y="104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4"/>
                    <a:pt x="193" y="115"/>
                    <a:pt x="193" y="11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5" y="205"/>
                    <a:pt x="181" y="209"/>
                    <a:pt x="177" y="209"/>
                  </a:cubicBezTo>
                  <a:cubicBezTo>
                    <a:pt x="161" y="209"/>
                    <a:pt x="161" y="209"/>
                    <a:pt x="161" y="209"/>
                  </a:cubicBezTo>
                  <a:cubicBezTo>
                    <a:pt x="161" y="225"/>
                    <a:pt x="161" y="225"/>
                    <a:pt x="161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90" y="225"/>
                    <a:pt x="201" y="214"/>
                    <a:pt x="201" y="20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1" y="161"/>
                    <a:pt x="225" y="157"/>
                    <a:pt x="225" y="153"/>
                  </a:cubicBezTo>
                  <a:cubicBezTo>
                    <a:pt x="225" y="152"/>
                    <a:pt x="225" y="151"/>
                    <a:pt x="22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5ED856E0-FA56-3D30-E0E7-29160FD1B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6181725"/>
              <a:ext cx="560388" cy="615950"/>
            </a:xfrm>
            <a:custGeom>
              <a:avLst/>
              <a:gdLst>
                <a:gd name="T0" fmla="*/ 145 w 147"/>
                <a:gd name="T1" fmla="*/ 63 h 161"/>
                <a:gd name="T2" fmla="*/ 140 w 147"/>
                <a:gd name="T3" fmla="*/ 44 h 161"/>
                <a:gd name="T4" fmla="*/ 130 w 147"/>
                <a:gd name="T5" fmla="*/ 37 h 161"/>
                <a:gd name="T6" fmla="*/ 129 w 147"/>
                <a:gd name="T7" fmla="*/ 32 h 161"/>
                <a:gd name="T8" fmla="*/ 95 w 147"/>
                <a:gd name="T9" fmla="*/ 12 h 161"/>
                <a:gd name="T10" fmla="*/ 93 w 147"/>
                <a:gd name="T11" fmla="*/ 13 h 161"/>
                <a:gd name="T12" fmla="*/ 59 w 147"/>
                <a:gd name="T13" fmla="*/ 8 h 161"/>
                <a:gd name="T14" fmla="*/ 54 w 147"/>
                <a:gd name="T15" fmla="*/ 13 h 161"/>
                <a:gd name="T16" fmla="*/ 19 w 147"/>
                <a:gd name="T17" fmla="*/ 30 h 161"/>
                <a:gd name="T18" fmla="*/ 18 w 147"/>
                <a:gd name="T19" fmla="*/ 45 h 161"/>
                <a:gd name="T20" fmla="*/ 6 w 147"/>
                <a:gd name="T21" fmla="*/ 55 h 161"/>
                <a:gd name="T22" fmla="*/ 3 w 147"/>
                <a:gd name="T23" fmla="*/ 81 h 161"/>
                <a:gd name="T24" fmla="*/ 11 w 147"/>
                <a:gd name="T25" fmla="*/ 93 h 161"/>
                <a:gd name="T26" fmla="*/ 9 w 147"/>
                <a:gd name="T27" fmla="*/ 104 h 161"/>
                <a:gd name="T28" fmla="*/ 28 w 147"/>
                <a:gd name="T29" fmla="*/ 129 h 161"/>
                <a:gd name="T30" fmla="*/ 33 w 147"/>
                <a:gd name="T31" fmla="*/ 136 h 161"/>
                <a:gd name="T32" fmla="*/ 33 w 147"/>
                <a:gd name="T33" fmla="*/ 153 h 161"/>
                <a:gd name="T34" fmla="*/ 41 w 147"/>
                <a:gd name="T35" fmla="*/ 161 h 161"/>
                <a:gd name="T36" fmla="*/ 49 w 147"/>
                <a:gd name="T37" fmla="*/ 153 h 161"/>
                <a:gd name="T38" fmla="*/ 49 w 147"/>
                <a:gd name="T39" fmla="*/ 136 h 161"/>
                <a:gd name="T40" fmla="*/ 35 w 147"/>
                <a:gd name="T41" fmla="*/ 114 h 161"/>
                <a:gd name="T42" fmla="*/ 25 w 147"/>
                <a:gd name="T43" fmla="*/ 104 h 161"/>
                <a:gd name="T44" fmla="*/ 29 w 147"/>
                <a:gd name="T45" fmla="*/ 96 h 161"/>
                <a:gd name="T46" fmla="*/ 28 w 147"/>
                <a:gd name="T47" fmla="*/ 84 h 161"/>
                <a:gd name="T48" fmla="*/ 25 w 147"/>
                <a:gd name="T49" fmla="*/ 83 h 161"/>
                <a:gd name="T50" fmla="*/ 18 w 147"/>
                <a:gd name="T51" fmla="*/ 75 h 161"/>
                <a:gd name="T52" fmla="*/ 20 w 147"/>
                <a:gd name="T53" fmla="*/ 63 h 161"/>
                <a:gd name="T54" fmla="*/ 29 w 147"/>
                <a:gd name="T55" fmla="*/ 59 h 161"/>
                <a:gd name="T56" fmla="*/ 37 w 147"/>
                <a:gd name="T57" fmla="*/ 52 h 161"/>
                <a:gd name="T58" fmla="*/ 36 w 147"/>
                <a:gd name="T59" fmla="*/ 47 h 161"/>
                <a:gd name="T60" fmla="*/ 34 w 147"/>
                <a:gd name="T61" fmla="*/ 36 h 161"/>
                <a:gd name="T62" fmla="*/ 42 w 147"/>
                <a:gd name="T63" fmla="*/ 28 h 161"/>
                <a:gd name="T64" fmla="*/ 53 w 147"/>
                <a:gd name="T65" fmla="*/ 30 h 161"/>
                <a:gd name="T66" fmla="*/ 64 w 147"/>
                <a:gd name="T67" fmla="*/ 29 h 161"/>
                <a:gd name="T68" fmla="*/ 66 w 147"/>
                <a:gd name="T69" fmla="*/ 26 h 161"/>
                <a:gd name="T70" fmla="*/ 75 w 147"/>
                <a:gd name="T71" fmla="*/ 20 h 161"/>
                <a:gd name="T72" fmla="*/ 81 w 147"/>
                <a:gd name="T73" fmla="*/ 26 h 161"/>
                <a:gd name="T74" fmla="*/ 91 w 147"/>
                <a:gd name="T75" fmla="*/ 32 h 161"/>
                <a:gd name="T76" fmla="*/ 94 w 147"/>
                <a:gd name="T77" fmla="*/ 30 h 161"/>
                <a:gd name="T78" fmla="*/ 105 w 147"/>
                <a:gd name="T79" fmla="*/ 28 h 161"/>
                <a:gd name="T80" fmla="*/ 113 w 147"/>
                <a:gd name="T81" fmla="*/ 36 h 161"/>
                <a:gd name="T82" fmla="*/ 113 w 147"/>
                <a:gd name="T83" fmla="*/ 42 h 161"/>
                <a:gd name="T84" fmla="*/ 120 w 147"/>
                <a:gd name="T85" fmla="*/ 51 h 161"/>
                <a:gd name="T86" fmla="*/ 121 w 147"/>
                <a:gd name="T87" fmla="*/ 51 h 161"/>
                <a:gd name="T88" fmla="*/ 122 w 147"/>
                <a:gd name="T89" fmla="*/ 51 h 161"/>
                <a:gd name="T90" fmla="*/ 130 w 147"/>
                <a:gd name="T91" fmla="*/ 60 h 161"/>
                <a:gd name="T92" fmla="*/ 130 w 147"/>
                <a:gd name="T93" fmla="*/ 61 h 161"/>
                <a:gd name="T94" fmla="*/ 121 w 147"/>
                <a:gd name="T95" fmla="*/ 67 h 161"/>
                <a:gd name="T96" fmla="*/ 98 w 147"/>
                <a:gd name="T97" fmla="*/ 67 h 161"/>
                <a:gd name="T98" fmla="*/ 90 w 147"/>
                <a:gd name="T99" fmla="*/ 75 h 161"/>
                <a:gd name="T100" fmla="*/ 90 w 147"/>
                <a:gd name="T101" fmla="*/ 75 h 161"/>
                <a:gd name="T102" fmla="*/ 90 w 147"/>
                <a:gd name="T103" fmla="*/ 83 h 161"/>
                <a:gd name="T104" fmla="*/ 82 w 147"/>
                <a:gd name="T105" fmla="*/ 92 h 161"/>
                <a:gd name="T106" fmla="*/ 57 w 147"/>
                <a:gd name="T107" fmla="*/ 92 h 161"/>
                <a:gd name="T108" fmla="*/ 49 w 147"/>
                <a:gd name="T109" fmla="*/ 100 h 161"/>
                <a:gd name="T110" fmla="*/ 57 w 147"/>
                <a:gd name="T111" fmla="*/ 108 h 161"/>
                <a:gd name="T112" fmla="*/ 82 w 147"/>
                <a:gd name="T113" fmla="*/ 108 h 161"/>
                <a:gd name="T114" fmla="*/ 106 w 147"/>
                <a:gd name="T115" fmla="*/ 83 h 161"/>
                <a:gd name="T116" fmla="*/ 121 w 147"/>
                <a:gd name="T117" fmla="*/ 83 h 161"/>
                <a:gd name="T118" fmla="*/ 145 w 147"/>
                <a:gd name="T119" fmla="*/ 6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161">
                  <a:moveTo>
                    <a:pt x="145" y="63"/>
                  </a:moveTo>
                  <a:cubicBezTo>
                    <a:pt x="147" y="56"/>
                    <a:pt x="145" y="49"/>
                    <a:pt x="140" y="44"/>
                  </a:cubicBezTo>
                  <a:cubicBezTo>
                    <a:pt x="137" y="41"/>
                    <a:pt x="134" y="38"/>
                    <a:pt x="130" y="37"/>
                  </a:cubicBezTo>
                  <a:cubicBezTo>
                    <a:pt x="129" y="35"/>
                    <a:pt x="129" y="34"/>
                    <a:pt x="129" y="32"/>
                  </a:cubicBezTo>
                  <a:cubicBezTo>
                    <a:pt x="125" y="17"/>
                    <a:pt x="110" y="8"/>
                    <a:pt x="95" y="12"/>
                  </a:cubicBezTo>
                  <a:cubicBezTo>
                    <a:pt x="94" y="12"/>
                    <a:pt x="93" y="13"/>
                    <a:pt x="93" y="13"/>
                  </a:cubicBezTo>
                  <a:cubicBezTo>
                    <a:pt x="85" y="2"/>
                    <a:pt x="70" y="0"/>
                    <a:pt x="59" y="8"/>
                  </a:cubicBezTo>
                  <a:cubicBezTo>
                    <a:pt x="57" y="9"/>
                    <a:pt x="56" y="11"/>
                    <a:pt x="54" y="13"/>
                  </a:cubicBezTo>
                  <a:cubicBezTo>
                    <a:pt x="40" y="8"/>
                    <a:pt x="24" y="16"/>
                    <a:pt x="19" y="30"/>
                  </a:cubicBezTo>
                  <a:cubicBezTo>
                    <a:pt x="17" y="35"/>
                    <a:pt x="17" y="40"/>
                    <a:pt x="18" y="45"/>
                  </a:cubicBezTo>
                  <a:cubicBezTo>
                    <a:pt x="13" y="47"/>
                    <a:pt x="9" y="50"/>
                    <a:pt x="6" y="55"/>
                  </a:cubicBezTo>
                  <a:cubicBezTo>
                    <a:pt x="1" y="62"/>
                    <a:pt x="0" y="72"/>
                    <a:pt x="3" y="81"/>
                  </a:cubicBezTo>
                  <a:cubicBezTo>
                    <a:pt x="4" y="85"/>
                    <a:pt x="7" y="90"/>
                    <a:pt x="11" y="93"/>
                  </a:cubicBezTo>
                  <a:cubicBezTo>
                    <a:pt x="10" y="96"/>
                    <a:pt x="9" y="100"/>
                    <a:pt x="9" y="104"/>
                  </a:cubicBezTo>
                  <a:cubicBezTo>
                    <a:pt x="10" y="115"/>
                    <a:pt x="17" y="125"/>
                    <a:pt x="28" y="129"/>
                  </a:cubicBezTo>
                  <a:cubicBezTo>
                    <a:pt x="31" y="130"/>
                    <a:pt x="33" y="133"/>
                    <a:pt x="33" y="136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8"/>
                    <a:pt x="37" y="161"/>
                    <a:pt x="41" y="161"/>
                  </a:cubicBezTo>
                  <a:cubicBezTo>
                    <a:pt x="46" y="161"/>
                    <a:pt x="49" y="158"/>
                    <a:pt x="49" y="153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26"/>
                    <a:pt x="43" y="118"/>
                    <a:pt x="35" y="114"/>
                  </a:cubicBezTo>
                  <a:cubicBezTo>
                    <a:pt x="30" y="112"/>
                    <a:pt x="26" y="108"/>
                    <a:pt x="25" y="104"/>
                  </a:cubicBezTo>
                  <a:cubicBezTo>
                    <a:pt x="25" y="101"/>
                    <a:pt x="27" y="98"/>
                    <a:pt x="29" y="96"/>
                  </a:cubicBezTo>
                  <a:cubicBezTo>
                    <a:pt x="31" y="92"/>
                    <a:pt x="31" y="87"/>
                    <a:pt x="28" y="84"/>
                  </a:cubicBezTo>
                  <a:cubicBezTo>
                    <a:pt x="27" y="84"/>
                    <a:pt x="26" y="83"/>
                    <a:pt x="25" y="83"/>
                  </a:cubicBezTo>
                  <a:cubicBezTo>
                    <a:pt x="22" y="81"/>
                    <a:pt x="19" y="79"/>
                    <a:pt x="18" y="75"/>
                  </a:cubicBezTo>
                  <a:cubicBezTo>
                    <a:pt x="17" y="71"/>
                    <a:pt x="17" y="67"/>
                    <a:pt x="20" y="63"/>
                  </a:cubicBezTo>
                  <a:cubicBezTo>
                    <a:pt x="22" y="60"/>
                    <a:pt x="25" y="59"/>
                    <a:pt x="29" y="59"/>
                  </a:cubicBezTo>
                  <a:cubicBezTo>
                    <a:pt x="33" y="60"/>
                    <a:pt x="37" y="56"/>
                    <a:pt x="37" y="52"/>
                  </a:cubicBezTo>
                  <a:cubicBezTo>
                    <a:pt x="38" y="50"/>
                    <a:pt x="37" y="48"/>
                    <a:pt x="36" y="47"/>
                  </a:cubicBezTo>
                  <a:cubicBezTo>
                    <a:pt x="34" y="44"/>
                    <a:pt x="33" y="40"/>
                    <a:pt x="34" y="36"/>
                  </a:cubicBezTo>
                  <a:cubicBezTo>
                    <a:pt x="35" y="32"/>
                    <a:pt x="38" y="29"/>
                    <a:pt x="42" y="28"/>
                  </a:cubicBezTo>
                  <a:cubicBezTo>
                    <a:pt x="46" y="27"/>
                    <a:pt x="50" y="28"/>
                    <a:pt x="53" y="30"/>
                  </a:cubicBezTo>
                  <a:cubicBezTo>
                    <a:pt x="56" y="33"/>
                    <a:pt x="61" y="32"/>
                    <a:pt x="64" y="29"/>
                  </a:cubicBezTo>
                  <a:cubicBezTo>
                    <a:pt x="65" y="28"/>
                    <a:pt x="65" y="27"/>
                    <a:pt x="66" y="26"/>
                  </a:cubicBezTo>
                  <a:cubicBezTo>
                    <a:pt x="67" y="21"/>
                    <a:pt x="71" y="19"/>
                    <a:pt x="75" y="20"/>
                  </a:cubicBezTo>
                  <a:cubicBezTo>
                    <a:pt x="78" y="20"/>
                    <a:pt x="81" y="23"/>
                    <a:pt x="81" y="26"/>
                  </a:cubicBezTo>
                  <a:cubicBezTo>
                    <a:pt x="82" y="30"/>
                    <a:pt x="87" y="33"/>
                    <a:pt x="91" y="32"/>
                  </a:cubicBezTo>
                  <a:cubicBezTo>
                    <a:pt x="92" y="31"/>
                    <a:pt x="93" y="31"/>
                    <a:pt x="94" y="30"/>
                  </a:cubicBezTo>
                  <a:cubicBezTo>
                    <a:pt x="97" y="28"/>
                    <a:pt x="101" y="27"/>
                    <a:pt x="105" y="28"/>
                  </a:cubicBezTo>
                  <a:cubicBezTo>
                    <a:pt x="109" y="29"/>
                    <a:pt x="112" y="32"/>
                    <a:pt x="113" y="36"/>
                  </a:cubicBezTo>
                  <a:cubicBezTo>
                    <a:pt x="114" y="38"/>
                    <a:pt x="114" y="40"/>
                    <a:pt x="113" y="42"/>
                  </a:cubicBezTo>
                  <a:cubicBezTo>
                    <a:pt x="113" y="46"/>
                    <a:pt x="115" y="50"/>
                    <a:pt x="120" y="51"/>
                  </a:cubicBezTo>
                  <a:cubicBezTo>
                    <a:pt x="120" y="51"/>
                    <a:pt x="121" y="51"/>
                    <a:pt x="121" y="51"/>
                  </a:cubicBezTo>
                  <a:cubicBezTo>
                    <a:pt x="121" y="51"/>
                    <a:pt x="122" y="51"/>
                    <a:pt x="122" y="51"/>
                  </a:cubicBezTo>
                  <a:cubicBezTo>
                    <a:pt x="126" y="52"/>
                    <a:pt x="130" y="55"/>
                    <a:pt x="130" y="60"/>
                  </a:cubicBezTo>
                  <a:cubicBezTo>
                    <a:pt x="130" y="60"/>
                    <a:pt x="130" y="60"/>
                    <a:pt x="130" y="61"/>
                  </a:cubicBezTo>
                  <a:cubicBezTo>
                    <a:pt x="129" y="65"/>
                    <a:pt x="125" y="68"/>
                    <a:pt x="121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3" y="67"/>
                    <a:pt x="90" y="71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2"/>
                    <a:pt x="82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3" y="92"/>
                    <a:pt x="49" y="95"/>
                    <a:pt x="49" y="100"/>
                  </a:cubicBezTo>
                  <a:cubicBezTo>
                    <a:pt x="49" y="104"/>
                    <a:pt x="53" y="108"/>
                    <a:pt x="57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95" y="108"/>
                    <a:pt x="106" y="97"/>
                    <a:pt x="106" y="83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33" y="84"/>
                    <a:pt x="143" y="75"/>
                    <a:pt x="14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A13200-D3F5-13A8-4A53-8E046695C6E3}"/>
              </a:ext>
            </a:extLst>
          </p:cNvPr>
          <p:cNvGrpSpPr>
            <a:grpSpLocks noChangeAspect="1"/>
          </p:cNvGrpSpPr>
          <p:nvPr/>
        </p:nvGrpSpPr>
        <p:grpSpPr>
          <a:xfrm>
            <a:off x="6334421" y="5446068"/>
            <a:ext cx="482501" cy="457200"/>
            <a:chOff x="3694214" y="1375667"/>
            <a:chExt cx="423863" cy="401637"/>
          </a:xfrm>
          <a:solidFill>
            <a:schemeClr val="bg1"/>
          </a:solidFill>
        </p:grpSpPr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8758C339-5261-69E8-8FE6-B127F12C0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3427" y="1375667"/>
              <a:ext cx="247650" cy="211138"/>
            </a:xfrm>
            <a:custGeom>
              <a:avLst/>
              <a:gdLst>
                <a:gd name="T0" fmla="*/ 0 w 66"/>
                <a:gd name="T1" fmla="*/ 56 h 56"/>
                <a:gd name="T2" fmla="*/ 7 w 66"/>
                <a:gd name="T3" fmla="*/ 55 h 56"/>
                <a:gd name="T4" fmla="*/ 8 w 66"/>
                <a:gd name="T5" fmla="*/ 55 h 56"/>
                <a:gd name="T6" fmla="*/ 26 w 66"/>
                <a:gd name="T7" fmla="*/ 32 h 56"/>
                <a:gd name="T8" fmla="*/ 52 w 66"/>
                <a:gd name="T9" fmla="*/ 40 h 56"/>
                <a:gd name="T10" fmla="*/ 61 w 66"/>
                <a:gd name="T11" fmla="*/ 14 h 56"/>
                <a:gd name="T12" fmla="*/ 34 w 66"/>
                <a:gd name="T13" fmla="*/ 5 h 56"/>
                <a:gd name="T14" fmla="*/ 23 w 66"/>
                <a:gd name="T15" fmla="*/ 23 h 56"/>
                <a:gd name="T16" fmla="*/ 23 w 66"/>
                <a:gd name="T17" fmla="*/ 24 h 56"/>
                <a:gd name="T18" fmla="*/ 0 w 66"/>
                <a:gd name="T19" fmla="*/ 56 h 56"/>
                <a:gd name="T20" fmla="*/ 43 w 66"/>
                <a:gd name="T21" fmla="*/ 11 h 56"/>
                <a:gd name="T22" fmla="*/ 55 w 66"/>
                <a:gd name="T23" fmla="*/ 23 h 56"/>
                <a:gd name="T24" fmla="*/ 43 w 66"/>
                <a:gd name="T25" fmla="*/ 35 h 56"/>
                <a:gd name="T26" fmla="*/ 31 w 66"/>
                <a:gd name="T27" fmla="*/ 23 h 56"/>
                <a:gd name="T28" fmla="*/ 43 w 66"/>
                <a:gd name="T29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6">
                  <a:moveTo>
                    <a:pt x="0" y="56"/>
                  </a:moveTo>
                  <a:cubicBezTo>
                    <a:pt x="2" y="55"/>
                    <a:pt x="5" y="55"/>
                    <a:pt x="7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1" y="45"/>
                    <a:pt x="17" y="37"/>
                    <a:pt x="26" y="32"/>
                  </a:cubicBezTo>
                  <a:cubicBezTo>
                    <a:pt x="31" y="41"/>
                    <a:pt x="43" y="45"/>
                    <a:pt x="52" y="40"/>
                  </a:cubicBezTo>
                  <a:cubicBezTo>
                    <a:pt x="62" y="35"/>
                    <a:pt x="66" y="23"/>
                    <a:pt x="61" y="14"/>
                  </a:cubicBezTo>
                  <a:cubicBezTo>
                    <a:pt x="56" y="4"/>
                    <a:pt x="44" y="0"/>
                    <a:pt x="34" y="5"/>
                  </a:cubicBezTo>
                  <a:cubicBezTo>
                    <a:pt x="28" y="8"/>
                    <a:pt x="23" y="15"/>
                    <a:pt x="23" y="23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11" y="30"/>
                    <a:pt x="2" y="42"/>
                    <a:pt x="0" y="56"/>
                  </a:cubicBezTo>
                  <a:close/>
                  <a:moveTo>
                    <a:pt x="43" y="11"/>
                  </a:moveTo>
                  <a:cubicBezTo>
                    <a:pt x="50" y="11"/>
                    <a:pt x="55" y="16"/>
                    <a:pt x="55" y="23"/>
                  </a:cubicBezTo>
                  <a:cubicBezTo>
                    <a:pt x="55" y="29"/>
                    <a:pt x="50" y="35"/>
                    <a:pt x="43" y="35"/>
                  </a:cubicBezTo>
                  <a:cubicBezTo>
                    <a:pt x="37" y="35"/>
                    <a:pt x="31" y="29"/>
                    <a:pt x="31" y="23"/>
                  </a:cubicBezTo>
                  <a:cubicBezTo>
                    <a:pt x="31" y="16"/>
                    <a:pt x="37" y="11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46611B15-A240-E0DF-43F2-BF8D151B8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214" y="1612204"/>
              <a:ext cx="274638" cy="165100"/>
            </a:xfrm>
            <a:custGeom>
              <a:avLst/>
              <a:gdLst>
                <a:gd name="T0" fmla="*/ 68 w 73"/>
                <a:gd name="T1" fmla="*/ 34 h 44"/>
                <a:gd name="T2" fmla="*/ 56 w 73"/>
                <a:gd name="T3" fmla="*/ 36 h 44"/>
                <a:gd name="T4" fmla="*/ 37 w 73"/>
                <a:gd name="T5" fmla="*/ 30 h 44"/>
                <a:gd name="T6" fmla="*/ 40 w 73"/>
                <a:gd name="T7" fmla="*/ 20 h 44"/>
                <a:gd name="T8" fmla="*/ 20 w 73"/>
                <a:gd name="T9" fmla="*/ 0 h 44"/>
                <a:gd name="T10" fmla="*/ 12 w 73"/>
                <a:gd name="T11" fmla="*/ 1 h 44"/>
                <a:gd name="T12" fmla="*/ 12 w 73"/>
                <a:gd name="T13" fmla="*/ 1 h 44"/>
                <a:gd name="T14" fmla="*/ 10 w 73"/>
                <a:gd name="T15" fmla="*/ 3 h 44"/>
                <a:gd name="T16" fmla="*/ 8 w 73"/>
                <a:gd name="T17" fmla="*/ 4 h 44"/>
                <a:gd name="T18" fmla="*/ 7 w 73"/>
                <a:gd name="T19" fmla="*/ 5 h 44"/>
                <a:gd name="T20" fmla="*/ 6 w 73"/>
                <a:gd name="T21" fmla="*/ 6 h 44"/>
                <a:gd name="T22" fmla="*/ 4 w 73"/>
                <a:gd name="T23" fmla="*/ 8 h 44"/>
                <a:gd name="T24" fmla="*/ 4 w 73"/>
                <a:gd name="T25" fmla="*/ 9 h 44"/>
                <a:gd name="T26" fmla="*/ 2 w 73"/>
                <a:gd name="T27" fmla="*/ 12 h 44"/>
                <a:gd name="T28" fmla="*/ 2 w 73"/>
                <a:gd name="T29" fmla="*/ 13 h 44"/>
                <a:gd name="T30" fmla="*/ 1 w 73"/>
                <a:gd name="T31" fmla="*/ 15 h 44"/>
                <a:gd name="T32" fmla="*/ 1 w 73"/>
                <a:gd name="T33" fmla="*/ 16 h 44"/>
                <a:gd name="T34" fmla="*/ 0 w 73"/>
                <a:gd name="T35" fmla="*/ 20 h 44"/>
                <a:gd name="T36" fmla="*/ 20 w 73"/>
                <a:gd name="T37" fmla="*/ 40 h 44"/>
                <a:gd name="T38" fmla="*/ 32 w 73"/>
                <a:gd name="T39" fmla="*/ 36 h 44"/>
                <a:gd name="T40" fmla="*/ 56 w 73"/>
                <a:gd name="T41" fmla="*/ 44 h 44"/>
                <a:gd name="T42" fmla="*/ 73 w 73"/>
                <a:gd name="T43" fmla="*/ 40 h 44"/>
                <a:gd name="T44" fmla="*/ 68 w 73"/>
                <a:gd name="T45" fmla="*/ 34 h 44"/>
                <a:gd name="T46" fmla="*/ 20 w 73"/>
                <a:gd name="T47" fmla="*/ 32 h 44"/>
                <a:gd name="T48" fmla="*/ 8 w 73"/>
                <a:gd name="T49" fmla="*/ 20 h 44"/>
                <a:gd name="T50" fmla="*/ 20 w 73"/>
                <a:gd name="T51" fmla="*/ 8 h 44"/>
                <a:gd name="T52" fmla="*/ 32 w 73"/>
                <a:gd name="T53" fmla="*/ 20 h 44"/>
                <a:gd name="T54" fmla="*/ 20 w 73"/>
                <a:gd name="T55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44">
                  <a:moveTo>
                    <a:pt x="68" y="34"/>
                  </a:moveTo>
                  <a:cubicBezTo>
                    <a:pt x="64" y="35"/>
                    <a:pt x="60" y="36"/>
                    <a:pt x="56" y="36"/>
                  </a:cubicBezTo>
                  <a:cubicBezTo>
                    <a:pt x="50" y="36"/>
                    <a:pt x="43" y="34"/>
                    <a:pt x="37" y="30"/>
                  </a:cubicBezTo>
                  <a:cubicBezTo>
                    <a:pt x="39" y="27"/>
                    <a:pt x="40" y="24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10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25" y="40"/>
                    <a:pt x="28" y="39"/>
                    <a:pt x="32" y="36"/>
                  </a:cubicBezTo>
                  <a:cubicBezTo>
                    <a:pt x="39" y="41"/>
                    <a:pt x="48" y="44"/>
                    <a:pt x="56" y="44"/>
                  </a:cubicBezTo>
                  <a:cubicBezTo>
                    <a:pt x="62" y="44"/>
                    <a:pt x="68" y="43"/>
                    <a:pt x="73" y="40"/>
                  </a:cubicBezTo>
                  <a:cubicBezTo>
                    <a:pt x="71" y="38"/>
                    <a:pt x="70" y="36"/>
                    <a:pt x="68" y="34"/>
                  </a:cubicBezTo>
                  <a:close/>
                  <a:moveTo>
                    <a:pt x="20" y="32"/>
                  </a:moveTo>
                  <a:cubicBezTo>
                    <a:pt x="14" y="32"/>
                    <a:pt x="8" y="26"/>
                    <a:pt x="8" y="20"/>
                  </a:cubicBezTo>
                  <a:cubicBezTo>
                    <a:pt x="8" y="13"/>
                    <a:pt x="14" y="8"/>
                    <a:pt x="20" y="8"/>
                  </a:cubicBezTo>
                  <a:cubicBezTo>
                    <a:pt x="27" y="8"/>
                    <a:pt x="32" y="13"/>
                    <a:pt x="32" y="20"/>
                  </a:cubicBezTo>
                  <a:cubicBezTo>
                    <a:pt x="32" y="26"/>
                    <a:pt x="27" y="32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329A0BA9-5822-2636-460D-A4D968F034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4089" y="1480442"/>
              <a:ext cx="153988" cy="282575"/>
            </a:xfrm>
            <a:custGeom>
              <a:avLst/>
              <a:gdLst>
                <a:gd name="T0" fmla="*/ 28 w 41"/>
                <a:gd name="T1" fmla="*/ 36 h 75"/>
                <a:gd name="T2" fmla="*/ 28 w 41"/>
                <a:gd name="T3" fmla="*/ 35 h 75"/>
                <a:gd name="T4" fmla="*/ 12 w 41"/>
                <a:gd name="T5" fmla="*/ 0 h 75"/>
                <a:gd name="T6" fmla="*/ 9 w 41"/>
                <a:gd name="T7" fmla="*/ 8 h 75"/>
                <a:gd name="T8" fmla="*/ 20 w 41"/>
                <a:gd name="T9" fmla="*/ 35 h 75"/>
                <a:gd name="T10" fmla="*/ 0 w 41"/>
                <a:gd name="T11" fmla="*/ 55 h 75"/>
                <a:gd name="T12" fmla="*/ 1 w 41"/>
                <a:gd name="T13" fmla="*/ 58 h 75"/>
                <a:gd name="T14" fmla="*/ 1 w 41"/>
                <a:gd name="T15" fmla="*/ 60 h 75"/>
                <a:gd name="T16" fmla="*/ 2 w 41"/>
                <a:gd name="T17" fmla="*/ 61 h 75"/>
                <a:gd name="T18" fmla="*/ 4 w 41"/>
                <a:gd name="T19" fmla="*/ 65 h 75"/>
                <a:gd name="T20" fmla="*/ 9 w 41"/>
                <a:gd name="T21" fmla="*/ 71 h 75"/>
                <a:gd name="T22" fmla="*/ 10 w 41"/>
                <a:gd name="T23" fmla="*/ 72 h 75"/>
                <a:gd name="T24" fmla="*/ 12 w 41"/>
                <a:gd name="T25" fmla="*/ 73 h 75"/>
                <a:gd name="T26" fmla="*/ 13 w 41"/>
                <a:gd name="T27" fmla="*/ 74 h 75"/>
                <a:gd name="T28" fmla="*/ 16 w 41"/>
                <a:gd name="T29" fmla="*/ 74 h 75"/>
                <a:gd name="T30" fmla="*/ 17 w 41"/>
                <a:gd name="T31" fmla="*/ 75 h 75"/>
                <a:gd name="T32" fmla="*/ 20 w 41"/>
                <a:gd name="T33" fmla="*/ 75 h 75"/>
                <a:gd name="T34" fmla="*/ 41 w 41"/>
                <a:gd name="T35" fmla="*/ 55 h 75"/>
                <a:gd name="T36" fmla="*/ 28 w 41"/>
                <a:gd name="T37" fmla="*/ 36 h 75"/>
                <a:gd name="T38" fmla="*/ 20 w 41"/>
                <a:gd name="T39" fmla="*/ 67 h 75"/>
                <a:gd name="T40" fmla="*/ 8 w 41"/>
                <a:gd name="T41" fmla="*/ 55 h 75"/>
                <a:gd name="T42" fmla="*/ 20 w 41"/>
                <a:gd name="T43" fmla="*/ 43 h 75"/>
                <a:gd name="T44" fmla="*/ 32 w 41"/>
                <a:gd name="T45" fmla="*/ 55 h 75"/>
                <a:gd name="T46" fmla="*/ 20 w 41"/>
                <a:gd name="T47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5">
                  <a:moveTo>
                    <a:pt x="28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21"/>
                    <a:pt x="22" y="9"/>
                    <a:pt x="12" y="0"/>
                  </a:cubicBezTo>
                  <a:cubicBezTo>
                    <a:pt x="11" y="3"/>
                    <a:pt x="10" y="6"/>
                    <a:pt x="9" y="8"/>
                  </a:cubicBezTo>
                  <a:cubicBezTo>
                    <a:pt x="16" y="15"/>
                    <a:pt x="20" y="25"/>
                    <a:pt x="20" y="35"/>
                  </a:cubicBezTo>
                  <a:cubicBezTo>
                    <a:pt x="9" y="35"/>
                    <a:pt x="0" y="44"/>
                    <a:pt x="0" y="55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9"/>
                    <a:pt x="1" y="59"/>
                    <a:pt x="1" y="60"/>
                  </a:cubicBezTo>
                  <a:cubicBezTo>
                    <a:pt x="1" y="60"/>
                    <a:pt x="1" y="61"/>
                    <a:pt x="2" y="61"/>
                  </a:cubicBezTo>
                  <a:cubicBezTo>
                    <a:pt x="2" y="63"/>
                    <a:pt x="3" y="64"/>
                    <a:pt x="4" y="65"/>
                  </a:cubicBezTo>
                  <a:cubicBezTo>
                    <a:pt x="5" y="68"/>
                    <a:pt x="7" y="70"/>
                    <a:pt x="9" y="71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1" y="72"/>
                    <a:pt x="11" y="73"/>
                    <a:pt x="12" y="7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8" y="75"/>
                    <a:pt x="19" y="75"/>
                    <a:pt x="20" y="75"/>
                  </a:cubicBezTo>
                  <a:cubicBezTo>
                    <a:pt x="31" y="75"/>
                    <a:pt x="40" y="66"/>
                    <a:pt x="41" y="55"/>
                  </a:cubicBezTo>
                  <a:cubicBezTo>
                    <a:pt x="41" y="47"/>
                    <a:pt x="36" y="40"/>
                    <a:pt x="28" y="36"/>
                  </a:cubicBezTo>
                  <a:close/>
                  <a:moveTo>
                    <a:pt x="20" y="67"/>
                  </a:moveTo>
                  <a:cubicBezTo>
                    <a:pt x="14" y="67"/>
                    <a:pt x="8" y="61"/>
                    <a:pt x="8" y="55"/>
                  </a:cubicBezTo>
                  <a:cubicBezTo>
                    <a:pt x="8" y="48"/>
                    <a:pt x="14" y="43"/>
                    <a:pt x="20" y="43"/>
                  </a:cubicBezTo>
                  <a:cubicBezTo>
                    <a:pt x="27" y="43"/>
                    <a:pt x="32" y="48"/>
                    <a:pt x="32" y="55"/>
                  </a:cubicBezTo>
                  <a:cubicBezTo>
                    <a:pt x="32" y="61"/>
                    <a:pt x="27" y="67"/>
                    <a:pt x="2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631CA35-5E68-2DAB-DD59-CF8CDE6DBA4B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1" grpId="0" build="p"/>
      <p:bldP spid="3" grpId="0" build="p"/>
      <p:bldP spid="4" grpId="0" build="p"/>
      <p:bldP spid="6" grpId="0" uiExpand="1" build="p"/>
      <p:bldP spid="8" grpId="0" uiExpand="1" build="p"/>
      <p:bldP spid="10" grpId="0" uiExpand="1" build="p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3758"/>
            <a:ext cx="6094412" cy="914400"/>
          </a:xfrm>
        </p:spPr>
        <p:txBody>
          <a:bodyPr/>
          <a:lstStyle/>
          <a:p>
            <a:pPr algn="ctr"/>
            <a:r>
              <a:rPr lang="en-US"/>
              <a:t>Predicting hospital admission from the 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710292" y="1705519"/>
            <a:ext cx="4581144" cy="47201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solidFill>
                  <a:srgbClr val="FFFF00"/>
                </a:solidFill>
              </a:rPr>
              <a:t>Can we predict which ED patients will require hospital admission early in their ED course?</a:t>
            </a:r>
          </a:p>
          <a:p>
            <a:pPr>
              <a:spcBef>
                <a:spcPts val="0"/>
              </a:spcBef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Improve efficiency of ED-based hospitalist team, Improve ED throughput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Multiple peer-reviewed studies demonstrate more accurate predictions using AI as compared to conventional logistic regression. AI augments human efficiency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Excellent access to necessary ED data; live deployment enabled by EHR-native data pipelines</a:t>
            </a:r>
          </a:p>
        </p:txBody>
      </p:sp>
      <p:pic>
        <p:nvPicPr>
          <p:cNvPr id="3" name="x_x_Picture 8">
            <a:extLst>
              <a:ext uri="{FF2B5EF4-FFF2-40B4-BE49-F238E27FC236}">
                <a16:creationId xmlns:a16="http://schemas.microsoft.com/office/drawing/2014/main" id="{EF9AA4B9-898A-5453-D69A-903DE27F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2208636"/>
            <a:ext cx="5379956" cy="2326849"/>
          </a:xfrm>
          <a:prstGeom prst="rect">
            <a:avLst/>
          </a:prstGeom>
          <a:ln w="57150"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x_x_Picture 2">
            <a:extLst>
              <a:ext uri="{FF2B5EF4-FFF2-40B4-BE49-F238E27FC236}">
                <a16:creationId xmlns:a16="http://schemas.microsoft.com/office/drawing/2014/main" id="{0D057659-3178-8BEC-8560-4718946D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4" y="4601830"/>
            <a:ext cx="4234229" cy="1989892"/>
          </a:xfrm>
          <a:prstGeom prst="rect">
            <a:avLst/>
          </a:prstGeom>
          <a:ln w="57150"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6A0553A8-0DBC-9F0F-7FE3-6F396A87019C}"/>
              </a:ext>
            </a:extLst>
          </p:cNvPr>
          <p:cNvSpPr>
            <a:spLocks noChangeAspect="1"/>
          </p:cNvSpPr>
          <p:nvPr/>
        </p:nvSpPr>
        <p:spPr>
          <a:xfrm>
            <a:off x="6783303" y="90574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5000"/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D8F4D614-B6EC-B69C-7138-45B68B449031}"/>
              </a:ext>
            </a:extLst>
          </p:cNvPr>
          <p:cNvSpPr>
            <a:spLocks noChangeAspect="1"/>
          </p:cNvSpPr>
          <p:nvPr/>
        </p:nvSpPr>
        <p:spPr>
          <a:xfrm>
            <a:off x="10418867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9861EBC2-B6C1-0AD6-E0D6-9F48BB446155}"/>
              </a:ext>
            </a:extLst>
          </p:cNvPr>
          <p:cNvSpPr>
            <a:spLocks noChangeAspect="1"/>
          </p:cNvSpPr>
          <p:nvPr/>
        </p:nvSpPr>
        <p:spPr>
          <a:xfrm>
            <a:off x="8554148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AA7A3-8EB6-BDEB-9E15-901B1D1D2066}"/>
              </a:ext>
            </a:extLst>
          </p:cNvPr>
          <p:cNvSpPr txBox="1"/>
          <p:nvPr/>
        </p:nvSpPr>
        <p:spPr>
          <a:xfrm>
            <a:off x="7098992" y="950204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16A28-7BAD-E99B-EF21-8FCC142A987B}"/>
              </a:ext>
            </a:extLst>
          </p:cNvPr>
          <p:cNvSpPr txBox="1"/>
          <p:nvPr/>
        </p:nvSpPr>
        <p:spPr>
          <a:xfrm>
            <a:off x="8888867" y="957651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470ED-DD6A-F1A1-CD29-630D635C09D0}"/>
              </a:ext>
            </a:extLst>
          </p:cNvPr>
          <p:cNvSpPr txBox="1"/>
          <p:nvPr/>
        </p:nvSpPr>
        <p:spPr>
          <a:xfrm>
            <a:off x="10753079" y="973968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7A7F3-15CC-EE13-C535-71773D94ECDC}"/>
              </a:ext>
            </a:extLst>
          </p:cNvPr>
          <p:cNvSpPr txBox="1"/>
          <p:nvPr/>
        </p:nvSpPr>
        <p:spPr>
          <a:xfrm>
            <a:off x="6802854" y="1355322"/>
            <a:ext cx="122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What problem?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D47DD-F67B-B000-6323-B2E00C79009A}"/>
              </a:ext>
            </a:extLst>
          </p:cNvPr>
          <p:cNvSpPr txBox="1"/>
          <p:nvPr/>
        </p:nvSpPr>
        <p:spPr>
          <a:xfrm>
            <a:off x="8543434" y="1395427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Need AI?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08E760-207E-B18C-70EE-B38E2B5879D2}"/>
              </a:ext>
            </a:extLst>
          </p:cNvPr>
          <p:cNvSpPr txBox="1"/>
          <p:nvPr/>
        </p:nvSpPr>
        <p:spPr>
          <a:xfrm>
            <a:off x="10407576" y="1431888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Feasible?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11E28A-C5FF-2D2C-C71B-5664AEEBE0F3}"/>
              </a:ext>
            </a:extLst>
          </p:cNvPr>
          <p:cNvSpPr txBox="1"/>
          <p:nvPr/>
        </p:nvSpPr>
        <p:spPr>
          <a:xfrm>
            <a:off x="323386" y="6008646"/>
            <a:ext cx="547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</a:rPr>
              <a:t>Details of implementation are crucial!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9265C9-2029-C320-90E5-7EBB848B5173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5" grpId="0"/>
      <p:bldP spid="1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793C4-8E6C-4D22-3E0C-49CE2F1F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487"/>
            <a:ext cx="6299463" cy="6044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052F4-6507-8D7A-CD98-725BFEB1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38" y="1014256"/>
            <a:ext cx="6762387" cy="5107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4CE928-5A46-E107-B9EE-F6CCB9796213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C180-87AC-33B0-745A-BBA9C97D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6F7E-BA76-D768-EF74-17225749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3758"/>
            <a:ext cx="6094412" cy="914400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Enhancing efficiency and accuracy of medical imaging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F5A70F-9E8A-FC03-FAF1-AF978B48AA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0299" y="1715219"/>
            <a:ext cx="5327794" cy="4710473"/>
          </a:xfrm>
        </p:spPr>
        <p:txBody>
          <a:bodyPr vert="horz" lIns="0" tIns="0" rIns="0" bIns="45724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Can we make interpretation of medical imaging more efficient and accurate?</a:t>
            </a:r>
            <a:endParaRPr lang="en-US" dirty="0">
              <a:cs typeface="Arial"/>
            </a:endParaRPr>
          </a:p>
          <a:p>
            <a:pPr marL="226695" indent="-226695">
              <a:spcBef>
                <a:spcPts val="0"/>
              </a:spcBef>
            </a:pPr>
            <a:endParaRPr lang="en-US">
              <a:cs typeface="Arial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cs typeface="Arial"/>
              </a:rPr>
              <a:t>Access to rapid and accurate radiology interpretation can be limited, especially in underserved areas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cs typeface="Arial"/>
              </a:rPr>
              <a:t>Demand for healthcare imaging will continue to grow and outpace supply of radiologists, especially in underserved areas. AI has proven to be quite capable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dirty="0"/>
              <a:t>Multiple peer-reviewed studies demonstrate more accurate interpretation, with less time required by a radiologist</a:t>
            </a:r>
            <a:endParaRPr lang="en-US" dirty="0">
              <a:cs typeface="Arial"/>
            </a:endParaRPr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BFC1F2EF-663B-F49C-B1B0-A8135BFC018E}"/>
              </a:ext>
            </a:extLst>
          </p:cNvPr>
          <p:cNvSpPr>
            <a:spLocks noChangeAspect="1"/>
          </p:cNvSpPr>
          <p:nvPr/>
        </p:nvSpPr>
        <p:spPr>
          <a:xfrm>
            <a:off x="6783303" y="90574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5000"/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EB11B515-8CA0-C790-CECE-D3D85B7AFAF5}"/>
              </a:ext>
            </a:extLst>
          </p:cNvPr>
          <p:cNvSpPr>
            <a:spLocks noChangeAspect="1"/>
          </p:cNvSpPr>
          <p:nvPr/>
        </p:nvSpPr>
        <p:spPr>
          <a:xfrm>
            <a:off x="10418867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A1B7FFFC-7DD7-29C2-D963-BD56443E2069}"/>
              </a:ext>
            </a:extLst>
          </p:cNvPr>
          <p:cNvSpPr>
            <a:spLocks noChangeAspect="1"/>
          </p:cNvSpPr>
          <p:nvPr/>
        </p:nvSpPr>
        <p:spPr>
          <a:xfrm>
            <a:off x="8554148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264BD-C903-ED2F-71B0-E84F0C413ABF}"/>
              </a:ext>
            </a:extLst>
          </p:cNvPr>
          <p:cNvSpPr txBox="1"/>
          <p:nvPr/>
        </p:nvSpPr>
        <p:spPr>
          <a:xfrm>
            <a:off x="7098992" y="950204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648D4-5191-F947-07D0-115E51AE72D5}"/>
              </a:ext>
            </a:extLst>
          </p:cNvPr>
          <p:cNvSpPr txBox="1"/>
          <p:nvPr/>
        </p:nvSpPr>
        <p:spPr>
          <a:xfrm>
            <a:off x="8888867" y="957651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6C946-35C0-7DA4-A067-7B7CF14181BB}"/>
              </a:ext>
            </a:extLst>
          </p:cNvPr>
          <p:cNvSpPr txBox="1"/>
          <p:nvPr/>
        </p:nvSpPr>
        <p:spPr>
          <a:xfrm>
            <a:off x="10753079" y="973968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D258F-FC93-43F1-8333-65444C682D65}"/>
              </a:ext>
            </a:extLst>
          </p:cNvPr>
          <p:cNvSpPr txBox="1"/>
          <p:nvPr/>
        </p:nvSpPr>
        <p:spPr>
          <a:xfrm>
            <a:off x="6802854" y="1355322"/>
            <a:ext cx="122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What problem?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A7E91-36C3-C3F6-AC49-34CDBC403B98}"/>
              </a:ext>
            </a:extLst>
          </p:cNvPr>
          <p:cNvSpPr txBox="1"/>
          <p:nvPr/>
        </p:nvSpPr>
        <p:spPr>
          <a:xfrm>
            <a:off x="8543434" y="1395427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Need AI?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EA38A-E3FB-DAA1-C872-B475B55F9648}"/>
              </a:ext>
            </a:extLst>
          </p:cNvPr>
          <p:cNvSpPr txBox="1"/>
          <p:nvPr/>
        </p:nvSpPr>
        <p:spPr>
          <a:xfrm>
            <a:off x="10407576" y="1431888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Feasible?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3C3CEB-9D62-B12B-FB70-E0C9AC4F0C3B}"/>
              </a:ext>
            </a:extLst>
          </p:cNvPr>
          <p:cNvSpPr txBox="1"/>
          <p:nvPr/>
        </p:nvSpPr>
        <p:spPr>
          <a:xfrm>
            <a:off x="-6295" y="6086180"/>
            <a:ext cx="61005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cs typeface="Arial"/>
              </a:rPr>
              <a:t>Humans are still needed in the 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48000-7D7D-DB7C-664A-2B35D89460C9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est x-ray">
            <a:extLst>
              <a:ext uri="{FF2B5EF4-FFF2-40B4-BE49-F238E27FC236}">
                <a16:creationId xmlns:a16="http://schemas.microsoft.com/office/drawing/2014/main" id="{0C2899AC-1546-D8D7-ABF5-A918C6E4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323" y="2213880"/>
            <a:ext cx="3788346" cy="45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061-49DA-1CA4-4E86-F3C9D4B4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94" y="425514"/>
            <a:ext cx="5177324" cy="914400"/>
          </a:xfrm>
        </p:spPr>
        <p:txBody>
          <a:bodyPr/>
          <a:lstStyle/>
          <a:p>
            <a:r>
              <a:rPr lang="en-US"/>
              <a:t>Predicting Delirium in Hospitalized patients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B8C49-79A6-F0B5-FA9F-1B6B6C1E4B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1549" y="1567543"/>
            <a:ext cx="4581144" cy="4772424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Can we predict delirium in hospital?</a:t>
            </a:r>
          </a:p>
          <a:p>
            <a:r>
              <a:rPr lang="en-US" sz="2400"/>
              <a:t>Improve patient safety, prevent falls, prevent suffering</a:t>
            </a:r>
          </a:p>
          <a:p>
            <a:r>
              <a:rPr lang="en-US" sz="2400"/>
              <a:t>Reduce length of stay </a:t>
            </a:r>
          </a:p>
          <a:p>
            <a:r>
              <a:rPr lang="en-US" sz="2400"/>
              <a:t>Improved resource allocation </a:t>
            </a:r>
          </a:p>
          <a:p>
            <a:r>
              <a:rPr lang="en-US" sz="2400"/>
              <a:t>A nudge towards polypharmacy management in elderly sick patients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B2C30CD3-2DE0-4275-89B6-D200B6E9311A}"/>
              </a:ext>
            </a:extLst>
          </p:cNvPr>
          <p:cNvSpPr>
            <a:spLocks noChangeAspect="1"/>
          </p:cNvSpPr>
          <p:nvPr/>
        </p:nvSpPr>
        <p:spPr>
          <a:xfrm>
            <a:off x="6783303" y="90574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5000"/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ECCDE20E-8F52-4960-285D-96FB0F859912}"/>
              </a:ext>
            </a:extLst>
          </p:cNvPr>
          <p:cNvSpPr>
            <a:spLocks noChangeAspect="1"/>
          </p:cNvSpPr>
          <p:nvPr/>
        </p:nvSpPr>
        <p:spPr>
          <a:xfrm>
            <a:off x="10418867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225E63D2-5697-FA14-A0EA-53BF96DB39DF}"/>
              </a:ext>
            </a:extLst>
          </p:cNvPr>
          <p:cNvSpPr>
            <a:spLocks noChangeAspect="1"/>
          </p:cNvSpPr>
          <p:nvPr/>
        </p:nvSpPr>
        <p:spPr>
          <a:xfrm>
            <a:off x="8554148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2F760-9A72-617A-74D1-7693FFAD3742}"/>
              </a:ext>
            </a:extLst>
          </p:cNvPr>
          <p:cNvSpPr txBox="1"/>
          <p:nvPr/>
        </p:nvSpPr>
        <p:spPr>
          <a:xfrm>
            <a:off x="7098992" y="950204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C6023-3714-DAF7-1B94-65E328E749E8}"/>
              </a:ext>
            </a:extLst>
          </p:cNvPr>
          <p:cNvSpPr txBox="1"/>
          <p:nvPr/>
        </p:nvSpPr>
        <p:spPr>
          <a:xfrm>
            <a:off x="8888867" y="957651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4334F-9DBB-072C-1219-ECA178BEE12B}"/>
              </a:ext>
            </a:extLst>
          </p:cNvPr>
          <p:cNvSpPr txBox="1"/>
          <p:nvPr/>
        </p:nvSpPr>
        <p:spPr>
          <a:xfrm>
            <a:off x="10753079" y="973968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576FF-4946-D3E2-A61F-5B7612A8F1FD}"/>
              </a:ext>
            </a:extLst>
          </p:cNvPr>
          <p:cNvSpPr txBox="1"/>
          <p:nvPr/>
        </p:nvSpPr>
        <p:spPr>
          <a:xfrm>
            <a:off x="6802854" y="1355322"/>
            <a:ext cx="122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What problem?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434D0-38F2-1185-0F48-E4AB4C581023}"/>
              </a:ext>
            </a:extLst>
          </p:cNvPr>
          <p:cNvSpPr txBox="1"/>
          <p:nvPr/>
        </p:nvSpPr>
        <p:spPr>
          <a:xfrm>
            <a:off x="8543434" y="1395427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Need AI?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12C3BA-C7CD-E846-B70D-B550AC736207}"/>
              </a:ext>
            </a:extLst>
          </p:cNvPr>
          <p:cNvSpPr txBox="1"/>
          <p:nvPr/>
        </p:nvSpPr>
        <p:spPr>
          <a:xfrm>
            <a:off x="10407576" y="1431888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Feasible?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101AA0-7C87-ECD9-2933-7829E6090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777" y="2553948"/>
            <a:ext cx="5510693" cy="322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A5FC6-2205-AD29-6AB5-2D1B9739C7BC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061-49DA-1CA4-4E86-F3C9D4B4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59" y="589802"/>
            <a:ext cx="5177324" cy="914400"/>
          </a:xfrm>
        </p:spPr>
        <p:txBody>
          <a:bodyPr/>
          <a:lstStyle/>
          <a:p>
            <a:r>
              <a:rPr lang="en-US"/>
              <a:t>Differential outcomes in Type II Diabetes Mellitus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B8C49-79A6-F0B5-FA9F-1B6B6C1E4B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1549" y="1567543"/>
            <a:ext cx="4581144" cy="4772424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How can we improve post hospitalization DMII outcomes in rural populations?</a:t>
            </a:r>
          </a:p>
          <a:p>
            <a:endParaRPr lang="en-US" sz="2400">
              <a:solidFill>
                <a:srgbClr val="FFFF00"/>
              </a:solidFill>
            </a:endParaRPr>
          </a:p>
          <a:p>
            <a:r>
              <a:rPr lang="en-US" sz="2400"/>
              <a:t>Designing large clustering models to identify subpopulations</a:t>
            </a:r>
          </a:p>
          <a:p>
            <a:endParaRPr lang="en-US" sz="2400"/>
          </a:p>
          <a:p>
            <a:r>
              <a:rPr lang="en-US" sz="2400"/>
              <a:t>Target interventions to specific populations</a:t>
            </a:r>
          </a:p>
          <a:p>
            <a:endParaRPr lang="en-US" sz="2400"/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B2C30CD3-2DE0-4275-89B6-D200B6E9311A}"/>
              </a:ext>
            </a:extLst>
          </p:cNvPr>
          <p:cNvSpPr>
            <a:spLocks noChangeAspect="1"/>
          </p:cNvSpPr>
          <p:nvPr/>
        </p:nvSpPr>
        <p:spPr>
          <a:xfrm>
            <a:off x="6783303" y="90574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5000"/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ECCDE20E-8F52-4960-285D-96FB0F859912}"/>
              </a:ext>
            </a:extLst>
          </p:cNvPr>
          <p:cNvSpPr>
            <a:spLocks noChangeAspect="1"/>
          </p:cNvSpPr>
          <p:nvPr/>
        </p:nvSpPr>
        <p:spPr>
          <a:xfrm>
            <a:off x="10418867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225E63D2-5697-FA14-A0EA-53BF96DB39DF}"/>
              </a:ext>
            </a:extLst>
          </p:cNvPr>
          <p:cNvSpPr>
            <a:spLocks noChangeAspect="1"/>
          </p:cNvSpPr>
          <p:nvPr/>
        </p:nvSpPr>
        <p:spPr>
          <a:xfrm>
            <a:off x="8554148" y="90076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2F760-9A72-617A-74D1-7693FFAD3742}"/>
              </a:ext>
            </a:extLst>
          </p:cNvPr>
          <p:cNvSpPr txBox="1"/>
          <p:nvPr/>
        </p:nvSpPr>
        <p:spPr>
          <a:xfrm>
            <a:off x="7098992" y="950204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C6023-3714-DAF7-1B94-65E328E749E8}"/>
              </a:ext>
            </a:extLst>
          </p:cNvPr>
          <p:cNvSpPr txBox="1"/>
          <p:nvPr/>
        </p:nvSpPr>
        <p:spPr>
          <a:xfrm>
            <a:off x="8888867" y="957651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4334F-9DBB-072C-1219-ECA178BEE12B}"/>
              </a:ext>
            </a:extLst>
          </p:cNvPr>
          <p:cNvSpPr txBox="1"/>
          <p:nvPr/>
        </p:nvSpPr>
        <p:spPr>
          <a:xfrm>
            <a:off x="10753079" y="973968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576FF-4946-D3E2-A61F-5B7612A8F1FD}"/>
              </a:ext>
            </a:extLst>
          </p:cNvPr>
          <p:cNvSpPr txBox="1"/>
          <p:nvPr/>
        </p:nvSpPr>
        <p:spPr>
          <a:xfrm>
            <a:off x="6802854" y="1355322"/>
            <a:ext cx="122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What problem?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434D0-38F2-1185-0F48-E4AB4C581023}"/>
              </a:ext>
            </a:extLst>
          </p:cNvPr>
          <p:cNvSpPr txBox="1"/>
          <p:nvPr/>
        </p:nvSpPr>
        <p:spPr>
          <a:xfrm>
            <a:off x="8543434" y="1395427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Need AI?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12C3BA-C7CD-E846-B70D-B550AC736207}"/>
              </a:ext>
            </a:extLst>
          </p:cNvPr>
          <p:cNvSpPr txBox="1"/>
          <p:nvPr/>
        </p:nvSpPr>
        <p:spPr>
          <a:xfrm>
            <a:off x="10407576" y="1431888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Feasible?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B1372-20AF-B150-F2E5-E4D7F4620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54" y="2228362"/>
            <a:ext cx="4512785" cy="4512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1B2B5F-EC56-91EB-4BA7-1DB105D88B3A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61F898-2BD1-05A1-35CA-41ACB85A61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200"/>
              <a:t>MPAS, PA-C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AE494-93A5-FFE5-9C2D-AC2576CC8B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Ryan Kingsley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2CB8D-A8DF-B298-F763-1030FF758806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fld id="{CC39D178-C4ED-400A-850E-D9B39DA72AC2}" type="datetimeyyyy"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2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987DB-62A9-14F8-4564-00E23B8578EE}"/>
              </a:ext>
            </a:extLst>
          </p:cNvPr>
          <p:cNvSpPr txBox="1"/>
          <p:nvPr/>
        </p:nvSpPr>
        <p:spPr>
          <a:xfrm>
            <a:off x="7220585" y="6657947"/>
            <a:ext cx="1618615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Image copyright Shutterstock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70F570-9423-32B4-143C-122515F3D12C}"/>
              </a:ext>
            </a:extLst>
          </p:cNvPr>
          <p:cNvSpPr txBox="1"/>
          <p:nvPr/>
        </p:nvSpPr>
        <p:spPr>
          <a:xfrm>
            <a:off x="527915" y="4044796"/>
            <a:ext cx="5734050" cy="18920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000">
                <a:solidFill>
                  <a:schemeClr val="tx1"/>
                </a:solidFill>
              </a:rPr>
              <a:t>Assistant Professor of Medicine</a:t>
            </a:r>
          </a:p>
          <a:p>
            <a:r>
              <a:rPr lang="en-US" sz="2000">
                <a:solidFill>
                  <a:schemeClr val="tx1"/>
                </a:solidFill>
                <a:cs typeface="Arial"/>
              </a:rPr>
              <a:t>Mayo Clinic College of Medicine &amp; Science</a:t>
            </a:r>
          </a:p>
          <a:p>
            <a:r>
              <a:rPr lang="en-US" sz="2000">
                <a:solidFill>
                  <a:schemeClr val="tx1"/>
                </a:solidFill>
                <a:cs typeface="Arial"/>
              </a:rPr>
              <a:t>Department of Hospital Internal Medicine</a:t>
            </a:r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Assistant Professor of Medical Education</a:t>
            </a:r>
            <a:endParaRPr lang="en-US" sz="2000">
              <a:solidFill>
                <a:schemeClr val="tx1"/>
              </a:solidFill>
              <a:cs typeface="Arial"/>
            </a:endParaRPr>
          </a:p>
          <a:p>
            <a:r>
              <a:rPr lang="en-US" sz="2000">
                <a:solidFill>
                  <a:schemeClr val="tx1"/>
                </a:solidFill>
              </a:rPr>
              <a:t>Mayo Clinic College of Medicine &amp; Science</a:t>
            </a:r>
            <a:endParaRPr lang="en-US" sz="2000">
              <a:solidFill>
                <a:schemeClr val="tx1"/>
              </a:solidFill>
              <a:cs typeface="Arial"/>
            </a:endParaRPr>
          </a:p>
          <a:p>
            <a:r>
              <a:rPr lang="en-US" sz="2000">
                <a:solidFill>
                  <a:schemeClr val="tx1"/>
                </a:solidFill>
              </a:rPr>
              <a:t>Education Administration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5D41306B-1B5F-D08D-86B1-1444CFAD3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15" y="247206"/>
            <a:ext cx="5137871" cy="6275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2C52E3-0B10-5EEA-2425-E82F3933AD10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2547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8944FEE-9FD1-FB40-7764-778B1464FEEE}"/>
              </a:ext>
            </a:extLst>
          </p:cNvPr>
          <p:cNvSpPr txBox="1">
            <a:spLocks/>
          </p:cNvSpPr>
          <p:nvPr/>
        </p:nvSpPr>
        <p:spPr>
          <a:xfrm>
            <a:off x="-1" y="468901"/>
            <a:ext cx="6094413" cy="914400"/>
          </a:xfrm>
          <a:prstGeom prst="rect">
            <a:avLst/>
          </a:prstGeom>
        </p:spPr>
        <p:txBody>
          <a:bodyPr vert="horz" lIns="0" tIns="45724" rIns="0" bIns="0" rtlCol="0" anchor="b" anchorCtr="0">
            <a:noAutofit/>
          </a:bodyPr>
          <a:lstStyle>
            <a:lvl1pPr algn="l" defTabSz="9144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Inpatient automated video monitoring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EB1BB46D-A1C1-F59A-8EFB-320191287D93}"/>
              </a:ext>
            </a:extLst>
          </p:cNvPr>
          <p:cNvSpPr>
            <a:spLocks noChangeAspect="1"/>
          </p:cNvSpPr>
          <p:nvPr/>
        </p:nvSpPr>
        <p:spPr>
          <a:xfrm>
            <a:off x="6887576" y="86507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5000"/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F682247C-C0EE-EC6F-C2EB-388022005A08}"/>
              </a:ext>
            </a:extLst>
          </p:cNvPr>
          <p:cNvSpPr>
            <a:spLocks noChangeAspect="1"/>
          </p:cNvSpPr>
          <p:nvPr/>
        </p:nvSpPr>
        <p:spPr>
          <a:xfrm>
            <a:off x="10523140" y="86009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160E5DE8-08FF-FBFE-803A-68AFC48A3B93}"/>
              </a:ext>
            </a:extLst>
          </p:cNvPr>
          <p:cNvSpPr>
            <a:spLocks noChangeAspect="1"/>
          </p:cNvSpPr>
          <p:nvPr/>
        </p:nvSpPr>
        <p:spPr>
          <a:xfrm>
            <a:off x="8658421" y="86009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8F3AD-BA3C-F6A3-C03F-C84F2D2DE5D6}"/>
              </a:ext>
            </a:extLst>
          </p:cNvPr>
          <p:cNvSpPr txBox="1"/>
          <p:nvPr/>
        </p:nvSpPr>
        <p:spPr>
          <a:xfrm>
            <a:off x="7203265" y="909534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1C84B-14B6-A5A2-EDA5-8053E5A25F85}"/>
              </a:ext>
            </a:extLst>
          </p:cNvPr>
          <p:cNvSpPr txBox="1"/>
          <p:nvPr/>
        </p:nvSpPr>
        <p:spPr>
          <a:xfrm>
            <a:off x="8993140" y="916981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6FC001-7ACF-0F67-B43E-FB79BA8EAA91}"/>
              </a:ext>
            </a:extLst>
          </p:cNvPr>
          <p:cNvSpPr txBox="1"/>
          <p:nvPr/>
        </p:nvSpPr>
        <p:spPr>
          <a:xfrm>
            <a:off x="10857352" y="933298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7DF0B-A872-2773-1914-5203A6C52995}"/>
              </a:ext>
            </a:extLst>
          </p:cNvPr>
          <p:cNvSpPr txBox="1"/>
          <p:nvPr/>
        </p:nvSpPr>
        <p:spPr>
          <a:xfrm>
            <a:off x="6915148" y="1314652"/>
            <a:ext cx="122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What problem?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742A7-8913-0BBE-7CE3-814852917A2E}"/>
              </a:ext>
            </a:extLst>
          </p:cNvPr>
          <p:cNvSpPr txBox="1"/>
          <p:nvPr/>
        </p:nvSpPr>
        <p:spPr>
          <a:xfrm>
            <a:off x="8647707" y="1354757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Need AI?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1BD81F-0F2E-CA5E-5580-EC83F9436108}"/>
              </a:ext>
            </a:extLst>
          </p:cNvPr>
          <p:cNvSpPr txBox="1"/>
          <p:nvPr/>
        </p:nvSpPr>
        <p:spPr>
          <a:xfrm>
            <a:off x="10511849" y="1391218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Feasible?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E28650D-B375-A47B-3EE5-E1E5CE058989}"/>
              </a:ext>
            </a:extLst>
          </p:cNvPr>
          <p:cNvSpPr txBox="1">
            <a:spLocks/>
          </p:cNvSpPr>
          <p:nvPr/>
        </p:nvSpPr>
        <p:spPr>
          <a:xfrm>
            <a:off x="710292" y="1705519"/>
            <a:ext cx="4581144" cy="4720173"/>
          </a:xfrm>
          <a:prstGeom prst="rect">
            <a:avLst/>
          </a:prstGeom>
        </p:spPr>
        <p:txBody>
          <a:bodyPr vert="horz" lIns="0" tIns="0" rIns="0" bIns="45724" rtlCol="0" anchor="t">
            <a:noAutofit/>
          </a:bodyPr>
          <a:lstStyle>
            <a:lvl1pPr marL="1714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44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573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rgbClr val="FFFF00"/>
                </a:solidFill>
              </a:rPr>
              <a:t>Can we use AI to automatically track inpatients’ activity (walking, sleeping, bed exit etc.) using in-room cameras?</a:t>
            </a:r>
            <a:endParaRPr lang="en-US"/>
          </a:p>
          <a:p>
            <a:pPr>
              <a:spcBef>
                <a:spcPts val="0"/>
              </a:spcBef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Improve scalability of monitoring given staffing shortages. Collect new data. Reduce adverse events.</a:t>
            </a:r>
            <a:endParaRPr lang="en-US" dirty="0">
              <a:cs typeface="Arial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Requires multiple computer vision models</a:t>
            </a:r>
            <a:endParaRPr lang="en-US" dirty="0">
              <a:cs typeface="Arial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Technologically feasible but many complex concerns about data access and privacy</a:t>
            </a:r>
            <a:endParaRPr lang="en-US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B90FC-B536-D9F9-6150-F9BEE6D3509B}"/>
              </a:ext>
            </a:extLst>
          </p:cNvPr>
          <p:cNvSpPr txBox="1"/>
          <p:nvPr/>
        </p:nvSpPr>
        <p:spPr>
          <a:xfrm>
            <a:off x="-1" y="5612352"/>
            <a:ext cx="609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</a:rPr>
              <a:t>Data access issues may make certain worthwhile ideas a non-starter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A8FAC-C01D-64E2-8F2A-4FEC1A47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33" y="2507629"/>
            <a:ext cx="4932971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440D6-FBFB-BAE2-EF53-436757A23280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B13CC-D89C-FAA7-5DE7-13AB2AE4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Generative AI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FD3D84-68D8-C401-CE79-97A7B8B210C0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7509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698596"/>
            <a:ext cx="3108325" cy="914400"/>
          </a:xfrm>
        </p:spPr>
        <p:txBody>
          <a:bodyPr/>
          <a:lstStyle/>
          <a:p>
            <a:r>
              <a:rPr lang="en-US"/>
              <a:t>Generative ai and </a:t>
            </a:r>
            <a:r>
              <a:rPr lang="en-US" err="1"/>
              <a:t>llms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482174" y="1625952"/>
            <a:ext cx="3328416" cy="363801"/>
          </a:xfrm>
        </p:spPr>
        <p:txBody>
          <a:bodyPr/>
          <a:lstStyle/>
          <a:p>
            <a:r>
              <a:rPr lang="en-US"/>
              <a:t>Uses cases for today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cases To be determined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23"/>
          </p:nvPr>
        </p:nvSpPr>
        <p:spPr>
          <a:xfrm>
            <a:off x="7338647" y="1978030"/>
            <a:ext cx="3727938" cy="1648789"/>
          </a:xfrm>
        </p:spPr>
        <p:txBody>
          <a:bodyPr/>
          <a:lstStyle/>
          <a:p>
            <a:r>
              <a:rPr lang="es-ES"/>
              <a:t>Medical </a:t>
            </a:r>
            <a:r>
              <a:rPr lang="es-ES" err="1"/>
              <a:t>records</a:t>
            </a:r>
            <a:r>
              <a:rPr lang="es-ES"/>
              <a:t> </a:t>
            </a:r>
            <a:r>
              <a:rPr lang="es-ES" err="1"/>
              <a:t>summarization</a:t>
            </a:r>
            <a:endParaRPr lang="es-ES"/>
          </a:p>
          <a:p>
            <a:r>
              <a:rPr lang="es-ES" err="1"/>
              <a:t>Reformatting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patient</a:t>
            </a:r>
            <a:r>
              <a:rPr lang="es-ES"/>
              <a:t> </a:t>
            </a:r>
            <a:r>
              <a:rPr lang="es-ES" err="1"/>
              <a:t>comprehension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, </a:t>
            </a:r>
            <a:r>
              <a:rPr lang="es-ES" err="1"/>
              <a:t>or</a:t>
            </a:r>
            <a:r>
              <a:rPr lang="es-ES"/>
              <a:t> native </a:t>
            </a:r>
            <a:r>
              <a:rPr lang="es-ES" err="1"/>
              <a:t>language</a:t>
            </a:r>
            <a:endParaRPr lang="es-ES"/>
          </a:p>
          <a:p>
            <a:r>
              <a:rPr lang="es-ES" err="1"/>
              <a:t>Drafting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emails </a:t>
            </a:r>
            <a:r>
              <a:rPr lang="es-ES" err="1"/>
              <a:t>or</a:t>
            </a:r>
            <a:r>
              <a:rPr lang="es-ES"/>
              <a:t> </a:t>
            </a:r>
            <a:r>
              <a:rPr lang="es-ES" err="1"/>
              <a:t>patient</a:t>
            </a:r>
            <a:r>
              <a:rPr lang="es-ES"/>
              <a:t> </a:t>
            </a:r>
            <a:r>
              <a:rPr lang="es-ES" err="1"/>
              <a:t>inbox</a:t>
            </a:r>
            <a:r>
              <a:rPr lang="es-ES"/>
              <a:t> responses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24"/>
          </p:nvPr>
        </p:nvSpPr>
        <p:spPr>
          <a:xfrm>
            <a:off x="7482174" y="4829174"/>
            <a:ext cx="3328416" cy="1764791"/>
          </a:xfrm>
        </p:spPr>
        <p:txBody>
          <a:bodyPr/>
          <a:lstStyle/>
          <a:p>
            <a:r>
              <a:rPr lang="en-US"/>
              <a:t>Uses requiring medical knowledge synthesis – diagnosis, treatment plan recommendation</a:t>
            </a:r>
          </a:p>
          <a:p>
            <a:r>
              <a:rPr lang="en-US"/>
              <a:t>Patient Q&amp;A chatbot – may work for reference-based responses, unclear if needed for data collection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971549" y="3297464"/>
            <a:ext cx="4581144" cy="255542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Huge models trained on massive amounts of data for the task of generating high-quality text, chats, images, videos etc.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Enabled by computing and model architecture breakthroughs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Language “understanding” in LLMs is limited to mapping probabilistic relationships between words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C0D621-F281-872E-CCB0-6A0F4DF7DE08}"/>
              </a:ext>
            </a:extLst>
          </p:cNvPr>
          <p:cNvGrpSpPr>
            <a:grpSpLocks noChangeAspect="1"/>
          </p:cNvGrpSpPr>
          <p:nvPr/>
        </p:nvGrpSpPr>
        <p:grpSpPr>
          <a:xfrm>
            <a:off x="8857778" y="967899"/>
            <a:ext cx="640080" cy="640080"/>
            <a:chOff x="6858001" y="6072188"/>
            <a:chExt cx="858838" cy="858837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7B65291-09E1-4ED9-BFA8-8FE32471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1" y="6072188"/>
              <a:ext cx="858838" cy="858837"/>
            </a:xfrm>
            <a:custGeom>
              <a:avLst/>
              <a:gdLst>
                <a:gd name="T0" fmla="*/ 224 w 225"/>
                <a:gd name="T1" fmla="*/ 150 h 225"/>
                <a:gd name="T2" fmla="*/ 209 w 225"/>
                <a:gd name="T3" fmla="*/ 111 h 225"/>
                <a:gd name="T4" fmla="*/ 209 w 225"/>
                <a:gd name="T5" fmla="*/ 104 h 225"/>
                <a:gd name="T6" fmla="*/ 105 w 225"/>
                <a:gd name="T7" fmla="*/ 0 h 225"/>
                <a:gd name="T8" fmla="*/ 0 w 225"/>
                <a:gd name="T9" fmla="*/ 104 h 225"/>
                <a:gd name="T10" fmla="*/ 27 w 225"/>
                <a:gd name="T11" fmla="*/ 174 h 225"/>
                <a:gd name="T12" fmla="*/ 35 w 225"/>
                <a:gd name="T13" fmla="*/ 182 h 225"/>
                <a:gd name="T14" fmla="*/ 46 w 225"/>
                <a:gd name="T15" fmla="*/ 171 h 225"/>
                <a:gd name="T16" fmla="*/ 38 w 225"/>
                <a:gd name="T17" fmla="*/ 163 h 225"/>
                <a:gd name="T18" fmla="*/ 16 w 225"/>
                <a:gd name="T19" fmla="*/ 104 h 225"/>
                <a:gd name="T20" fmla="*/ 105 w 225"/>
                <a:gd name="T21" fmla="*/ 16 h 225"/>
                <a:gd name="T22" fmla="*/ 193 w 225"/>
                <a:gd name="T23" fmla="*/ 104 h 225"/>
                <a:gd name="T24" fmla="*/ 193 w 225"/>
                <a:gd name="T25" fmla="*/ 112 h 225"/>
                <a:gd name="T26" fmla="*/ 193 w 225"/>
                <a:gd name="T27" fmla="*/ 115 h 225"/>
                <a:gd name="T28" fmla="*/ 205 w 225"/>
                <a:gd name="T29" fmla="*/ 145 h 225"/>
                <a:gd name="T30" fmla="*/ 185 w 225"/>
                <a:gd name="T31" fmla="*/ 145 h 225"/>
                <a:gd name="T32" fmla="*/ 185 w 225"/>
                <a:gd name="T33" fmla="*/ 201 h 225"/>
                <a:gd name="T34" fmla="*/ 177 w 225"/>
                <a:gd name="T35" fmla="*/ 209 h 225"/>
                <a:gd name="T36" fmla="*/ 161 w 225"/>
                <a:gd name="T37" fmla="*/ 209 h 225"/>
                <a:gd name="T38" fmla="*/ 161 w 225"/>
                <a:gd name="T39" fmla="*/ 225 h 225"/>
                <a:gd name="T40" fmla="*/ 177 w 225"/>
                <a:gd name="T41" fmla="*/ 225 h 225"/>
                <a:gd name="T42" fmla="*/ 201 w 225"/>
                <a:gd name="T43" fmla="*/ 201 h 225"/>
                <a:gd name="T44" fmla="*/ 201 w 225"/>
                <a:gd name="T45" fmla="*/ 161 h 225"/>
                <a:gd name="T46" fmla="*/ 217 w 225"/>
                <a:gd name="T47" fmla="*/ 161 h 225"/>
                <a:gd name="T48" fmla="*/ 225 w 225"/>
                <a:gd name="T49" fmla="*/ 153 h 225"/>
                <a:gd name="T50" fmla="*/ 224 w 225"/>
                <a:gd name="T51" fmla="*/ 15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25">
                  <a:moveTo>
                    <a:pt x="224" y="150"/>
                  </a:moveTo>
                  <a:cubicBezTo>
                    <a:pt x="209" y="111"/>
                    <a:pt x="209" y="111"/>
                    <a:pt x="209" y="111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9" y="47"/>
                    <a:pt x="162" y="0"/>
                    <a:pt x="105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35"/>
                    <a:pt x="8" y="156"/>
                    <a:pt x="27" y="174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23" y="148"/>
                    <a:pt x="16" y="130"/>
                    <a:pt x="16" y="104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3" y="16"/>
                    <a:pt x="193" y="56"/>
                    <a:pt x="193" y="104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4"/>
                    <a:pt x="193" y="115"/>
                    <a:pt x="193" y="11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5" y="205"/>
                    <a:pt x="181" y="209"/>
                    <a:pt x="177" y="209"/>
                  </a:cubicBezTo>
                  <a:cubicBezTo>
                    <a:pt x="161" y="209"/>
                    <a:pt x="161" y="209"/>
                    <a:pt x="161" y="209"/>
                  </a:cubicBezTo>
                  <a:cubicBezTo>
                    <a:pt x="161" y="225"/>
                    <a:pt x="161" y="225"/>
                    <a:pt x="161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90" y="225"/>
                    <a:pt x="201" y="214"/>
                    <a:pt x="201" y="20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1" y="161"/>
                    <a:pt x="225" y="157"/>
                    <a:pt x="225" y="153"/>
                  </a:cubicBezTo>
                  <a:cubicBezTo>
                    <a:pt x="225" y="152"/>
                    <a:pt x="225" y="151"/>
                    <a:pt x="22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3767164-23D1-C359-0102-E7C7C1333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6181725"/>
              <a:ext cx="560388" cy="615950"/>
            </a:xfrm>
            <a:custGeom>
              <a:avLst/>
              <a:gdLst>
                <a:gd name="T0" fmla="*/ 145 w 147"/>
                <a:gd name="T1" fmla="*/ 63 h 161"/>
                <a:gd name="T2" fmla="*/ 140 w 147"/>
                <a:gd name="T3" fmla="*/ 44 h 161"/>
                <a:gd name="T4" fmla="*/ 130 w 147"/>
                <a:gd name="T5" fmla="*/ 37 h 161"/>
                <a:gd name="T6" fmla="*/ 129 w 147"/>
                <a:gd name="T7" fmla="*/ 32 h 161"/>
                <a:gd name="T8" fmla="*/ 95 w 147"/>
                <a:gd name="T9" fmla="*/ 12 h 161"/>
                <a:gd name="T10" fmla="*/ 93 w 147"/>
                <a:gd name="T11" fmla="*/ 13 h 161"/>
                <a:gd name="T12" fmla="*/ 59 w 147"/>
                <a:gd name="T13" fmla="*/ 8 h 161"/>
                <a:gd name="T14" fmla="*/ 54 w 147"/>
                <a:gd name="T15" fmla="*/ 13 h 161"/>
                <a:gd name="T16" fmla="*/ 19 w 147"/>
                <a:gd name="T17" fmla="*/ 30 h 161"/>
                <a:gd name="T18" fmla="*/ 18 w 147"/>
                <a:gd name="T19" fmla="*/ 45 h 161"/>
                <a:gd name="T20" fmla="*/ 6 w 147"/>
                <a:gd name="T21" fmla="*/ 55 h 161"/>
                <a:gd name="T22" fmla="*/ 3 w 147"/>
                <a:gd name="T23" fmla="*/ 81 h 161"/>
                <a:gd name="T24" fmla="*/ 11 w 147"/>
                <a:gd name="T25" fmla="*/ 93 h 161"/>
                <a:gd name="T26" fmla="*/ 9 w 147"/>
                <a:gd name="T27" fmla="*/ 104 h 161"/>
                <a:gd name="T28" fmla="*/ 28 w 147"/>
                <a:gd name="T29" fmla="*/ 129 h 161"/>
                <a:gd name="T30" fmla="*/ 33 w 147"/>
                <a:gd name="T31" fmla="*/ 136 h 161"/>
                <a:gd name="T32" fmla="*/ 33 w 147"/>
                <a:gd name="T33" fmla="*/ 153 h 161"/>
                <a:gd name="T34" fmla="*/ 41 w 147"/>
                <a:gd name="T35" fmla="*/ 161 h 161"/>
                <a:gd name="T36" fmla="*/ 49 w 147"/>
                <a:gd name="T37" fmla="*/ 153 h 161"/>
                <a:gd name="T38" fmla="*/ 49 w 147"/>
                <a:gd name="T39" fmla="*/ 136 h 161"/>
                <a:gd name="T40" fmla="*/ 35 w 147"/>
                <a:gd name="T41" fmla="*/ 114 h 161"/>
                <a:gd name="T42" fmla="*/ 25 w 147"/>
                <a:gd name="T43" fmla="*/ 104 h 161"/>
                <a:gd name="T44" fmla="*/ 29 w 147"/>
                <a:gd name="T45" fmla="*/ 96 h 161"/>
                <a:gd name="T46" fmla="*/ 28 w 147"/>
                <a:gd name="T47" fmla="*/ 84 h 161"/>
                <a:gd name="T48" fmla="*/ 25 w 147"/>
                <a:gd name="T49" fmla="*/ 83 h 161"/>
                <a:gd name="T50" fmla="*/ 18 w 147"/>
                <a:gd name="T51" fmla="*/ 75 h 161"/>
                <a:gd name="T52" fmla="*/ 20 w 147"/>
                <a:gd name="T53" fmla="*/ 63 h 161"/>
                <a:gd name="T54" fmla="*/ 29 w 147"/>
                <a:gd name="T55" fmla="*/ 59 h 161"/>
                <a:gd name="T56" fmla="*/ 37 w 147"/>
                <a:gd name="T57" fmla="*/ 52 h 161"/>
                <a:gd name="T58" fmla="*/ 36 w 147"/>
                <a:gd name="T59" fmla="*/ 47 h 161"/>
                <a:gd name="T60" fmla="*/ 34 w 147"/>
                <a:gd name="T61" fmla="*/ 36 h 161"/>
                <a:gd name="T62" fmla="*/ 42 w 147"/>
                <a:gd name="T63" fmla="*/ 28 h 161"/>
                <a:gd name="T64" fmla="*/ 53 w 147"/>
                <a:gd name="T65" fmla="*/ 30 h 161"/>
                <a:gd name="T66" fmla="*/ 64 w 147"/>
                <a:gd name="T67" fmla="*/ 29 h 161"/>
                <a:gd name="T68" fmla="*/ 66 w 147"/>
                <a:gd name="T69" fmla="*/ 26 h 161"/>
                <a:gd name="T70" fmla="*/ 75 w 147"/>
                <a:gd name="T71" fmla="*/ 20 h 161"/>
                <a:gd name="T72" fmla="*/ 81 w 147"/>
                <a:gd name="T73" fmla="*/ 26 h 161"/>
                <a:gd name="T74" fmla="*/ 91 w 147"/>
                <a:gd name="T75" fmla="*/ 32 h 161"/>
                <a:gd name="T76" fmla="*/ 94 w 147"/>
                <a:gd name="T77" fmla="*/ 30 h 161"/>
                <a:gd name="T78" fmla="*/ 105 w 147"/>
                <a:gd name="T79" fmla="*/ 28 h 161"/>
                <a:gd name="T80" fmla="*/ 113 w 147"/>
                <a:gd name="T81" fmla="*/ 36 h 161"/>
                <a:gd name="T82" fmla="*/ 113 w 147"/>
                <a:gd name="T83" fmla="*/ 42 h 161"/>
                <a:gd name="T84" fmla="*/ 120 w 147"/>
                <a:gd name="T85" fmla="*/ 51 h 161"/>
                <a:gd name="T86" fmla="*/ 121 w 147"/>
                <a:gd name="T87" fmla="*/ 51 h 161"/>
                <a:gd name="T88" fmla="*/ 122 w 147"/>
                <a:gd name="T89" fmla="*/ 51 h 161"/>
                <a:gd name="T90" fmla="*/ 130 w 147"/>
                <a:gd name="T91" fmla="*/ 60 h 161"/>
                <a:gd name="T92" fmla="*/ 130 w 147"/>
                <a:gd name="T93" fmla="*/ 61 h 161"/>
                <a:gd name="T94" fmla="*/ 121 w 147"/>
                <a:gd name="T95" fmla="*/ 67 h 161"/>
                <a:gd name="T96" fmla="*/ 98 w 147"/>
                <a:gd name="T97" fmla="*/ 67 h 161"/>
                <a:gd name="T98" fmla="*/ 90 w 147"/>
                <a:gd name="T99" fmla="*/ 75 h 161"/>
                <a:gd name="T100" fmla="*/ 90 w 147"/>
                <a:gd name="T101" fmla="*/ 75 h 161"/>
                <a:gd name="T102" fmla="*/ 90 w 147"/>
                <a:gd name="T103" fmla="*/ 83 h 161"/>
                <a:gd name="T104" fmla="*/ 82 w 147"/>
                <a:gd name="T105" fmla="*/ 92 h 161"/>
                <a:gd name="T106" fmla="*/ 57 w 147"/>
                <a:gd name="T107" fmla="*/ 92 h 161"/>
                <a:gd name="T108" fmla="*/ 49 w 147"/>
                <a:gd name="T109" fmla="*/ 100 h 161"/>
                <a:gd name="T110" fmla="*/ 57 w 147"/>
                <a:gd name="T111" fmla="*/ 108 h 161"/>
                <a:gd name="T112" fmla="*/ 82 w 147"/>
                <a:gd name="T113" fmla="*/ 108 h 161"/>
                <a:gd name="T114" fmla="*/ 106 w 147"/>
                <a:gd name="T115" fmla="*/ 83 h 161"/>
                <a:gd name="T116" fmla="*/ 121 w 147"/>
                <a:gd name="T117" fmla="*/ 83 h 161"/>
                <a:gd name="T118" fmla="*/ 145 w 147"/>
                <a:gd name="T119" fmla="*/ 6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161">
                  <a:moveTo>
                    <a:pt x="145" y="63"/>
                  </a:moveTo>
                  <a:cubicBezTo>
                    <a:pt x="147" y="56"/>
                    <a:pt x="145" y="49"/>
                    <a:pt x="140" y="44"/>
                  </a:cubicBezTo>
                  <a:cubicBezTo>
                    <a:pt x="137" y="41"/>
                    <a:pt x="134" y="38"/>
                    <a:pt x="130" y="37"/>
                  </a:cubicBezTo>
                  <a:cubicBezTo>
                    <a:pt x="129" y="35"/>
                    <a:pt x="129" y="34"/>
                    <a:pt x="129" y="32"/>
                  </a:cubicBezTo>
                  <a:cubicBezTo>
                    <a:pt x="125" y="17"/>
                    <a:pt x="110" y="8"/>
                    <a:pt x="95" y="12"/>
                  </a:cubicBezTo>
                  <a:cubicBezTo>
                    <a:pt x="94" y="12"/>
                    <a:pt x="93" y="13"/>
                    <a:pt x="93" y="13"/>
                  </a:cubicBezTo>
                  <a:cubicBezTo>
                    <a:pt x="85" y="2"/>
                    <a:pt x="70" y="0"/>
                    <a:pt x="59" y="8"/>
                  </a:cubicBezTo>
                  <a:cubicBezTo>
                    <a:pt x="57" y="9"/>
                    <a:pt x="56" y="11"/>
                    <a:pt x="54" y="13"/>
                  </a:cubicBezTo>
                  <a:cubicBezTo>
                    <a:pt x="40" y="8"/>
                    <a:pt x="24" y="16"/>
                    <a:pt x="19" y="30"/>
                  </a:cubicBezTo>
                  <a:cubicBezTo>
                    <a:pt x="17" y="35"/>
                    <a:pt x="17" y="40"/>
                    <a:pt x="18" y="45"/>
                  </a:cubicBezTo>
                  <a:cubicBezTo>
                    <a:pt x="13" y="47"/>
                    <a:pt x="9" y="50"/>
                    <a:pt x="6" y="55"/>
                  </a:cubicBezTo>
                  <a:cubicBezTo>
                    <a:pt x="1" y="62"/>
                    <a:pt x="0" y="72"/>
                    <a:pt x="3" y="81"/>
                  </a:cubicBezTo>
                  <a:cubicBezTo>
                    <a:pt x="4" y="85"/>
                    <a:pt x="7" y="90"/>
                    <a:pt x="11" y="93"/>
                  </a:cubicBezTo>
                  <a:cubicBezTo>
                    <a:pt x="10" y="96"/>
                    <a:pt x="9" y="100"/>
                    <a:pt x="9" y="104"/>
                  </a:cubicBezTo>
                  <a:cubicBezTo>
                    <a:pt x="10" y="115"/>
                    <a:pt x="17" y="125"/>
                    <a:pt x="28" y="129"/>
                  </a:cubicBezTo>
                  <a:cubicBezTo>
                    <a:pt x="31" y="130"/>
                    <a:pt x="33" y="133"/>
                    <a:pt x="33" y="136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8"/>
                    <a:pt x="37" y="161"/>
                    <a:pt x="41" y="161"/>
                  </a:cubicBezTo>
                  <a:cubicBezTo>
                    <a:pt x="46" y="161"/>
                    <a:pt x="49" y="158"/>
                    <a:pt x="49" y="153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26"/>
                    <a:pt x="43" y="118"/>
                    <a:pt x="35" y="114"/>
                  </a:cubicBezTo>
                  <a:cubicBezTo>
                    <a:pt x="30" y="112"/>
                    <a:pt x="26" y="108"/>
                    <a:pt x="25" y="104"/>
                  </a:cubicBezTo>
                  <a:cubicBezTo>
                    <a:pt x="25" y="101"/>
                    <a:pt x="27" y="98"/>
                    <a:pt x="29" y="96"/>
                  </a:cubicBezTo>
                  <a:cubicBezTo>
                    <a:pt x="31" y="92"/>
                    <a:pt x="31" y="87"/>
                    <a:pt x="28" y="84"/>
                  </a:cubicBezTo>
                  <a:cubicBezTo>
                    <a:pt x="27" y="84"/>
                    <a:pt x="26" y="83"/>
                    <a:pt x="25" y="83"/>
                  </a:cubicBezTo>
                  <a:cubicBezTo>
                    <a:pt x="22" y="81"/>
                    <a:pt x="19" y="79"/>
                    <a:pt x="18" y="75"/>
                  </a:cubicBezTo>
                  <a:cubicBezTo>
                    <a:pt x="17" y="71"/>
                    <a:pt x="17" y="67"/>
                    <a:pt x="20" y="63"/>
                  </a:cubicBezTo>
                  <a:cubicBezTo>
                    <a:pt x="22" y="60"/>
                    <a:pt x="25" y="59"/>
                    <a:pt x="29" y="59"/>
                  </a:cubicBezTo>
                  <a:cubicBezTo>
                    <a:pt x="33" y="60"/>
                    <a:pt x="37" y="56"/>
                    <a:pt x="37" y="52"/>
                  </a:cubicBezTo>
                  <a:cubicBezTo>
                    <a:pt x="38" y="50"/>
                    <a:pt x="37" y="48"/>
                    <a:pt x="36" y="47"/>
                  </a:cubicBezTo>
                  <a:cubicBezTo>
                    <a:pt x="34" y="44"/>
                    <a:pt x="33" y="40"/>
                    <a:pt x="34" y="36"/>
                  </a:cubicBezTo>
                  <a:cubicBezTo>
                    <a:pt x="35" y="32"/>
                    <a:pt x="38" y="29"/>
                    <a:pt x="42" y="28"/>
                  </a:cubicBezTo>
                  <a:cubicBezTo>
                    <a:pt x="46" y="27"/>
                    <a:pt x="50" y="28"/>
                    <a:pt x="53" y="30"/>
                  </a:cubicBezTo>
                  <a:cubicBezTo>
                    <a:pt x="56" y="33"/>
                    <a:pt x="61" y="32"/>
                    <a:pt x="64" y="29"/>
                  </a:cubicBezTo>
                  <a:cubicBezTo>
                    <a:pt x="65" y="28"/>
                    <a:pt x="65" y="27"/>
                    <a:pt x="66" y="26"/>
                  </a:cubicBezTo>
                  <a:cubicBezTo>
                    <a:pt x="67" y="21"/>
                    <a:pt x="71" y="19"/>
                    <a:pt x="75" y="20"/>
                  </a:cubicBezTo>
                  <a:cubicBezTo>
                    <a:pt x="78" y="20"/>
                    <a:pt x="81" y="23"/>
                    <a:pt x="81" y="26"/>
                  </a:cubicBezTo>
                  <a:cubicBezTo>
                    <a:pt x="82" y="30"/>
                    <a:pt x="87" y="33"/>
                    <a:pt x="91" y="32"/>
                  </a:cubicBezTo>
                  <a:cubicBezTo>
                    <a:pt x="92" y="31"/>
                    <a:pt x="93" y="31"/>
                    <a:pt x="94" y="30"/>
                  </a:cubicBezTo>
                  <a:cubicBezTo>
                    <a:pt x="97" y="28"/>
                    <a:pt x="101" y="27"/>
                    <a:pt x="105" y="28"/>
                  </a:cubicBezTo>
                  <a:cubicBezTo>
                    <a:pt x="109" y="29"/>
                    <a:pt x="112" y="32"/>
                    <a:pt x="113" y="36"/>
                  </a:cubicBezTo>
                  <a:cubicBezTo>
                    <a:pt x="114" y="38"/>
                    <a:pt x="114" y="40"/>
                    <a:pt x="113" y="42"/>
                  </a:cubicBezTo>
                  <a:cubicBezTo>
                    <a:pt x="113" y="46"/>
                    <a:pt x="115" y="50"/>
                    <a:pt x="120" y="51"/>
                  </a:cubicBezTo>
                  <a:cubicBezTo>
                    <a:pt x="120" y="51"/>
                    <a:pt x="121" y="51"/>
                    <a:pt x="121" y="51"/>
                  </a:cubicBezTo>
                  <a:cubicBezTo>
                    <a:pt x="121" y="51"/>
                    <a:pt x="122" y="51"/>
                    <a:pt x="122" y="51"/>
                  </a:cubicBezTo>
                  <a:cubicBezTo>
                    <a:pt x="126" y="52"/>
                    <a:pt x="130" y="55"/>
                    <a:pt x="130" y="60"/>
                  </a:cubicBezTo>
                  <a:cubicBezTo>
                    <a:pt x="130" y="60"/>
                    <a:pt x="130" y="60"/>
                    <a:pt x="130" y="61"/>
                  </a:cubicBezTo>
                  <a:cubicBezTo>
                    <a:pt x="129" y="65"/>
                    <a:pt x="125" y="68"/>
                    <a:pt x="121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3" y="67"/>
                    <a:pt x="90" y="71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2"/>
                    <a:pt x="82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3" y="92"/>
                    <a:pt x="49" y="95"/>
                    <a:pt x="49" y="100"/>
                  </a:cubicBezTo>
                  <a:cubicBezTo>
                    <a:pt x="49" y="104"/>
                    <a:pt x="53" y="108"/>
                    <a:pt x="57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95" y="108"/>
                    <a:pt x="106" y="97"/>
                    <a:pt x="106" y="83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33" y="84"/>
                    <a:pt x="143" y="75"/>
                    <a:pt x="14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D7933D-963C-0F81-779B-CC8762B50A43}"/>
              </a:ext>
            </a:extLst>
          </p:cNvPr>
          <p:cNvGrpSpPr>
            <a:grpSpLocks noChangeAspect="1"/>
          </p:cNvGrpSpPr>
          <p:nvPr/>
        </p:nvGrpSpPr>
        <p:grpSpPr>
          <a:xfrm>
            <a:off x="8823033" y="3831438"/>
            <a:ext cx="646697" cy="646697"/>
            <a:chOff x="4832350" y="2171700"/>
            <a:chExt cx="2519363" cy="2519363"/>
          </a:xfrm>
          <a:solidFill>
            <a:schemeClr val="accent1"/>
          </a:solidFill>
        </p:grpSpPr>
        <p:sp>
          <p:nvSpPr>
            <p:cNvPr id="12" name="Rectangle 123">
              <a:extLst>
                <a:ext uri="{FF2B5EF4-FFF2-40B4-BE49-F238E27FC236}">
                  <a16:creationId xmlns:a16="http://schemas.microsoft.com/office/drawing/2014/main" id="{0A337EEF-9940-4188-7A67-A624776FF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50" y="4062413"/>
              <a:ext cx="180975" cy="179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4">
              <a:extLst>
                <a:ext uri="{FF2B5EF4-FFF2-40B4-BE49-F238E27FC236}">
                  <a16:creationId xmlns:a16="http://schemas.microsoft.com/office/drawing/2014/main" id="{92E707F8-F179-E5E9-741A-9D35EEBF1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2171700"/>
              <a:ext cx="2519363" cy="2519363"/>
            </a:xfrm>
            <a:custGeom>
              <a:avLst/>
              <a:gdLst>
                <a:gd name="T0" fmla="*/ 336 w 672"/>
                <a:gd name="T1" fmla="*/ 672 h 672"/>
                <a:gd name="T2" fmla="*/ 0 w 672"/>
                <a:gd name="T3" fmla="*/ 336 h 672"/>
                <a:gd name="T4" fmla="*/ 336 w 672"/>
                <a:gd name="T5" fmla="*/ 0 h 672"/>
                <a:gd name="T6" fmla="*/ 672 w 672"/>
                <a:gd name="T7" fmla="*/ 336 h 672"/>
                <a:gd name="T8" fmla="*/ 336 w 672"/>
                <a:gd name="T9" fmla="*/ 672 h 672"/>
                <a:gd name="T10" fmla="*/ 336 w 672"/>
                <a:gd name="T11" fmla="*/ 48 h 672"/>
                <a:gd name="T12" fmla="*/ 48 w 672"/>
                <a:gd name="T13" fmla="*/ 336 h 672"/>
                <a:gd name="T14" fmla="*/ 336 w 672"/>
                <a:gd name="T15" fmla="*/ 624 h 672"/>
                <a:gd name="T16" fmla="*/ 624 w 672"/>
                <a:gd name="T17" fmla="*/ 336 h 672"/>
                <a:gd name="T18" fmla="*/ 336 w 672"/>
                <a:gd name="T1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72"/>
                  </a:moveTo>
                  <a:cubicBezTo>
                    <a:pt x="150" y="672"/>
                    <a:pt x="0" y="522"/>
                    <a:pt x="0" y="336"/>
                  </a:cubicBezTo>
                  <a:cubicBezTo>
                    <a:pt x="0" y="150"/>
                    <a:pt x="150" y="0"/>
                    <a:pt x="336" y="0"/>
                  </a:cubicBezTo>
                  <a:cubicBezTo>
                    <a:pt x="521" y="0"/>
                    <a:pt x="672" y="150"/>
                    <a:pt x="672" y="336"/>
                  </a:cubicBezTo>
                  <a:cubicBezTo>
                    <a:pt x="671" y="521"/>
                    <a:pt x="521" y="672"/>
                    <a:pt x="336" y="672"/>
                  </a:cubicBezTo>
                  <a:close/>
                  <a:moveTo>
                    <a:pt x="336" y="48"/>
                  </a:moveTo>
                  <a:cubicBezTo>
                    <a:pt x="177" y="48"/>
                    <a:pt x="48" y="177"/>
                    <a:pt x="48" y="336"/>
                  </a:cubicBezTo>
                  <a:cubicBezTo>
                    <a:pt x="48" y="495"/>
                    <a:pt x="177" y="624"/>
                    <a:pt x="336" y="624"/>
                  </a:cubicBezTo>
                  <a:cubicBezTo>
                    <a:pt x="495" y="624"/>
                    <a:pt x="624" y="495"/>
                    <a:pt x="624" y="336"/>
                  </a:cubicBezTo>
                  <a:cubicBezTo>
                    <a:pt x="623" y="177"/>
                    <a:pt x="495" y="48"/>
                    <a:pt x="33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5">
              <a:extLst>
                <a:ext uri="{FF2B5EF4-FFF2-40B4-BE49-F238E27FC236}">
                  <a16:creationId xmlns:a16="http://schemas.microsoft.com/office/drawing/2014/main" id="{6E5C3E25-DF3E-D183-E0AD-BD1E134A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75" y="2603500"/>
              <a:ext cx="936625" cy="1189038"/>
            </a:xfrm>
            <a:custGeom>
              <a:avLst/>
              <a:gdLst>
                <a:gd name="T0" fmla="*/ 144 w 250"/>
                <a:gd name="T1" fmla="*/ 317 h 317"/>
                <a:gd name="T2" fmla="*/ 96 w 250"/>
                <a:gd name="T3" fmla="*/ 317 h 317"/>
                <a:gd name="T4" fmla="*/ 96 w 250"/>
                <a:gd name="T5" fmla="*/ 264 h 317"/>
                <a:gd name="T6" fmla="*/ 144 w 250"/>
                <a:gd name="T7" fmla="*/ 193 h 317"/>
                <a:gd name="T8" fmla="*/ 187 w 250"/>
                <a:gd name="T9" fmla="*/ 101 h 317"/>
                <a:gd name="T10" fmla="*/ 95 w 250"/>
                <a:gd name="T11" fmla="*/ 57 h 317"/>
                <a:gd name="T12" fmla="*/ 48 w 250"/>
                <a:gd name="T13" fmla="*/ 125 h 317"/>
                <a:gd name="T14" fmla="*/ 0 w 250"/>
                <a:gd name="T15" fmla="*/ 125 h 317"/>
                <a:gd name="T16" fmla="*/ 45 w 250"/>
                <a:gd name="T17" fmla="*/ 31 h 317"/>
                <a:gd name="T18" fmla="*/ 148 w 250"/>
                <a:gd name="T19" fmla="*/ 8 h 317"/>
                <a:gd name="T20" fmla="*/ 236 w 250"/>
                <a:gd name="T21" fmla="*/ 97 h 317"/>
                <a:gd name="T22" fmla="*/ 160 w 250"/>
                <a:gd name="T23" fmla="*/ 238 h 317"/>
                <a:gd name="T24" fmla="*/ 144 w 250"/>
                <a:gd name="T25" fmla="*/ 264 h 317"/>
                <a:gd name="T26" fmla="*/ 144 w 250"/>
                <a:gd name="T2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317">
                  <a:moveTo>
                    <a:pt x="144" y="317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5" y="233"/>
                    <a:pt x="114" y="204"/>
                    <a:pt x="144" y="193"/>
                  </a:cubicBezTo>
                  <a:cubicBezTo>
                    <a:pt x="181" y="179"/>
                    <a:pt x="201" y="138"/>
                    <a:pt x="187" y="101"/>
                  </a:cubicBezTo>
                  <a:cubicBezTo>
                    <a:pt x="174" y="63"/>
                    <a:pt x="133" y="44"/>
                    <a:pt x="95" y="57"/>
                  </a:cubicBezTo>
                  <a:cubicBezTo>
                    <a:pt x="67" y="67"/>
                    <a:pt x="48" y="95"/>
                    <a:pt x="4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8"/>
                    <a:pt x="16" y="54"/>
                    <a:pt x="45" y="31"/>
                  </a:cubicBezTo>
                  <a:cubicBezTo>
                    <a:pt x="74" y="8"/>
                    <a:pt x="112" y="0"/>
                    <a:pt x="148" y="8"/>
                  </a:cubicBezTo>
                  <a:cubicBezTo>
                    <a:pt x="192" y="18"/>
                    <a:pt x="226" y="53"/>
                    <a:pt x="236" y="97"/>
                  </a:cubicBezTo>
                  <a:cubicBezTo>
                    <a:pt x="250" y="157"/>
                    <a:pt x="217" y="217"/>
                    <a:pt x="160" y="238"/>
                  </a:cubicBezTo>
                  <a:cubicBezTo>
                    <a:pt x="150" y="242"/>
                    <a:pt x="143" y="253"/>
                    <a:pt x="144" y="264"/>
                  </a:cubicBezTo>
                  <a:lnTo>
                    <a:pt x="144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B5FCD-A265-E25E-F6BE-890DC83C0EDB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783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5" grpId="0" uiExpand="1" build="p"/>
      <p:bldP spid="7" grpId="0" uiExpand="1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8944FEE-9FD1-FB40-7764-778B1464FEEE}"/>
              </a:ext>
            </a:extLst>
          </p:cNvPr>
          <p:cNvSpPr txBox="1">
            <a:spLocks/>
          </p:cNvSpPr>
          <p:nvPr/>
        </p:nvSpPr>
        <p:spPr>
          <a:xfrm>
            <a:off x="-1" y="468901"/>
            <a:ext cx="6094413" cy="914400"/>
          </a:xfrm>
          <a:prstGeom prst="rect">
            <a:avLst/>
          </a:prstGeom>
        </p:spPr>
        <p:txBody>
          <a:bodyPr vert="horz" lIns="0" tIns="45724" rIns="0" bIns="0" rtlCol="0" anchor="b" anchorCtr="0">
            <a:noAutofit/>
          </a:bodyPr>
          <a:lstStyle>
            <a:lvl1pPr algn="l" defTabSz="9144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Timely &amp; effective behavioral health interventions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EB1BB46D-A1C1-F59A-8EFB-320191287D93}"/>
              </a:ext>
            </a:extLst>
          </p:cNvPr>
          <p:cNvSpPr>
            <a:spLocks noChangeAspect="1"/>
          </p:cNvSpPr>
          <p:nvPr/>
        </p:nvSpPr>
        <p:spPr>
          <a:xfrm>
            <a:off x="6887576" y="86507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5000"/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F682247C-C0EE-EC6F-C2EB-388022005A08}"/>
              </a:ext>
            </a:extLst>
          </p:cNvPr>
          <p:cNvSpPr>
            <a:spLocks noChangeAspect="1"/>
          </p:cNvSpPr>
          <p:nvPr/>
        </p:nvSpPr>
        <p:spPr>
          <a:xfrm>
            <a:off x="10523140" y="86009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160E5DE8-08FF-FBFE-803A-68AFC48A3B93}"/>
              </a:ext>
            </a:extLst>
          </p:cNvPr>
          <p:cNvSpPr>
            <a:spLocks noChangeAspect="1"/>
          </p:cNvSpPr>
          <p:nvPr/>
        </p:nvSpPr>
        <p:spPr>
          <a:xfrm>
            <a:off x="8658421" y="86009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8F3AD-BA3C-F6A3-C03F-C84F2D2DE5D6}"/>
              </a:ext>
            </a:extLst>
          </p:cNvPr>
          <p:cNvSpPr txBox="1"/>
          <p:nvPr/>
        </p:nvSpPr>
        <p:spPr>
          <a:xfrm>
            <a:off x="7203265" y="909534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1C84B-14B6-A5A2-EDA5-8053E5A25F85}"/>
              </a:ext>
            </a:extLst>
          </p:cNvPr>
          <p:cNvSpPr txBox="1"/>
          <p:nvPr/>
        </p:nvSpPr>
        <p:spPr>
          <a:xfrm>
            <a:off x="8993140" y="916981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6FC001-7ACF-0F67-B43E-FB79BA8EAA91}"/>
              </a:ext>
            </a:extLst>
          </p:cNvPr>
          <p:cNvSpPr txBox="1"/>
          <p:nvPr/>
        </p:nvSpPr>
        <p:spPr>
          <a:xfrm>
            <a:off x="10857352" y="933298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7DF0B-A872-2773-1914-5203A6C52995}"/>
              </a:ext>
            </a:extLst>
          </p:cNvPr>
          <p:cNvSpPr txBox="1"/>
          <p:nvPr/>
        </p:nvSpPr>
        <p:spPr>
          <a:xfrm>
            <a:off x="6915148" y="1314652"/>
            <a:ext cx="122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What problem?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742A7-8913-0BBE-7CE3-814852917A2E}"/>
              </a:ext>
            </a:extLst>
          </p:cNvPr>
          <p:cNvSpPr txBox="1"/>
          <p:nvPr/>
        </p:nvSpPr>
        <p:spPr>
          <a:xfrm>
            <a:off x="8647707" y="1354757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Need AI?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1BD81F-0F2E-CA5E-5580-EC83F9436108}"/>
              </a:ext>
            </a:extLst>
          </p:cNvPr>
          <p:cNvSpPr txBox="1"/>
          <p:nvPr/>
        </p:nvSpPr>
        <p:spPr>
          <a:xfrm>
            <a:off x="10511849" y="1391218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Feasible?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E28650D-B375-A47B-3EE5-E1E5CE058989}"/>
              </a:ext>
            </a:extLst>
          </p:cNvPr>
          <p:cNvSpPr txBox="1">
            <a:spLocks/>
          </p:cNvSpPr>
          <p:nvPr/>
        </p:nvSpPr>
        <p:spPr>
          <a:xfrm>
            <a:off x="710292" y="2120113"/>
            <a:ext cx="4581144" cy="4305579"/>
          </a:xfrm>
          <a:prstGeom prst="rect">
            <a:avLst/>
          </a:prstGeom>
        </p:spPr>
        <p:txBody>
          <a:bodyPr vert="horz" lIns="0" tIns="0" rIns="0" bIns="45724" rtlCol="0">
            <a:noAutofit/>
          </a:bodyPr>
          <a:lstStyle>
            <a:lvl1pPr marL="1714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44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573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>
                <a:solidFill>
                  <a:srgbClr val="FFFF00"/>
                </a:solidFill>
              </a:rPr>
              <a:t>Can we use AI to effectively augment management of behavioral health disorders?</a:t>
            </a:r>
          </a:p>
          <a:p>
            <a:pPr>
              <a:spcBef>
                <a:spcPts val="0"/>
              </a:spcBef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Improve scalability given increasing demand and ease of use on accessible platforms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Well-developed LLM applications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Demonstrated efficacy, randomized trials will be needed in the future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440D6-FBFB-BAE2-EF53-436757A23280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182E4-099D-8916-F957-212312010EC8}"/>
              </a:ext>
            </a:extLst>
          </p:cNvPr>
          <p:cNvSpPr txBox="1"/>
          <p:nvPr/>
        </p:nvSpPr>
        <p:spPr>
          <a:xfrm>
            <a:off x="6202529" y="6350169"/>
            <a:ext cx="610139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>
                <a:solidFill>
                  <a:srgbClr val="212121"/>
                </a:solidFill>
                <a:effectLst/>
              </a:rPr>
              <a:t>Aggarwal A, Tam CC, Wu D, Li X, </a:t>
            </a:r>
            <a:r>
              <a:rPr lang="en-US" sz="900" b="0" i="0" err="1">
                <a:solidFill>
                  <a:srgbClr val="212121"/>
                </a:solidFill>
                <a:effectLst/>
              </a:rPr>
              <a:t>Qiao</a:t>
            </a:r>
            <a:r>
              <a:rPr lang="en-US" sz="900" b="0" i="0">
                <a:solidFill>
                  <a:srgbClr val="212121"/>
                </a:solidFill>
                <a:effectLst/>
              </a:rPr>
              <a:t> S. Artificial Intelligence-Based Chatbots for Promoting Health Behavioral Changes: Systematic Review. J Med Internet Res. 2023 Feb 24;25:e40789. </a:t>
            </a:r>
            <a:r>
              <a:rPr lang="en-US" sz="900" b="0" i="0" err="1">
                <a:solidFill>
                  <a:srgbClr val="212121"/>
                </a:solidFill>
                <a:effectLst/>
              </a:rPr>
              <a:t>doi</a:t>
            </a:r>
            <a:r>
              <a:rPr lang="en-US" sz="900" b="0" i="0">
                <a:solidFill>
                  <a:srgbClr val="212121"/>
                </a:solidFill>
                <a:effectLst/>
              </a:rPr>
              <a:t>: 10.2196/40789. PMID: 36826990; PMCID: PMC10007007.</a:t>
            </a:r>
            <a:endParaRPr lang="en-US" sz="900"/>
          </a:p>
        </p:txBody>
      </p:sp>
      <p:pic>
        <p:nvPicPr>
          <p:cNvPr id="9" name="Picture 8" descr="An old person sitting in a chair and using a tablet&#10;&#10;Description automatically generated">
            <a:extLst>
              <a:ext uri="{FF2B5EF4-FFF2-40B4-BE49-F238E27FC236}">
                <a16:creationId xmlns:a16="http://schemas.microsoft.com/office/drawing/2014/main" id="{AAA50033-2F20-E1B0-C0D6-CB00211E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800" y="2167157"/>
            <a:ext cx="3960680" cy="39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8944FEE-9FD1-FB40-7764-778B1464FEEE}"/>
              </a:ext>
            </a:extLst>
          </p:cNvPr>
          <p:cNvSpPr txBox="1">
            <a:spLocks/>
          </p:cNvSpPr>
          <p:nvPr/>
        </p:nvSpPr>
        <p:spPr>
          <a:xfrm>
            <a:off x="-1" y="468901"/>
            <a:ext cx="6094413" cy="914400"/>
          </a:xfrm>
          <a:prstGeom prst="rect">
            <a:avLst/>
          </a:prstGeom>
        </p:spPr>
        <p:txBody>
          <a:bodyPr vert="horz" lIns="0" tIns="45724" rIns="0" bIns="0" rtlCol="0" anchor="b" anchorCtr="0">
            <a:noAutofit/>
          </a:bodyPr>
          <a:lstStyle>
            <a:lvl1pPr algn="l" defTabSz="9144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Enhanced simulation in medical trainees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EB1BB46D-A1C1-F59A-8EFB-320191287D93}"/>
              </a:ext>
            </a:extLst>
          </p:cNvPr>
          <p:cNvSpPr>
            <a:spLocks noChangeAspect="1"/>
          </p:cNvSpPr>
          <p:nvPr/>
        </p:nvSpPr>
        <p:spPr>
          <a:xfrm>
            <a:off x="6887576" y="86507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5000"/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F682247C-C0EE-EC6F-C2EB-388022005A08}"/>
              </a:ext>
            </a:extLst>
          </p:cNvPr>
          <p:cNvSpPr>
            <a:spLocks noChangeAspect="1"/>
          </p:cNvSpPr>
          <p:nvPr/>
        </p:nvSpPr>
        <p:spPr>
          <a:xfrm>
            <a:off x="10523140" y="86009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160E5DE8-08FF-FBFE-803A-68AFC48A3B93}"/>
              </a:ext>
            </a:extLst>
          </p:cNvPr>
          <p:cNvSpPr>
            <a:spLocks noChangeAspect="1"/>
          </p:cNvSpPr>
          <p:nvPr/>
        </p:nvSpPr>
        <p:spPr>
          <a:xfrm>
            <a:off x="8658421" y="860099"/>
            <a:ext cx="1189610" cy="118961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5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8F3AD-BA3C-F6A3-C03F-C84F2D2DE5D6}"/>
              </a:ext>
            </a:extLst>
          </p:cNvPr>
          <p:cNvSpPr txBox="1"/>
          <p:nvPr/>
        </p:nvSpPr>
        <p:spPr>
          <a:xfrm>
            <a:off x="7203265" y="909534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1C84B-14B6-A5A2-EDA5-8053E5A25F85}"/>
              </a:ext>
            </a:extLst>
          </p:cNvPr>
          <p:cNvSpPr txBox="1"/>
          <p:nvPr/>
        </p:nvSpPr>
        <p:spPr>
          <a:xfrm>
            <a:off x="8993140" y="916981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6FC001-7ACF-0F67-B43E-FB79BA8EAA91}"/>
              </a:ext>
            </a:extLst>
          </p:cNvPr>
          <p:cNvSpPr txBox="1"/>
          <p:nvPr/>
        </p:nvSpPr>
        <p:spPr>
          <a:xfrm>
            <a:off x="10857352" y="933298"/>
            <a:ext cx="533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7DF0B-A872-2773-1914-5203A6C52995}"/>
              </a:ext>
            </a:extLst>
          </p:cNvPr>
          <p:cNvSpPr txBox="1"/>
          <p:nvPr/>
        </p:nvSpPr>
        <p:spPr>
          <a:xfrm>
            <a:off x="6870030" y="1294839"/>
            <a:ext cx="122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What problem?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742A7-8913-0BBE-7CE3-814852917A2E}"/>
              </a:ext>
            </a:extLst>
          </p:cNvPr>
          <p:cNvSpPr txBox="1"/>
          <p:nvPr/>
        </p:nvSpPr>
        <p:spPr>
          <a:xfrm>
            <a:off x="8647707" y="1354757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Need AI?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1BD81F-0F2E-CA5E-5580-EC83F9436108}"/>
              </a:ext>
            </a:extLst>
          </p:cNvPr>
          <p:cNvSpPr txBox="1"/>
          <p:nvPr/>
        </p:nvSpPr>
        <p:spPr>
          <a:xfrm>
            <a:off x="10511849" y="1391218"/>
            <a:ext cx="122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Feasible?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E28650D-B375-A47B-3EE5-E1E5CE058989}"/>
              </a:ext>
            </a:extLst>
          </p:cNvPr>
          <p:cNvSpPr txBox="1">
            <a:spLocks/>
          </p:cNvSpPr>
          <p:nvPr/>
        </p:nvSpPr>
        <p:spPr>
          <a:xfrm>
            <a:off x="710292" y="2120113"/>
            <a:ext cx="4581144" cy="4305579"/>
          </a:xfrm>
          <a:prstGeom prst="rect">
            <a:avLst/>
          </a:prstGeom>
        </p:spPr>
        <p:txBody>
          <a:bodyPr vert="horz" lIns="0" tIns="0" rIns="0" bIns="45724" rtlCol="0">
            <a:noAutofit/>
          </a:bodyPr>
          <a:lstStyle>
            <a:lvl1pPr marL="1714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44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57350" indent="-171450" algn="l" defTabSz="914484" rtl="0" eaLnBrk="1" latinLnBrk="0" hangingPunct="1">
              <a:lnSpc>
                <a:spcPct val="113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>
                <a:solidFill>
                  <a:srgbClr val="FFFF00"/>
                </a:solidFill>
              </a:rPr>
              <a:t>Can we use AI to enhance the training of medical professionals?</a:t>
            </a:r>
          </a:p>
          <a:p>
            <a:pPr>
              <a:spcBef>
                <a:spcPts val="0"/>
              </a:spcBef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Increase access to high-quality simulation for populations that are difficult to replicate and underserved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Established LLM integration into virtual patient scenarios increases fidelity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/>
              <a:t>Early adopters seeing impressive results, more research and access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440D6-FBFB-BAE2-EF53-436757A23280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ooking through a tube&#10;&#10;Description automatically generated">
            <a:extLst>
              <a:ext uri="{FF2B5EF4-FFF2-40B4-BE49-F238E27FC236}">
                <a16:creationId xmlns:a16="http://schemas.microsoft.com/office/drawing/2014/main" id="{9F6EA635-700E-E0EC-2E9A-51A563EA8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33" y="2614230"/>
            <a:ext cx="5672517" cy="3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Multimodal 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Combining multiple data types to make predictions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9"/>
          </p:nvPr>
        </p:nvSpPr>
        <p:spPr>
          <a:xfrm>
            <a:off x="1504950" y="4395216"/>
            <a:ext cx="4241800" cy="1524938"/>
          </a:xfrm>
        </p:spPr>
        <p:txBody>
          <a:bodyPr/>
          <a:lstStyle/>
          <a:p>
            <a:r>
              <a:rPr lang="en-US"/>
              <a:t>Data types usually categorized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Structured: vitals, labs, diagnosis codes, problem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Unstructured: images, text/notes</a:t>
            </a:r>
          </a:p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Recent model architecture breakthroughs enable use cases</a:t>
            </a:r>
          </a:p>
          <a:p>
            <a:r>
              <a:rPr lang="en-US"/>
              <a:t>Passes intuition test, and indeed SOTA is showing superior results to older models</a:t>
            </a:r>
          </a:p>
          <a:p>
            <a:r>
              <a:rPr lang="it-IT"/>
              <a:t>Still requires specialized expertise</a:t>
            </a:r>
          </a:p>
          <a:p>
            <a:r>
              <a:rPr lang="it-IT"/>
              <a:t>Exploring use cases at Mayo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BED45-B508-5CD5-1803-20063C65B5D6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904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C4231E-B371-A06F-E6B0-36B661CC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9" y="2366169"/>
            <a:ext cx="3065462" cy="2125663"/>
          </a:xfrm>
        </p:spPr>
        <p:txBody>
          <a:bodyPr/>
          <a:lstStyle/>
          <a:p>
            <a:r>
              <a:rPr lang="en-US" dirty="0">
                <a:cs typeface="Arial"/>
              </a:rPr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3BBA4C-8E46-6FB0-0B3F-803B5EC8B33C}"/>
              </a:ext>
            </a:extLst>
          </p:cNvPr>
          <p:cNvSpPr txBox="1">
            <a:spLocks/>
          </p:cNvSpPr>
          <p:nvPr/>
        </p:nvSpPr>
        <p:spPr>
          <a:xfrm>
            <a:off x="4255233" y="1797366"/>
            <a:ext cx="7413487" cy="45143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7013" indent="-227013" algn="l" defTabSz="914484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26695" indent="-226695"/>
            <a:r>
              <a:rPr lang="en-US" dirty="0">
                <a:cs typeface="Arial"/>
              </a:rPr>
              <a:t>Applications of AI and ML are particularly well-suited to reduce clinical healthcare disparities by virtue of their impact on the healthcare workforce and scalability</a:t>
            </a:r>
          </a:p>
          <a:p>
            <a:pPr marL="226695" indent="-226695"/>
            <a:r>
              <a:rPr lang="en-US" dirty="0">
                <a:cs typeface="Arial"/>
              </a:rPr>
              <a:t>AI and ML use in healthcare training has the potential to improve learner outcomes and increase supply of workers</a:t>
            </a:r>
          </a:p>
          <a:p>
            <a:pPr marL="226695" indent="-226695"/>
            <a:endParaRPr lang="en-US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10DE3-6150-B3B0-C2F1-141C5C75C090}"/>
              </a:ext>
            </a:extLst>
          </p:cNvPr>
          <p:cNvSpPr/>
          <p:nvPr/>
        </p:nvSpPr>
        <p:spPr>
          <a:xfrm>
            <a:off x="9119724" y="6651653"/>
            <a:ext cx="3069101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46789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8"/>
          <p:cNvSpPr>
            <a:spLocks noChangeAspect="1"/>
          </p:cNvSpPr>
          <p:nvPr/>
        </p:nvSpPr>
        <p:spPr bwMode="auto">
          <a:xfrm>
            <a:off x="7228831" y="2803525"/>
            <a:ext cx="1784994" cy="1792224"/>
          </a:xfrm>
          <a:custGeom>
            <a:avLst/>
            <a:gdLst>
              <a:gd name="T0" fmla="*/ 264 w 264"/>
              <a:gd name="T1" fmla="*/ 0 h 265"/>
              <a:gd name="T2" fmla="*/ 0 w 264"/>
              <a:gd name="T3" fmla="*/ 0 h 265"/>
              <a:gd name="T4" fmla="*/ 0 w 264"/>
              <a:gd name="T5" fmla="*/ 170 h 265"/>
              <a:gd name="T6" fmla="*/ 0 w 264"/>
              <a:gd name="T7" fmla="*/ 189 h 265"/>
              <a:gd name="T8" fmla="*/ 19 w 264"/>
              <a:gd name="T9" fmla="*/ 189 h 265"/>
              <a:gd name="T10" fmla="*/ 56 w 264"/>
              <a:gd name="T11" fmla="*/ 189 h 265"/>
              <a:gd name="T12" fmla="*/ 56 w 264"/>
              <a:gd name="T13" fmla="*/ 170 h 265"/>
              <a:gd name="T14" fmla="*/ 19 w 264"/>
              <a:gd name="T15" fmla="*/ 170 h 265"/>
              <a:gd name="T16" fmla="*/ 19 w 264"/>
              <a:gd name="T17" fmla="*/ 19 h 265"/>
              <a:gd name="T18" fmla="*/ 245 w 264"/>
              <a:gd name="T19" fmla="*/ 19 h 265"/>
              <a:gd name="T20" fmla="*/ 245 w 264"/>
              <a:gd name="T21" fmla="*/ 170 h 265"/>
              <a:gd name="T22" fmla="*/ 151 w 264"/>
              <a:gd name="T23" fmla="*/ 170 h 265"/>
              <a:gd name="T24" fmla="*/ 132 w 264"/>
              <a:gd name="T25" fmla="*/ 170 h 265"/>
              <a:gd name="T26" fmla="*/ 125 w 264"/>
              <a:gd name="T27" fmla="*/ 170 h 265"/>
              <a:gd name="T28" fmla="*/ 56 w 264"/>
              <a:gd name="T29" fmla="*/ 239 h 265"/>
              <a:gd name="T30" fmla="*/ 56 w 264"/>
              <a:gd name="T31" fmla="*/ 265 h 265"/>
              <a:gd name="T32" fmla="*/ 132 w 264"/>
              <a:gd name="T33" fmla="*/ 189 h 265"/>
              <a:gd name="T34" fmla="*/ 264 w 264"/>
              <a:gd name="T35" fmla="*/ 189 h 265"/>
              <a:gd name="T36" fmla="*/ 264 w 264"/>
              <a:gd name="T3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4" h="265">
                <a:moveTo>
                  <a:pt x="264" y="0"/>
                </a:moveTo>
                <a:lnTo>
                  <a:pt x="0" y="0"/>
                </a:lnTo>
                <a:lnTo>
                  <a:pt x="0" y="170"/>
                </a:lnTo>
                <a:lnTo>
                  <a:pt x="0" y="189"/>
                </a:lnTo>
                <a:lnTo>
                  <a:pt x="19" y="189"/>
                </a:lnTo>
                <a:lnTo>
                  <a:pt x="56" y="189"/>
                </a:lnTo>
                <a:lnTo>
                  <a:pt x="56" y="170"/>
                </a:lnTo>
                <a:lnTo>
                  <a:pt x="19" y="170"/>
                </a:lnTo>
                <a:lnTo>
                  <a:pt x="19" y="19"/>
                </a:lnTo>
                <a:lnTo>
                  <a:pt x="245" y="19"/>
                </a:lnTo>
                <a:lnTo>
                  <a:pt x="245" y="170"/>
                </a:lnTo>
                <a:lnTo>
                  <a:pt x="151" y="170"/>
                </a:lnTo>
                <a:lnTo>
                  <a:pt x="132" y="170"/>
                </a:lnTo>
                <a:lnTo>
                  <a:pt x="125" y="170"/>
                </a:lnTo>
                <a:lnTo>
                  <a:pt x="56" y="239"/>
                </a:lnTo>
                <a:lnTo>
                  <a:pt x="56" y="265"/>
                </a:lnTo>
                <a:lnTo>
                  <a:pt x="132" y="189"/>
                </a:lnTo>
                <a:lnTo>
                  <a:pt x="264" y="189"/>
                </a:lnTo>
                <a:lnTo>
                  <a:pt x="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QUESTIONS </a:t>
            </a:r>
            <a:br>
              <a:rPr lang="en-US" sz="4000"/>
            </a:br>
            <a:r>
              <a:rPr lang="en-US" sz="4000"/>
              <a:t>&amp; ANSWERS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0365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61F898-2BD1-05A1-35CA-41ACB85A61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3138" y="4422487"/>
            <a:ext cx="4773612" cy="357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M.D., M.S.</a:t>
            </a:r>
            <a:endParaRPr lang="en-US">
              <a:cs typeface="Arial"/>
            </a:endParaRPr>
          </a:p>
          <a:p>
            <a:pPr>
              <a:lnSpc>
                <a:spcPct val="100000"/>
              </a:lnSpc>
            </a:pPr>
            <a:endParaRPr lang="en-US">
              <a:cs typeface="Arial"/>
            </a:endParaRPr>
          </a:p>
          <a:p>
            <a:pPr defTabSz="1218987">
              <a:spcBef>
                <a:spcPts val="0"/>
              </a:spcBef>
              <a:buClr>
                <a:schemeClr val="tx2"/>
              </a:buClr>
              <a:buSzPct val="120000"/>
            </a:pPr>
            <a:r>
              <a:rPr lang="en-US" sz="2000"/>
              <a:t>Assistant Professor of Medicine</a:t>
            </a:r>
          </a:p>
          <a:p>
            <a:pPr defTabSz="1218987">
              <a:spcBef>
                <a:spcPts val="0"/>
              </a:spcBef>
              <a:buClr>
                <a:schemeClr val="tx2"/>
              </a:buClr>
              <a:buSzPct val="120000"/>
            </a:pPr>
            <a:r>
              <a:rPr lang="en-US" sz="2000"/>
              <a:t>Alix School of Medicine, Mayo Clinic</a:t>
            </a:r>
            <a:endParaRPr lang="en-US" sz="20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2000">
                <a:cs typeface="Arial"/>
              </a:rPr>
              <a:t>Department of Hospital Internal Medicine</a:t>
            </a:r>
          </a:p>
          <a:p>
            <a:pPr>
              <a:lnSpc>
                <a:spcPct val="100000"/>
              </a:lnSpc>
            </a:pPr>
            <a:endParaRPr lang="en-US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AE494-93A5-FFE5-9C2D-AC2576CC8B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3138" y="1878187"/>
            <a:ext cx="4773612" cy="730250"/>
          </a:xfrm>
        </p:spPr>
        <p:txBody>
          <a:bodyPr/>
          <a:lstStyle/>
          <a:p>
            <a:r>
              <a:rPr lang="en-US"/>
              <a:t>Shant </a:t>
            </a:r>
            <a:r>
              <a:rPr lang="en-US" err="1"/>
              <a:t>Ayanian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987DB-62A9-14F8-4564-00E23B8578EE}"/>
              </a:ext>
            </a:extLst>
          </p:cNvPr>
          <p:cNvSpPr txBox="1"/>
          <p:nvPr/>
        </p:nvSpPr>
        <p:spPr>
          <a:xfrm>
            <a:off x="7220585" y="6657947"/>
            <a:ext cx="1618615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Image copyright Shutterstock</a:t>
            </a:r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59600A6C-CF38-F97B-08C6-485A495C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973" y="218539"/>
            <a:ext cx="5166133" cy="6197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9FEC9F-4658-D24A-C3AF-4A0A2AC69FDE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3014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7B13CC-D89C-FAA7-5DE7-13AB2AE4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06" y="2559050"/>
            <a:ext cx="8871012" cy="1739900"/>
          </a:xfrm>
        </p:spPr>
        <p:txBody>
          <a:bodyPr/>
          <a:lstStyle/>
          <a:p>
            <a:pPr algn="ctr"/>
            <a:r>
              <a:rPr lang="en-US" sz="3600">
                <a:cs typeface="Arial"/>
              </a:rPr>
              <a:t>We have no financial conflicts of interest to disclose</a:t>
            </a:r>
            <a:br>
              <a:rPr lang="en-US" sz="3600">
                <a:cs typeface="Arial"/>
              </a:rPr>
            </a:br>
            <a:br>
              <a:rPr lang="en-US" sz="3600">
                <a:cs typeface="Arial"/>
              </a:rPr>
            </a:br>
            <a:r>
              <a:rPr lang="en-US" sz="3600">
                <a:cs typeface="Arial"/>
              </a:rPr>
              <a:t>The opinions expressed here are our own, and not those of our employer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FA346-C9A2-930A-41E3-D0A7A0E7A7E4}"/>
              </a:ext>
            </a:extLst>
          </p:cNvPr>
          <p:cNvSpPr/>
          <p:nvPr/>
        </p:nvSpPr>
        <p:spPr>
          <a:xfrm>
            <a:off x="9119724" y="6651653"/>
            <a:ext cx="3069101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7151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C4231E-B371-A06F-E6B0-36B661CC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9" y="2366169"/>
            <a:ext cx="3065462" cy="2125663"/>
          </a:xfrm>
        </p:spPr>
        <p:txBody>
          <a:bodyPr/>
          <a:lstStyle/>
          <a:p>
            <a:r>
              <a:rPr lang="en-US">
                <a:cs typeface="Arial"/>
              </a:rPr>
              <a:t>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3BBA4C-8E46-6FB0-0B3F-803B5EC8B33C}"/>
              </a:ext>
            </a:extLst>
          </p:cNvPr>
          <p:cNvSpPr txBox="1">
            <a:spLocks/>
          </p:cNvSpPr>
          <p:nvPr/>
        </p:nvSpPr>
        <p:spPr>
          <a:xfrm>
            <a:off x="4976658" y="2033061"/>
            <a:ext cx="6681788" cy="2791878"/>
          </a:xfrm>
          <a:prstGeom prst="rect">
            <a:avLst/>
          </a:prstGeom>
        </p:spPr>
        <p:txBody>
          <a:bodyPr/>
          <a:lstStyle>
            <a:lvl1pPr marL="227013" indent="-227013" algn="l" defTabSz="914484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695" indent="-226695"/>
            <a:r>
              <a:rPr lang="en-US">
                <a:cs typeface="Arial"/>
              </a:rPr>
              <a:t>Introduction to Artificial Intelligence (AI) and Machine Learning (ML)</a:t>
            </a:r>
          </a:p>
          <a:p>
            <a:pPr marL="226695" indent="-226695"/>
            <a:r>
              <a:rPr lang="en-US">
                <a:cs typeface="Arial"/>
              </a:rPr>
              <a:t>ML subtypes</a:t>
            </a:r>
          </a:p>
          <a:p>
            <a:pPr marL="226695" indent="-226695"/>
            <a:r>
              <a:rPr lang="en-US">
                <a:cs typeface="Arial"/>
              </a:rPr>
              <a:t>Applications in Medicine</a:t>
            </a:r>
          </a:p>
          <a:p>
            <a:pPr marL="226695" indent="-226695"/>
            <a:r>
              <a:rPr lang="en-US">
                <a:cs typeface="Arial"/>
              </a:rPr>
              <a:t>Generative 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10DE3-6150-B3B0-C2F1-141C5C75C090}"/>
              </a:ext>
            </a:extLst>
          </p:cNvPr>
          <p:cNvSpPr/>
          <p:nvPr/>
        </p:nvSpPr>
        <p:spPr>
          <a:xfrm>
            <a:off x="9119724" y="6651653"/>
            <a:ext cx="3069101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8458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9297-CDEF-054B-F67A-7A840AC5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A55A6-35A1-631C-6323-760738D0E64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5557D0-86E5-34B0-D601-63D518B7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Definitions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7BA9B6-3827-A34F-2D61-1FE21B00F1DD}"/>
              </a:ext>
            </a:extLst>
          </p:cNvPr>
          <p:cNvSpPr/>
          <p:nvPr/>
        </p:nvSpPr>
        <p:spPr>
          <a:xfrm>
            <a:off x="9119724" y="6651653"/>
            <a:ext cx="3069101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9115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00713-AC7D-6910-D688-266F030A5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F5E7A2-B477-67C4-2D41-07C2D95A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Intelligence and machine learning</a:t>
            </a:r>
            <a:br>
              <a:rPr lang="en-US"/>
            </a:br>
            <a:endParaRPr lang="en-US" sz="2800" b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B22564-A6D1-EA2A-1178-C94511CF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37" y="1485116"/>
            <a:ext cx="9998921" cy="5157270"/>
          </a:xfrm>
        </p:spPr>
        <p:txBody>
          <a:bodyPr vert="horz" lIns="0" tIns="0" rIns="0" bIns="45724" rtlCol="0" anchor="t">
            <a:noAutofit/>
          </a:bodyPr>
          <a:lstStyle/>
          <a:p>
            <a:pPr marL="0" indent="0">
              <a:buNone/>
            </a:pPr>
            <a:endParaRPr lang="en-US"/>
          </a:p>
          <a:p>
            <a:pPr marL="226695" indent="-226695"/>
            <a:r>
              <a:rPr lang="en-US" sz="1800" b="1" dirty="0">
                <a:cs typeface="Arial"/>
              </a:rPr>
              <a:t>Model</a:t>
            </a:r>
            <a:r>
              <a:rPr lang="en-US" sz="1800" dirty="0">
                <a:cs typeface="Arial"/>
              </a:rPr>
              <a:t>: A mathematical framework that takes in data (“features”), performs many calculations and outputs useful information (prediction/classification/cluster/next word etc.)</a:t>
            </a:r>
            <a:endParaRPr lang="en-US" sz="1800" b="1" dirty="0"/>
          </a:p>
          <a:p>
            <a:pPr marL="226695" indent="-226695"/>
            <a:r>
              <a:rPr lang="en-US" sz="1800" b="1" dirty="0"/>
              <a:t>Informatics:</a:t>
            </a:r>
            <a:r>
              <a:rPr lang="en-US" sz="1800" dirty="0"/>
              <a:t> The processes and science of data movement, storage and display.</a:t>
            </a:r>
            <a:endParaRPr lang="en-US" sz="1800" dirty="0">
              <a:cs typeface="Arial"/>
            </a:endParaRPr>
          </a:p>
          <a:p>
            <a:pPr marL="226695" indent="-226695"/>
            <a:r>
              <a:rPr lang="en-US" sz="1800" b="1" dirty="0"/>
              <a:t>Machine learning:</a:t>
            </a:r>
            <a:r>
              <a:rPr lang="en-US" sz="1800" dirty="0"/>
              <a:t> A process for developing models that can serve predictive or analytical functions</a:t>
            </a:r>
            <a:endParaRPr lang="en-US" sz="1800" dirty="0">
              <a:cs typeface="Arial"/>
            </a:endParaRPr>
          </a:p>
          <a:p>
            <a:pPr marL="687070" lvl="1" indent="-229870"/>
            <a:r>
              <a:rPr lang="en-US" sz="1800" dirty="0"/>
              <a:t>Defined by:</a:t>
            </a:r>
            <a:endParaRPr lang="en-US" sz="1800" dirty="0">
              <a:cs typeface="Arial"/>
            </a:endParaRPr>
          </a:p>
          <a:p>
            <a:pPr marL="1141095" lvl="2" indent="-226695"/>
            <a:r>
              <a:rPr lang="en-US" sz="1800" dirty="0"/>
              <a:t>Random initialization</a:t>
            </a:r>
            <a:endParaRPr lang="en-US" sz="1800" dirty="0">
              <a:cs typeface="Arial"/>
            </a:endParaRPr>
          </a:p>
          <a:p>
            <a:pPr marL="1141095" lvl="2" indent="-226695"/>
            <a:r>
              <a:rPr lang="en-US" sz="1800" dirty="0"/>
              <a:t>A cost function</a:t>
            </a:r>
            <a:endParaRPr lang="en-US" sz="1800" dirty="0">
              <a:cs typeface="Arial"/>
            </a:endParaRPr>
          </a:p>
          <a:p>
            <a:pPr marL="1141095" lvl="2" indent="-226695"/>
            <a:r>
              <a:rPr lang="en-US" sz="1800" dirty="0"/>
              <a:t>Learning algorithm and learning steps</a:t>
            </a:r>
            <a:endParaRPr lang="en-US" sz="1800" dirty="0">
              <a:cs typeface="Arial"/>
            </a:endParaRPr>
          </a:p>
          <a:p>
            <a:pPr marL="687070" lvl="1" indent="-229870"/>
            <a:r>
              <a:rPr lang="en-US" sz="1800" dirty="0"/>
              <a:t>Train-test split of data</a:t>
            </a:r>
            <a:endParaRPr lang="en-US" sz="1800" dirty="0">
              <a:cs typeface="Arial"/>
            </a:endParaRPr>
          </a:p>
          <a:p>
            <a:pPr marL="687070" lvl="1" indent="-229870"/>
            <a:r>
              <a:rPr lang="en-US" sz="1800" dirty="0"/>
              <a:t>May include automated retraining/updating (continuous ML)</a:t>
            </a:r>
            <a:endParaRPr lang="en-US" dirty="0">
              <a:cs typeface="Arial"/>
            </a:endParaRPr>
          </a:p>
          <a:p>
            <a:pPr marL="226695" indent="-226695">
              <a:buClr>
                <a:srgbClr val="009CDE"/>
              </a:buClr>
            </a:pPr>
            <a:r>
              <a:rPr lang="en-US" sz="1800" b="1" dirty="0">
                <a:cs typeface="Arial"/>
              </a:rPr>
              <a:t>Artificial Intelligence</a:t>
            </a:r>
            <a:r>
              <a:rPr lang="en-US" sz="1800" dirty="0">
                <a:cs typeface="Arial"/>
              </a:rPr>
              <a:t>: Computers simulating human thinking</a:t>
            </a:r>
            <a:endParaRPr lang="en-US">
              <a:cs typeface="Arial"/>
            </a:endParaRPr>
          </a:p>
          <a:p>
            <a:pPr marL="226695" indent="-226695"/>
            <a:endParaRPr lang="en-US" b="1">
              <a:cs typeface="Arial"/>
            </a:endParaRPr>
          </a:p>
          <a:p>
            <a:pPr marL="226695" indent="-226695"/>
            <a:endParaRPr lang="en-US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4729E-3D40-2859-1D14-3D510C40D336}"/>
              </a:ext>
            </a:extLst>
          </p:cNvPr>
          <p:cNvSpPr/>
          <p:nvPr/>
        </p:nvSpPr>
        <p:spPr>
          <a:xfrm>
            <a:off x="9119724" y="6651653"/>
            <a:ext cx="3069101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993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C538-FF38-5F5C-085B-DA70C6BC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Intelligence and machine learning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20E530-BB5D-F71D-E54D-2EF694090A0E}"/>
              </a:ext>
            </a:extLst>
          </p:cNvPr>
          <p:cNvCxnSpPr>
            <a:cxnSpLocks/>
          </p:cNvCxnSpPr>
          <p:nvPr/>
        </p:nvCxnSpPr>
        <p:spPr>
          <a:xfrm>
            <a:off x="973138" y="2395268"/>
            <a:ext cx="0" cy="174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524AA9-D77C-DEE7-3477-E18645029A09}"/>
              </a:ext>
            </a:extLst>
          </p:cNvPr>
          <p:cNvCxnSpPr>
            <a:cxnSpLocks/>
          </p:cNvCxnSpPr>
          <p:nvPr/>
        </p:nvCxnSpPr>
        <p:spPr>
          <a:xfrm>
            <a:off x="973138" y="4143649"/>
            <a:ext cx="168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9CB4A21-154C-D74B-A613-296EC657FA7F}"/>
              </a:ext>
            </a:extLst>
          </p:cNvPr>
          <p:cNvSpPr/>
          <p:nvPr/>
        </p:nvSpPr>
        <p:spPr>
          <a:xfrm>
            <a:off x="1141580" y="385489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475FE0-E602-D6CC-4604-166F646D77AD}"/>
              </a:ext>
            </a:extLst>
          </p:cNvPr>
          <p:cNvSpPr/>
          <p:nvPr/>
        </p:nvSpPr>
        <p:spPr>
          <a:xfrm>
            <a:off x="1329768" y="3606239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09F116-EDB9-8499-CB4F-3937D5EB1DF5}"/>
              </a:ext>
            </a:extLst>
          </p:cNvPr>
          <p:cNvSpPr/>
          <p:nvPr/>
        </p:nvSpPr>
        <p:spPr>
          <a:xfrm>
            <a:off x="1375487" y="379994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3E7311-AE3E-74F2-9BAD-0855668E6261}"/>
              </a:ext>
            </a:extLst>
          </p:cNvPr>
          <p:cNvSpPr/>
          <p:nvPr/>
        </p:nvSpPr>
        <p:spPr>
          <a:xfrm>
            <a:off x="1457331" y="3629098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FC8FF9-BBD3-A357-05F6-FB0FDB67E4C7}"/>
              </a:ext>
            </a:extLst>
          </p:cNvPr>
          <p:cNvSpPr/>
          <p:nvPr/>
        </p:nvSpPr>
        <p:spPr>
          <a:xfrm>
            <a:off x="1541383" y="339769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7B8B59-520D-A3BD-32BF-54CEDC40EA16}"/>
              </a:ext>
            </a:extLst>
          </p:cNvPr>
          <p:cNvSpPr/>
          <p:nvPr/>
        </p:nvSpPr>
        <p:spPr>
          <a:xfrm>
            <a:off x="1707029" y="322363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10127B-3E95-0C5D-C42D-38F78903057D}"/>
              </a:ext>
            </a:extLst>
          </p:cNvPr>
          <p:cNvSpPr/>
          <p:nvPr/>
        </p:nvSpPr>
        <p:spPr>
          <a:xfrm>
            <a:off x="1919623" y="2988618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6F2E31-9B16-71B3-EF14-8F643A593A4A}"/>
              </a:ext>
            </a:extLst>
          </p:cNvPr>
          <p:cNvSpPr/>
          <p:nvPr/>
        </p:nvSpPr>
        <p:spPr>
          <a:xfrm>
            <a:off x="1293980" y="400729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1FE762-A569-64C7-D708-B6BCA7F14003}"/>
              </a:ext>
            </a:extLst>
          </p:cNvPr>
          <p:cNvSpPr/>
          <p:nvPr/>
        </p:nvSpPr>
        <p:spPr>
          <a:xfrm>
            <a:off x="1541383" y="321441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4164-CDD5-15DC-1335-9BDD101AFA27}"/>
              </a:ext>
            </a:extLst>
          </p:cNvPr>
          <p:cNvSpPr/>
          <p:nvPr/>
        </p:nvSpPr>
        <p:spPr>
          <a:xfrm>
            <a:off x="1752259" y="300606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429B63-9107-F91E-6C1A-ED3F7149FFCB}"/>
              </a:ext>
            </a:extLst>
          </p:cNvPr>
          <p:cNvSpPr/>
          <p:nvPr/>
        </p:nvSpPr>
        <p:spPr>
          <a:xfrm>
            <a:off x="1826733" y="316827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155A60-7F97-215C-FDA4-35C6B6924EED}"/>
              </a:ext>
            </a:extLst>
          </p:cNvPr>
          <p:cNvSpPr/>
          <p:nvPr/>
        </p:nvSpPr>
        <p:spPr>
          <a:xfrm>
            <a:off x="2178704" y="281957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43E71B-22FA-8F5A-18B4-165C1D66A4FF}"/>
              </a:ext>
            </a:extLst>
          </p:cNvPr>
          <p:cNvSpPr/>
          <p:nvPr/>
        </p:nvSpPr>
        <p:spPr>
          <a:xfrm>
            <a:off x="2077762" y="294169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2670E0-8726-939D-C848-7A6C47599A55}"/>
              </a:ext>
            </a:extLst>
          </p:cNvPr>
          <p:cNvCxnSpPr>
            <a:cxnSpLocks/>
          </p:cNvCxnSpPr>
          <p:nvPr/>
        </p:nvCxnSpPr>
        <p:spPr>
          <a:xfrm flipV="1">
            <a:off x="1164439" y="2747986"/>
            <a:ext cx="959042" cy="125930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A5AA94F-ACD5-F177-D4F2-8FA915455EC9}"/>
              </a:ext>
            </a:extLst>
          </p:cNvPr>
          <p:cNvSpPr txBox="1"/>
          <p:nvPr/>
        </p:nvSpPr>
        <p:spPr>
          <a:xfrm>
            <a:off x="762787" y="1677821"/>
            <a:ext cx="240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/>
              <a:t>OLS Linear Regression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0F2CBB-8487-7A91-891E-D5831D7D5434}"/>
              </a:ext>
            </a:extLst>
          </p:cNvPr>
          <p:cNvSpPr txBox="1"/>
          <p:nvPr/>
        </p:nvSpPr>
        <p:spPr>
          <a:xfrm>
            <a:off x="693328" y="4246719"/>
            <a:ext cx="247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Solved in one step, same solution every time (“deterministic”)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39A443-B8D6-3AC7-14D5-95F010AACA5A}"/>
              </a:ext>
            </a:extLst>
          </p:cNvPr>
          <p:cNvCxnSpPr/>
          <p:nvPr/>
        </p:nvCxnSpPr>
        <p:spPr>
          <a:xfrm>
            <a:off x="4401796" y="2349340"/>
            <a:ext cx="0" cy="174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38D064-4076-8FED-9D05-7C110F2AF833}"/>
              </a:ext>
            </a:extLst>
          </p:cNvPr>
          <p:cNvCxnSpPr>
            <a:cxnSpLocks/>
          </p:cNvCxnSpPr>
          <p:nvPr/>
        </p:nvCxnSpPr>
        <p:spPr>
          <a:xfrm>
            <a:off x="4404306" y="4107155"/>
            <a:ext cx="168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B14DCD3-4992-7FF3-4B07-D7B3457B8060}"/>
              </a:ext>
            </a:extLst>
          </p:cNvPr>
          <p:cNvSpPr/>
          <p:nvPr/>
        </p:nvSpPr>
        <p:spPr>
          <a:xfrm>
            <a:off x="4572748" y="381839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E6E5EF-DF6A-72E4-214D-305DB85BD736}"/>
              </a:ext>
            </a:extLst>
          </p:cNvPr>
          <p:cNvSpPr/>
          <p:nvPr/>
        </p:nvSpPr>
        <p:spPr>
          <a:xfrm>
            <a:off x="4760936" y="356974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5DCCE8A-CD39-2830-C853-06583ACEB5D0}"/>
              </a:ext>
            </a:extLst>
          </p:cNvPr>
          <p:cNvSpPr/>
          <p:nvPr/>
        </p:nvSpPr>
        <p:spPr>
          <a:xfrm>
            <a:off x="4806655" y="3763453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D063E5-5923-20E0-E566-24B9361D7374}"/>
              </a:ext>
            </a:extLst>
          </p:cNvPr>
          <p:cNvSpPr/>
          <p:nvPr/>
        </p:nvSpPr>
        <p:spPr>
          <a:xfrm>
            <a:off x="4888499" y="359260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494ED5-F2AB-9C2E-2CD5-46E8E785357D}"/>
              </a:ext>
            </a:extLst>
          </p:cNvPr>
          <p:cNvSpPr/>
          <p:nvPr/>
        </p:nvSpPr>
        <p:spPr>
          <a:xfrm>
            <a:off x="4972551" y="336119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4DC6EA-92B6-4DB2-CAFF-1C80D9A8392D}"/>
              </a:ext>
            </a:extLst>
          </p:cNvPr>
          <p:cNvSpPr/>
          <p:nvPr/>
        </p:nvSpPr>
        <p:spPr>
          <a:xfrm>
            <a:off x="5138197" y="318714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FC95F18-A184-60AE-68D0-1DAE372EAEF7}"/>
              </a:ext>
            </a:extLst>
          </p:cNvPr>
          <p:cNvSpPr/>
          <p:nvPr/>
        </p:nvSpPr>
        <p:spPr>
          <a:xfrm>
            <a:off x="5350791" y="295212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B6C836-70A8-3A88-EEB5-0AF0F375A040}"/>
              </a:ext>
            </a:extLst>
          </p:cNvPr>
          <p:cNvSpPr/>
          <p:nvPr/>
        </p:nvSpPr>
        <p:spPr>
          <a:xfrm>
            <a:off x="4725148" y="397079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4AD525-A1C3-7D8C-98BF-BDB48AB39206}"/>
              </a:ext>
            </a:extLst>
          </p:cNvPr>
          <p:cNvSpPr/>
          <p:nvPr/>
        </p:nvSpPr>
        <p:spPr>
          <a:xfrm>
            <a:off x="4972551" y="3177916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5C5E82-3889-B9EB-C935-CE9746A62F2A}"/>
              </a:ext>
            </a:extLst>
          </p:cNvPr>
          <p:cNvSpPr/>
          <p:nvPr/>
        </p:nvSpPr>
        <p:spPr>
          <a:xfrm>
            <a:off x="5183427" y="296957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ABF7BD1-05F0-33F7-2666-C7093AAC7C94}"/>
              </a:ext>
            </a:extLst>
          </p:cNvPr>
          <p:cNvSpPr/>
          <p:nvPr/>
        </p:nvSpPr>
        <p:spPr>
          <a:xfrm>
            <a:off x="5257901" y="313178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8D0AD4-4EEF-9274-0F3A-36AC18D2C743}"/>
              </a:ext>
            </a:extLst>
          </p:cNvPr>
          <p:cNvSpPr/>
          <p:nvPr/>
        </p:nvSpPr>
        <p:spPr>
          <a:xfrm>
            <a:off x="5609872" y="278308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CEED9B1-2ED0-0FA1-FAC6-BEF057FAC155}"/>
              </a:ext>
            </a:extLst>
          </p:cNvPr>
          <p:cNvSpPr/>
          <p:nvPr/>
        </p:nvSpPr>
        <p:spPr>
          <a:xfrm>
            <a:off x="5508930" y="290520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EC2C1A-E008-12F7-2222-9D8CE42A699A}"/>
              </a:ext>
            </a:extLst>
          </p:cNvPr>
          <p:cNvCxnSpPr>
            <a:cxnSpLocks/>
          </p:cNvCxnSpPr>
          <p:nvPr/>
        </p:nvCxnSpPr>
        <p:spPr>
          <a:xfrm flipH="1" flipV="1">
            <a:off x="4852373" y="2639302"/>
            <a:ext cx="878738" cy="13314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5A95A6B-89D7-199B-F22E-CDDBD6903B80}"/>
              </a:ext>
            </a:extLst>
          </p:cNvPr>
          <p:cNvSpPr txBox="1"/>
          <p:nvPr/>
        </p:nvSpPr>
        <p:spPr>
          <a:xfrm>
            <a:off x="3907539" y="4247167"/>
            <a:ext cx="270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Random initialization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224947-3669-41AC-12F8-87605449ED48}"/>
              </a:ext>
            </a:extLst>
          </p:cNvPr>
          <p:cNvSpPr txBox="1"/>
          <p:nvPr/>
        </p:nvSpPr>
        <p:spPr>
          <a:xfrm>
            <a:off x="6858592" y="1615650"/>
            <a:ext cx="295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/>
              <a:t>ML Linear Regression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317915-6030-5BE9-182C-F79F445BE3AA}"/>
              </a:ext>
            </a:extLst>
          </p:cNvPr>
          <p:cNvSpPr txBox="1"/>
          <p:nvPr/>
        </p:nvSpPr>
        <p:spPr>
          <a:xfrm>
            <a:off x="6199761" y="2511396"/>
            <a:ext cx="894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1 learning “step”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0DC9E0F-8969-A5E1-166B-A45F15D24173}"/>
              </a:ext>
            </a:extLst>
          </p:cNvPr>
          <p:cNvSpPr/>
          <p:nvPr/>
        </p:nvSpPr>
        <p:spPr>
          <a:xfrm>
            <a:off x="6375330" y="3223634"/>
            <a:ext cx="697831" cy="437964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866D8D-DD2B-1E31-555E-97B79A058225}"/>
              </a:ext>
            </a:extLst>
          </p:cNvPr>
          <p:cNvCxnSpPr/>
          <p:nvPr/>
        </p:nvCxnSpPr>
        <p:spPr>
          <a:xfrm>
            <a:off x="7608058" y="2361346"/>
            <a:ext cx="0" cy="174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FFDE36-034A-E330-483F-FA0C34671FF8}"/>
              </a:ext>
            </a:extLst>
          </p:cNvPr>
          <p:cNvCxnSpPr>
            <a:cxnSpLocks/>
          </p:cNvCxnSpPr>
          <p:nvPr/>
        </p:nvCxnSpPr>
        <p:spPr>
          <a:xfrm>
            <a:off x="7616079" y="4109935"/>
            <a:ext cx="168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7D04ED0-6E0D-DCF2-04D7-EAF033092736}"/>
              </a:ext>
            </a:extLst>
          </p:cNvPr>
          <p:cNvSpPr/>
          <p:nvPr/>
        </p:nvSpPr>
        <p:spPr>
          <a:xfrm>
            <a:off x="7784521" y="382117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44C1A40-B01C-752D-97F2-839308D1B453}"/>
              </a:ext>
            </a:extLst>
          </p:cNvPr>
          <p:cNvSpPr/>
          <p:nvPr/>
        </p:nvSpPr>
        <p:spPr>
          <a:xfrm>
            <a:off x="7972709" y="357252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940A6BF-54FC-FE34-3F6C-A4DE0A20D8BB}"/>
              </a:ext>
            </a:extLst>
          </p:cNvPr>
          <p:cNvSpPr/>
          <p:nvPr/>
        </p:nvSpPr>
        <p:spPr>
          <a:xfrm>
            <a:off x="8018428" y="3766233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049652A-7BF9-839D-82C7-252296E8C9AA}"/>
              </a:ext>
            </a:extLst>
          </p:cNvPr>
          <p:cNvSpPr/>
          <p:nvPr/>
        </p:nvSpPr>
        <p:spPr>
          <a:xfrm>
            <a:off x="8100272" y="359538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85D7A3D-6CCF-4A4B-7886-66D6E4951BE4}"/>
              </a:ext>
            </a:extLst>
          </p:cNvPr>
          <p:cNvSpPr/>
          <p:nvPr/>
        </p:nvSpPr>
        <p:spPr>
          <a:xfrm>
            <a:off x="8184324" y="336397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1ED1E9A-2B97-FF7E-F47A-E666C451E312}"/>
              </a:ext>
            </a:extLst>
          </p:cNvPr>
          <p:cNvSpPr/>
          <p:nvPr/>
        </p:nvSpPr>
        <p:spPr>
          <a:xfrm>
            <a:off x="8349970" y="318992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3892E10-A3B6-CF32-A86F-BD1E8A38F4E3}"/>
              </a:ext>
            </a:extLst>
          </p:cNvPr>
          <p:cNvSpPr/>
          <p:nvPr/>
        </p:nvSpPr>
        <p:spPr>
          <a:xfrm>
            <a:off x="8562564" y="295490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35D769-23ED-6484-FACF-51A768B5061D}"/>
              </a:ext>
            </a:extLst>
          </p:cNvPr>
          <p:cNvSpPr/>
          <p:nvPr/>
        </p:nvSpPr>
        <p:spPr>
          <a:xfrm>
            <a:off x="7936921" y="397357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8112B6-3A0C-5AB3-7696-4625A8DC5C8C}"/>
              </a:ext>
            </a:extLst>
          </p:cNvPr>
          <p:cNvSpPr/>
          <p:nvPr/>
        </p:nvSpPr>
        <p:spPr>
          <a:xfrm>
            <a:off x="8184324" y="3180696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880EEA-2A0B-F889-4B15-DF6FCEDEFD0A}"/>
              </a:ext>
            </a:extLst>
          </p:cNvPr>
          <p:cNvSpPr/>
          <p:nvPr/>
        </p:nvSpPr>
        <p:spPr>
          <a:xfrm>
            <a:off x="8395200" y="297235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D268FA9-0ABD-4A3A-0935-6A36A775ED4E}"/>
              </a:ext>
            </a:extLst>
          </p:cNvPr>
          <p:cNvSpPr/>
          <p:nvPr/>
        </p:nvSpPr>
        <p:spPr>
          <a:xfrm>
            <a:off x="8469674" y="313456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7AB05B-C54E-A63A-60D9-F58CC5E06D2C}"/>
              </a:ext>
            </a:extLst>
          </p:cNvPr>
          <p:cNvSpPr/>
          <p:nvPr/>
        </p:nvSpPr>
        <p:spPr>
          <a:xfrm>
            <a:off x="8821645" y="278586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05038B4-20EE-501E-FD48-980344E90C29}"/>
              </a:ext>
            </a:extLst>
          </p:cNvPr>
          <p:cNvSpPr/>
          <p:nvPr/>
        </p:nvSpPr>
        <p:spPr>
          <a:xfrm>
            <a:off x="8720703" y="290798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DDF50E-0CCC-85FB-7821-FF413C90C65A}"/>
              </a:ext>
            </a:extLst>
          </p:cNvPr>
          <p:cNvCxnSpPr>
            <a:cxnSpLocks/>
          </p:cNvCxnSpPr>
          <p:nvPr/>
        </p:nvCxnSpPr>
        <p:spPr>
          <a:xfrm flipV="1">
            <a:off x="8263056" y="2457599"/>
            <a:ext cx="146461" cy="15857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FB5B94C-2D56-A914-D634-AD68721A4FFD}"/>
              </a:ext>
            </a:extLst>
          </p:cNvPr>
          <p:cNvSpPr txBox="1"/>
          <p:nvPr/>
        </p:nvSpPr>
        <p:spPr>
          <a:xfrm>
            <a:off x="9204479" y="2581588"/>
            <a:ext cx="894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1 learning “step”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6EF04FD6-4161-BA0B-5C55-1582E6FC22DC}"/>
              </a:ext>
            </a:extLst>
          </p:cNvPr>
          <p:cNvSpPr/>
          <p:nvPr/>
        </p:nvSpPr>
        <p:spPr>
          <a:xfrm>
            <a:off x="9423624" y="3210000"/>
            <a:ext cx="697831" cy="437964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ABB1EC1-B8BB-41FF-6416-43B05F2C27C9}"/>
              </a:ext>
            </a:extLst>
          </p:cNvPr>
          <p:cNvCxnSpPr/>
          <p:nvPr/>
        </p:nvCxnSpPr>
        <p:spPr>
          <a:xfrm>
            <a:off x="10362092" y="2242660"/>
            <a:ext cx="0" cy="174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093A8B-44B4-4181-5C94-812D344FA8B9}"/>
              </a:ext>
            </a:extLst>
          </p:cNvPr>
          <p:cNvCxnSpPr>
            <a:cxnSpLocks/>
          </p:cNvCxnSpPr>
          <p:nvPr/>
        </p:nvCxnSpPr>
        <p:spPr>
          <a:xfrm>
            <a:off x="10370113" y="3991249"/>
            <a:ext cx="168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A52004BD-6882-6E5D-44E2-D4061B606AA8}"/>
              </a:ext>
            </a:extLst>
          </p:cNvPr>
          <p:cNvSpPr/>
          <p:nvPr/>
        </p:nvSpPr>
        <p:spPr>
          <a:xfrm>
            <a:off x="10538555" y="370249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E64A702-C45C-7F98-0B9A-0EE29A2D8BE2}"/>
              </a:ext>
            </a:extLst>
          </p:cNvPr>
          <p:cNvSpPr/>
          <p:nvPr/>
        </p:nvSpPr>
        <p:spPr>
          <a:xfrm>
            <a:off x="10726743" y="3453839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9D7EBD3-CCEC-13C5-0E7A-ADFA9125D557}"/>
              </a:ext>
            </a:extLst>
          </p:cNvPr>
          <p:cNvSpPr/>
          <p:nvPr/>
        </p:nvSpPr>
        <p:spPr>
          <a:xfrm>
            <a:off x="10772462" y="3647547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8FF57CA-F3FD-C160-9AFB-0B239D106FA3}"/>
              </a:ext>
            </a:extLst>
          </p:cNvPr>
          <p:cNvSpPr/>
          <p:nvPr/>
        </p:nvSpPr>
        <p:spPr>
          <a:xfrm>
            <a:off x="10854306" y="3476698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54078FC-62D7-28FE-1A3F-5CB6F907BAC9}"/>
              </a:ext>
            </a:extLst>
          </p:cNvPr>
          <p:cNvSpPr/>
          <p:nvPr/>
        </p:nvSpPr>
        <p:spPr>
          <a:xfrm>
            <a:off x="10938358" y="324529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EBD5414-0614-D0D7-1663-FFE3A036B571}"/>
              </a:ext>
            </a:extLst>
          </p:cNvPr>
          <p:cNvSpPr/>
          <p:nvPr/>
        </p:nvSpPr>
        <p:spPr>
          <a:xfrm>
            <a:off x="11104004" y="307123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EEAC6D1-7D29-D365-A9BC-42B0033FFB85}"/>
              </a:ext>
            </a:extLst>
          </p:cNvPr>
          <p:cNvSpPr/>
          <p:nvPr/>
        </p:nvSpPr>
        <p:spPr>
          <a:xfrm>
            <a:off x="11316598" y="2836218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8F7F7C7-DB29-D322-55F0-8689D6F0A1EE}"/>
              </a:ext>
            </a:extLst>
          </p:cNvPr>
          <p:cNvSpPr/>
          <p:nvPr/>
        </p:nvSpPr>
        <p:spPr>
          <a:xfrm>
            <a:off x="10690955" y="3854891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C358D50-FA5B-C8B6-D886-12323761A87E}"/>
              </a:ext>
            </a:extLst>
          </p:cNvPr>
          <p:cNvSpPr/>
          <p:nvPr/>
        </p:nvSpPr>
        <p:spPr>
          <a:xfrm>
            <a:off x="10938358" y="306201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30A011B-0DF0-FE2E-06CF-AC4387E1BFFD}"/>
              </a:ext>
            </a:extLst>
          </p:cNvPr>
          <p:cNvSpPr/>
          <p:nvPr/>
        </p:nvSpPr>
        <p:spPr>
          <a:xfrm>
            <a:off x="11149234" y="285366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0B8BFB9-24E1-40EF-1F14-DBA9537DDA3A}"/>
              </a:ext>
            </a:extLst>
          </p:cNvPr>
          <p:cNvSpPr/>
          <p:nvPr/>
        </p:nvSpPr>
        <p:spPr>
          <a:xfrm>
            <a:off x="11223708" y="301587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D909A70-9C4C-5E7F-BADE-8A281489163F}"/>
              </a:ext>
            </a:extLst>
          </p:cNvPr>
          <p:cNvSpPr/>
          <p:nvPr/>
        </p:nvSpPr>
        <p:spPr>
          <a:xfrm>
            <a:off x="11575679" y="2667174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8D7E486-7F4F-7CD7-4FEA-BEDE33A3B783}"/>
              </a:ext>
            </a:extLst>
          </p:cNvPr>
          <p:cNvSpPr/>
          <p:nvPr/>
        </p:nvSpPr>
        <p:spPr>
          <a:xfrm>
            <a:off x="11474737" y="2789295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CFC902-C99F-8DBE-116F-B0A912376A1A}"/>
              </a:ext>
            </a:extLst>
          </p:cNvPr>
          <p:cNvCxnSpPr>
            <a:cxnSpLocks/>
          </p:cNvCxnSpPr>
          <p:nvPr/>
        </p:nvCxnSpPr>
        <p:spPr>
          <a:xfrm flipV="1">
            <a:off x="10609111" y="2572783"/>
            <a:ext cx="1023765" cy="125804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095B9677-F0DA-5BA5-0688-EE17B4EB4F27}"/>
              </a:ext>
            </a:extLst>
          </p:cNvPr>
          <p:cNvSpPr/>
          <p:nvPr/>
        </p:nvSpPr>
        <p:spPr>
          <a:xfrm>
            <a:off x="10857361" y="3286600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FD100A-0F3E-EFAD-15E0-9F7C4C4EB324}"/>
              </a:ext>
            </a:extLst>
          </p:cNvPr>
          <p:cNvSpPr/>
          <p:nvPr/>
        </p:nvSpPr>
        <p:spPr>
          <a:xfrm>
            <a:off x="10895082" y="3626210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B5A39A5-7AD2-D03F-366A-339CB1085B85}"/>
              </a:ext>
            </a:extLst>
          </p:cNvPr>
          <p:cNvSpPr/>
          <p:nvPr/>
        </p:nvSpPr>
        <p:spPr>
          <a:xfrm>
            <a:off x="11018211" y="3156086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A09D329-B9D3-E8C0-3C4C-7E446F7B652B}"/>
              </a:ext>
            </a:extLst>
          </p:cNvPr>
          <p:cNvSpPr/>
          <p:nvPr/>
        </p:nvSpPr>
        <p:spPr>
          <a:xfrm>
            <a:off x="11427656" y="2968951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B985911-7E00-2F7D-0EF0-D39C4C3B785F}"/>
              </a:ext>
            </a:extLst>
          </p:cNvPr>
          <p:cNvSpPr/>
          <p:nvPr/>
        </p:nvSpPr>
        <p:spPr>
          <a:xfrm>
            <a:off x="11404796" y="2597598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E7000EC-C9D2-824C-B3B5-A4C430AA21EF}"/>
              </a:ext>
            </a:extLst>
          </p:cNvPr>
          <p:cNvSpPr/>
          <p:nvPr/>
        </p:nvSpPr>
        <p:spPr>
          <a:xfrm>
            <a:off x="11304758" y="2962287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527B974-E60A-E526-7BC8-6F2C7B083340}"/>
              </a:ext>
            </a:extLst>
          </p:cNvPr>
          <p:cNvSpPr txBox="1"/>
          <p:nvPr/>
        </p:nvSpPr>
        <p:spPr>
          <a:xfrm>
            <a:off x="6860765" y="4266400"/>
            <a:ext cx="541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Calculation of a penalty using cost function, revision of parameters according to a learning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730A71-33A3-5CE3-D91D-781B3041A55A}"/>
              </a:ext>
            </a:extLst>
          </p:cNvPr>
          <p:cNvSpPr/>
          <p:nvPr/>
        </p:nvSpPr>
        <p:spPr>
          <a:xfrm>
            <a:off x="7549870" y="6651653"/>
            <a:ext cx="4638956" cy="20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D022BE-764D-2C03-52C6-10D63B5D1A19}"/>
              </a:ext>
            </a:extLst>
          </p:cNvPr>
          <p:cNvSpPr txBox="1"/>
          <p:nvPr/>
        </p:nvSpPr>
        <p:spPr>
          <a:xfrm>
            <a:off x="48003" y="5569335"/>
            <a:ext cx="664294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Machine learning makes analysis</a:t>
            </a:r>
            <a:endParaRPr lang="en-US" sz="2000">
              <a:cs typeface="Arial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000" dirty="0"/>
              <a:t>More generalizable</a:t>
            </a:r>
            <a:endParaRPr lang="en-US" sz="2000">
              <a:cs typeface="Arial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000" dirty="0"/>
              <a:t>More scalable</a:t>
            </a:r>
            <a:endParaRPr lang="en-US" sz="2000">
              <a:cs typeface="Arial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000" dirty="0"/>
              <a:t>Less prone to error</a:t>
            </a:r>
            <a:endParaRPr lang="en-US" sz="2000" dirty="0"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7E472-FBF6-521F-6298-761E1E85D7BB}"/>
              </a:ext>
            </a:extLst>
          </p:cNvPr>
          <p:cNvSpPr txBox="1"/>
          <p:nvPr/>
        </p:nvSpPr>
        <p:spPr>
          <a:xfrm>
            <a:off x="5975283" y="5511953"/>
            <a:ext cx="613815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/>
              <a:t>Why use ML?  </a:t>
            </a:r>
            <a:endParaRPr lang="en-US" sz="2000">
              <a:cs typeface="Arial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000"/>
              <a:t>Detect more complex patterns in data</a:t>
            </a:r>
            <a:endParaRPr lang="en-US" sz="2000" dirty="0">
              <a:cs typeface="Arial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Analyze unstructured data</a:t>
            </a:r>
            <a:endParaRPr lang="en-US" sz="2000" dirty="0">
              <a:cs typeface="Arial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Ask different questions of data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5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/>
      <p:bldP spid="62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20" grpId="0"/>
      <p:bldP spid="22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22F14-5FC0-7977-A5E8-592AA26B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ML Subclasses 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7279-0276-3C32-972E-1F1900D7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4" rtlCol="0" anchor="t">
            <a:noAutofit/>
          </a:bodyPr>
          <a:lstStyle/>
          <a:p>
            <a:pPr marL="226695" indent="-226695"/>
            <a:r>
              <a:rPr lang="en-US" dirty="0">
                <a:cs typeface="Arial"/>
              </a:rPr>
              <a:t>ML can be subdivided into a few categories </a:t>
            </a:r>
          </a:p>
          <a:p>
            <a:pPr marL="226695" indent="-226695"/>
            <a:r>
              <a:rPr lang="en-US" dirty="0">
                <a:cs typeface="Arial"/>
              </a:rPr>
              <a:t>Supervised vs </a:t>
            </a:r>
            <a:r>
              <a:rPr lang="en-US">
                <a:cs typeface="Arial"/>
              </a:rPr>
              <a:t>unsupervised</a:t>
            </a:r>
            <a:r>
              <a:rPr lang="en-US" dirty="0">
                <a:cs typeface="Arial"/>
              </a:rPr>
              <a:t> learning</a:t>
            </a:r>
          </a:p>
          <a:p>
            <a:pPr marL="226695" indent="-226695"/>
            <a:r>
              <a:rPr lang="en-US" dirty="0">
                <a:cs typeface="Arial"/>
              </a:rPr>
              <a:t>Regression vs Classification vs Clustering </a:t>
            </a:r>
          </a:p>
          <a:p>
            <a:pPr marL="226695" indent="-226695"/>
            <a:r>
              <a:rPr lang="en-US" dirty="0">
                <a:cs typeface="Arial"/>
              </a:rPr>
              <a:t>Classical vs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25318602"/>
      </p:ext>
    </p:extLst>
  </p:cSld>
  <p:clrMapOvr>
    <a:masterClrMapping/>
  </p:clrMapOvr>
</p:sld>
</file>

<file path=ppt/theme/theme1.xml><?xml version="1.0" encoding="utf-8"?>
<a:theme xmlns:a="http://schemas.openxmlformats.org/drawingml/2006/main" name="2020_MC_White (12-28-2020)">
  <a:themeElements>
    <a:clrScheme name="2020_MC_White">
      <a:dk1>
        <a:srgbClr val="FFFFFF"/>
      </a:dk1>
      <a:lt1>
        <a:srgbClr val="000000"/>
      </a:lt1>
      <a:dk2>
        <a:srgbClr val="D2D2D2"/>
      </a:dk2>
      <a:lt2>
        <a:srgbClr val="0057B8"/>
      </a:lt2>
      <a:accent1>
        <a:srgbClr val="009CDE"/>
      </a:accent1>
      <a:accent2>
        <a:srgbClr val="0057B8"/>
      </a:accent2>
      <a:accent3>
        <a:srgbClr val="00873E"/>
      </a:accent3>
      <a:accent4>
        <a:srgbClr val="8246AF"/>
      </a:accent4>
      <a:accent5>
        <a:srgbClr val="FE5000"/>
      </a:accent5>
      <a:accent6>
        <a:srgbClr val="FFC845"/>
      </a:accent6>
      <a:hlink>
        <a:srgbClr val="009CDE"/>
      </a:hlink>
      <a:folHlink>
        <a:srgbClr val="A8A8A8"/>
      </a:folHlink>
    </a:clrScheme>
    <a:fontScheme name="mc-white-wid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-widescr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White_Large_Venue (11-9-2023).potx" id="{9E5B01E5-2D57-4119-A452-E9E830006024}" vid="{55131F17-15DF-4B08-9D0D-B2A08A179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MC_White_Large_Venue","templateDescription":"This template is used for situations where the presentation will be on a large screen. Template fonts are larger.","enableDocumentContentUpdater":false,"version":"2.0"}]]></Templafy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8351543682229769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8351543682434828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8351543682434828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,"isValidatorEnabled":false,"isLocked":false,"elementsMetadata":[],"slideId":"638351543682434828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8351543682422812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8351543682410176","enableDocumentContentUpdater":false,"version":"2.0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8351543682434828","enableDocumentContentUpdater":fals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],"slideId":"638351543682434828","enableDocumentContentUpdater":fals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7768497846283034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637768497846135103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351543681966129","enableDocumentContentUpdater":false,"version":"2.0"}]]></TemplafySlideTemplateConfiguration>
</file>

<file path=customXml/item30.xml><?xml version="1.0" encoding="utf-8"?>
<TemplafySlideTemplateConfiguration><![CDATA[{"slideVersion":1,"isValidatorEnabled":false,"isLocked":false,"elementsMetadata":[],"slideId":"638351543682434828","enableDocumentContentUpdater":fals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],"slideId":"638351543683191327","enableDocumentContentUpdater":false,"version":"2.0"}]]></TemplafySlideTemplateConfiguration>
</file>

<file path=customXml/item4.xml><?xml version="1.0" encoding="utf-8"?>
<TemplafyFormConfiguration><![CDATA[{"formFields":[],"formDataEntries":[]}]]></Templafy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351543682118362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8351543682229769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C01C699-9E20-497D-94E8-C773EA864FDF}">
  <ds:schemaRefs/>
</ds:datastoreItem>
</file>

<file path=customXml/itemProps10.xml><?xml version="1.0" encoding="utf-8"?>
<ds:datastoreItem xmlns:ds="http://schemas.openxmlformats.org/officeDocument/2006/customXml" ds:itemID="{3E509E01-020B-44DC-9D55-FF028C23207E}">
  <ds:schemaRefs/>
</ds:datastoreItem>
</file>

<file path=customXml/itemProps11.xml><?xml version="1.0" encoding="utf-8"?>
<ds:datastoreItem xmlns:ds="http://schemas.openxmlformats.org/officeDocument/2006/customXml" ds:itemID="{90BCF8F0-9817-4E8B-B06F-1340CA8E8E49}">
  <ds:schemaRefs/>
</ds:datastoreItem>
</file>

<file path=customXml/itemProps12.xml><?xml version="1.0" encoding="utf-8"?>
<ds:datastoreItem xmlns:ds="http://schemas.openxmlformats.org/officeDocument/2006/customXml" ds:itemID="{23AC04F5-0AB2-4569-85D6-9A3736B1B54D}">
  <ds:schemaRefs/>
</ds:datastoreItem>
</file>

<file path=customXml/itemProps13.xml><?xml version="1.0" encoding="utf-8"?>
<ds:datastoreItem xmlns:ds="http://schemas.openxmlformats.org/officeDocument/2006/customXml" ds:itemID="{8D8C333C-98C4-4074-BC67-4CBF6C67DE1A}">
  <ds:schemaRefs/>
</ds:datastoreItem>
</file>

<file path=customXml/itemProps14.xml><?xml version="1.0" encoding="utf-8"?>
<ds:datastoreItem xmlns:ds="http://schemas.openxmlformats.org/officeDocument/2006/customXml" ds:itemID="{700441E3-0077-4D54-9437-BE9BFDFDA269}">
  <ds:schemaRefs/>
</ds:datastoreItem>
</file>

<file path=customXml/itemProps15.xml><?xml version="1.0" encoding="utf-8"?>
<ds:datastoreItem xmlns:ds="http://schemas.openxmlformats.org/officeDocument/2006/customXml" ds:itemID="{FC757C83-A1C3-46D9-893F-91324F2C1F1F}">
  <ds:schemaRefs/>
</ds:datastoreItem>
</file>

<file path=customXml/itemProps16.xml><?xml version="1.0" encoding="utf-8"?>
<ds:datastoreItem xmlns:ds="http://schemas.openxmlformats.org/officeDocument/2006/customXml" ds:itemID="{FCAFE19D-B59C-4F32-A8BE-C399BBDD174A}">
  <ds:schemaRefs/>
</ds:datastoreItem>
</file>

<file path=customXml/itemProps17.xml><?xml version="1.0" encoding="utf-8"?>
<ds:datastoreItem xmlns:ds="http://schemas.openxmlformats.org/officeDocument/2006/customXml" ds:itemID="{7BCB1CEB-A1A9-49A3-AC18-B750506DC634}">
  <ds:schemaRefs/>
</ds:datastoreItem>
</file>

<file path=customXml/itemProps18.xml><?xml version="1.0" encoding="utf-8"?>
<ds:datastoreItem xmlns:ds="http://schemas.openxmlformats.org/officeDocument/2006/customXml" ds:itemID="{4A355F41-711C-4BEB-BB8E-71476A4C4BB8}">
  <ds:schemaRefs/>
</ds:datastoreItem>
</file>

<file path=customXml/itemProps19.xml><?xml version="1.0" encoding="utf-8"?>
<ds:datastoreItem xmlns:ds="http://schemas.openxmlformats.org/officeDocument/2006/customXml" ds:itemID="{BADC45A6-14A5-4096-9A9C-FD35F2526E01}">
  <ds:schemaRefs/>
</ds:datastoreItem>
</file>

<file path=customXml/itemProps2.xml><?xml version="1.0" encoding="utf-8"?>
<ds:datastoreItem xmlns:ds="http://schemas.openxmlformats.org/officeDocument/2006/customXml" ds:itemID="{FB7CA64C-FD60-4A42-B1FA-BA5FABC332AC}">
  <ds:schemaRefs/>
</ds:datastoreItem>
</file>

<file path=customXml/itemProps20.xml><?xml version="1.0" encoding="utf-8"?>
<ds:datastoreItem xmlns:ds="http://schemas.openxmlformats.org/officeDocument/2006/customXml" ds:itemID="{0B0E9AAC-91F1-421A-A61B-A7368619BF4A}">
  <ds:schemaRefs/>
</ds:datastoreItem>
</file>

<file path=customXml/itemProps21.xml><?xml version="1.0" encoding="utf-8"?>
<ds:datastoreItem xmlns:ds="http://schemas.openxmlformats.org/officeDocument/2006/customXml" ds:itemID="{FC04E6E3-790C-4736-AF14-3100BB2F5099}">
  <ds:schemaRefs/>
</ds:datastoreItem>
</file>

<file path=customXml/itemProps22.xml><?xml version="1.0" encoding="utf-8"?>
<ds:datastoreItem xmlns:ds="http://schemas.openxmlformats.org/officeDocument/2006/customXml" ds:itemID="{E7858A18-CAE1-44F9-B4A2-0275B2F8DC3A}">
  <ds:schemaRefs/>
</ds:datastoreItem>
</file>

<file path=customXml/itemProps23.xml><?xml version="1.0" encoding="utf-8"?>
<ds:datastoreItem xmlns:ds="http://schemas.openxmlformats.org/officeDocument/2006/customXml" ds:itemID="{F10507B3-1C9F-4318-834C-E5EA9A89352C}">
  <ds:schemaRefs/>
</ds:datastoreItem>
</file>

<file path=customXml/itemProps24.xml><?xml version="1.0" encoding="utf-8"?>
<ds:datastoreItem xmlns:ds="http://schemas.openxmlformats.org/officeDocument/2006/customXml" ds:itemID="{D6BD1BEC-F837-45D8-9C7A-84334345EB18}">
  <ds:schemaRefs/>
</ds:datastoreItem>
</file>

<file path=customXml/itemProps25.xml><?xml version="1.0" encoding="utf-8"?>
<ds:datastoreItem xmlns:ds="http://schemas.openxmlformats.org/officeDocument/2006/customXml" ds:itemID="{E7D6D4CF-A0F1-45A2-8639-32E8B2F63685}">
  <ds:schemaRefs/>
</ds:datastoreItem>
</file>

<file path=customXml/itemProps26.xml><?xml version="1.0" encoding="utf-8"?>
<ds:datastoreItem xmlns:ds="http://schemas.openxmlformats.org/officeDocument/2006/customXml" ds:itemID="{AF0A290C-43D7-42DE-A5B7-5CC507DE9F76}">
  <ds:schemaRefs/>
</ds:datastoreItem>
</file>

<file path=customXml/itemProps27.xml><?xml version="1.0" encoding="utf-8"?>
<ds:datastoreItem xmlns:ds="http://schemas.openxmlformats.org/officeDocument/2006/customXml" ds:itemID="{FFE09ABA-7945-4B0C-8A1D-24D9D21F6E25}">
  <ds:schemaRefs/>
</ds:datastoreItem>
</file>

<file path=customXml/itemProps28.xml><?xml version="1.0" encoding="utf-8"?>
<ds:datastoreItem xmlns:ds="http://schemas.openxmlformats.org/officeDocument/2006/customXml" ds:itemID="{6076DC9A-1FAB-45D5-92C6-6CD5E01F30F7}">
  <ds:schemaRefs/>
</ds:datastoreItem>
</file>

<file path=customXml/itemProps29.xml><?xml version="1.0" encoding="utf-8"?>
<ds:datastoreItem xmlns:ds="http://schemas.openxmlformats.org/officeDocument/2006/customXml" ds:itemID="{7D3650F7-50F3-49D1-B68F-EA1605FA7209}">
  <ds:schemaRefs/>
</ds:datastoreItem>
</file>

<file path=customXml/itemProps3.xml><?xml version="1.0" encoding="utf-8"?>
<ds:datastoreItem xmlns:ds="http://schemas.openxmlformats.org/officeDocument/2006/customXml" ds:itemID="{E5844CC5-5C25-4724-9DC8-D1682FB6A3B7}">
  <ds:schemaRefs/>
</ds:datastoreItem>
</file>

<file path=customXml/itemProps30.xml><?xml version="1.0" encoding="utf-8"?>
<ds:datastoreItem xmlns:ds="http://schemas.openxmlformats.org/officeDocument/2006/customXml" ds:itemID="{3B58850E-1254-430F-BB57-472F1B41A21A}">
  <ds:schemaRefs/>
</ds:datastoreItem>
</file>

<file path=customXml/itemProps31.xml><?xml version="1.0" encoding="utf-8"?>
<ds:datastoreItem xmlns:ds="http://schemas.openxmlformats.org/officeDocument/2006/customXml" ds:itemID="{FF9B3D0A-9312-408A-B5BF-AD7046A90818}">
  <ds:schemaRefs/>
</ds:datastoreItem>
</file>

<file path=customXml/itemProps32.xml><?xml version="1.0" encoding="utf-8"?>
<ds:datastoreItem xmlns:ds="http://schemas.openxmlformats.org/officeDocument/2006/customXml" ds:itemID="{BE3C21A5-0767-4A89-BAE8-B37FE047106E}">
  <ds:schemaRefs/>
</ds:datastoreItem>
</file>

<file path=customXml/itemProps4.xml><?xml version="1.0" encoding="utf-8"?>
<ds:datastoreItem xmlns:ds="http://schemas.openxmlformats.org/officeDocument/2006/customXml" ds:itemID="{FE3F4999-59BE-4BCC-A1D4-A887FF697CD5}">
  <ds:schemaRefs/>
</ds:datastoreItem>
</file>

<file path=customXml/itemProps5.xml><?xml version="1.0" encoding="utf-8"?>
<ds:datastoreItem xmlns:ds="http://schemas.openxmlformats.org/officeDocument/2006/customXml" ds:itemID="{9FC6B36D-78AB-4D1E-962F-9BECF3C0AD45}">
  <ds:schemaRefs/>
</ds:datastoreItem>
</file>

<file path=customXml/itemProps6.xml><?xml version="1.0" encoding="utf-8"?>
<ds:datastoreItem xmlns:ds="http://schemas.openxmlformats.org/officeDocument/2006/customXml" ds:itemID="{091F25D6-B47A-4747-B5D0-41E5DB68A174}">
  <ds:schemaRefs/>
</ds:datastoreItem>
</file>

<file path=customXml/itemProps7.xml><?xml version="1.0" encoding="utf-8"?>
<ds:datastoreItem xmlns:ds="http://schemas.openxmlformats.org/officeDocument/2006/customXml" ds:itemID="{2E15EB0D-F0B1-413F-A9AA-938E62A7494A}">
  <ds:schemaRefs/>
</ds:datastoreItem>
</file>

<file path=customXml/itemProps8.xml><?xml version="1.0" encoding="utf-8"?>
<ds:datastoreItem xmlns:ds="http://schemas.openxmlformats.org/officeDocument/2006/customXml" ds:itemID="{04728C02-488E-4147-B5F6-D39615B476AB}">
  <ds:schemaRefs/>
</ds:datastoreItem>
</file>

<file path=customXml/itemProps9.xml><?xml version="1.0" encoding="utf-8"?>
<ds:datastoreItem xmlns:ds="http://schemas.openxmlformats.org/officeDocument/2006/customXml" ds:itemID="{7010E471-0162-45E5-AA06-B6B90EE5D4C4}">
  <ds:schemaRefs/>
</ds:datastoreItem>
</file>

<file path=docMetadata/LabelInfo.xml><?xml version="1.0" encoding="utf-8"?>
<clbl:labelList xmlns:clbl="http://schemas.microsoft.com/office/2020/mipLabelMetadata">
  <clbl:label id="{a25fff9c-3f63-4fb2-9a8a-d9bdd0321f9a}" enabled="0" method="" siteId="{a25fff9c-3f63-4fb2-9a8a-d9bdd0321f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EF649B07</Template>
  <TotalTime>0</TotalTime>
  <Words>1222</Words>
  <Application>Microsoft Office PowerPoint</Application>
  <PresentationFormat>Custom</PresentationFormat>
  <Paragraphs>219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2020_MC_White (12-28-2020)</vt:lpstr>
      <vt:lpstr>Artificial intelligence in Healthcare and health professions education</vt:lpstr>
      <vt:lpstr>PowerPoint Presentation</vt:lpstr>
      <vt:lpstr>PowerPoint Presentation</vt:lpstr>
      <vt:lpstr>We have no financial conflicts of interest to disclose  The opinions expressed here are our own, and not those of our employer</vt:lpstr>
      <vt:lpstr>Outline</vt:lpstr>
      <vt:lpstr>Definitions</vt:lpstr>
      <vt:lpstr>Artificial Intelligence and machine learning </vt:lpstr>
      <vt:lpstr>Artificial Intelligence and machine learning</vt:lpstr>
      <vt:lpstr>ML Subclasses </vt:lpstr>
      <vt:lpstr>Supervised and Unsupervised learning</vt:lpstr>
      <vt:lpstr>Regression vs classification</vt:lpstr>
      <vt:lpstr>Deep learning and Neural Networks</vt:lpstr>
      <vt:lpstr>Applications</vt:lpstr>
      <vt:lpstr>AI Project Lifecycle  &amp; resource needs</vt:lpstr>
      <vt:lpstr>Predicting hospital admission from the ed</vt:lpstr>
      <vt:lpstr>PowerPoint Presentation</vt:lpstr>
      <vt:lpstr>Enhancing efficiency and accuracy of medical imaging</vt:lpstr>
      <vt:lpstr>Predicting Delirium in Hospitalized patients</vt:lpstr>
      <vt:lpstr>Differential outcomes in Type II Diabetes Mellitus</vt:lpstr>
      <vt:lpstr>PowerPoint Presentation</vt:lpstr>
      <vt:lpstr>Generative AI</vt:lpstr>
      <vt:lpstr>Generative ai and llms</vt:lpstr>
      <vt:lpstr>PowerPoint Presentation</vt:lpstr>
      <vt:lpstr>PowerPoint Presentation</vt:lpstr>
      <vt:lpstr>Multimodal AI</vt:lpstr>
      <vt:lpstr>Summary</vt:lpstr>
      <vt:lpstr>QUESTIONS 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resources</dc:title>
  <dc:creator>Kingsley, Ryan, MPAS, P.A.-C.</dc:creator>
  <dc:description>v2.15. 2020_MC_White</dc:description>
  <cp:lastModifiedBy>Kingsley, Ryan, MPAS, P.A.-C.</cp:lastModifiedBy>
  <cp:revision>183</cp:revision>
  <dcterms:created xsi:type="dcterms:W3CDTF">2023-12-17T09:47:56Z</dcterms:created>
  <dcterms:modified xsi:type="dcterms:W3CDTF">2024-01-16T22:32:52Z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2023-11-09T19:19:28</vt:lpwstr>
  </property>
  <property fmtid="{D5CDD505-2E9C-101B-9397-08002B2CF9AE}" pid="3" name="TemplafyTenantId">
    <vt:lpwstr>mcbrandtemplates</vt:lpwstr>
  </property>
  <property fmtid="{D5CDD505-2E9C-101B-9397-08002B2CF9AE}" pid="4" name="TemplafyTemplateId">
    <vt:lpwstr>773939071588761780</vt:lpwstr>
  </property>
  <property fmtid="{D5CDD505-2E9C-101B-9397-08002B2CF9AE}" pid="5" name="TemplafyUserProfileId">
    <vt:lpwstr>637581208230432801</vt:lpwstr>
  </property>
  <property fmtid="{D5CDD505-2E9C-101B-9397-08002B2CF9AE}" pid="6" name="TemplafyFromBlank">
    <vt:bool>false</vt:bool>
  </property>
</Properties>
</file>