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991" r:id="rId4"/>
    <p:sldMasterId id="2147484013" r:id="rId5"/>
    <p:sldMasterId id="2147484029" r:id="rId6"/>
  </p:sldMasterIdLst>
  <p:notesMasterIdLst>
    <p:notesMasterId r:id="rId20"/>
  </p:notesMasterIdLst>
  <p:handoutMasterIdLst>
    <p:handoutMasterId r:id="rId21"/>
  </p:handoutMasterIdLst>
  <p:sldIdLst>
    <p:sldId id="256" r:id="rId7"/>
    <p:sldId id="908" r:id="rId8"/>
    <p:sldId id="909" r:id="rId9"/>
    <p:sldId id="842" r:id="rId10"/>
    <p:sldId id="853" r:id="rId11"/>
    <p:sldId id="876" r:id="rId12"/>
    <p:sldId id="869" r:id="rId13"/>
    <p:sldId id="883" r:id="rId14"/>
    <p:sldId id="906" r:id="rId15"/>
    <p:sldId id="885" r:id="rId16"/>
    <p:sldId id="896" r:id="rId17"/>
    <p:sldId id="897" r:id="rId18"/>
    <p:sldId id="652" r:id="rId19"/>
  </p:sldIdLst>
  <p:sldSz cx="9144000" cy="5143500" type="screen16x9"/>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Default Section" id="{32CFE747-5818-4AE0-B28A-0A4DC6F317E9}">
          <p14:sldIdLst>
            <p14:sldId id="256"/>
            <p14:sldId id="908"/>
            <p14:sldId id="909"/>
            <p14:sldId id="842"/>
            <p14:sldId id="853"/>
            <p14:sldId id="876"/>
            <p14:sldId id="869"/>
            <p14:sldId id="883"/>
            <p14:sldId id="906"/>
            <p14:sldId id="885"/>
            <p14:sldId id="896"/>
            <p14:sldId id="897"/>
            <p14:sldId id="652"/>
          </p14:sldIdLst>
        </p14:section>
      </p14:sectionLst>
    </p:ex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A3C886-C2F4-2BF6-D101-2D85F7071CC8}" name="Andrews, Sara" initials="SA" userId="S::sandrews@rti.org::e862bb48-ebbe-4b6c-9fb9-d5299c50b79e" providerId="AD"/>
  <p188:author id="{1D05F488-7A23-2A01-5065-9C09D1D459A1}" name="Raspa, Melissa" initials="RM" userId="S::mraspa@rti.org::af7b9e52-7926-4b4c-b1fc-f0797ff1936d" providerId="AD"/>
  <p188:author id="{6F13A0FC-EAFA-47E4-3AE9-77295F99CCF0}" name="Reynolds, Elizabeth" initials="ER" userId="S::erreynolds@rti.org::7d53366d-8dba-4ace-94c7-1d58f7dca57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9EF"/>
    <a:srgbClr val="CCD0DD"/>
    <a:srgbClr val="C00000"/>
    <a:srgbClr val="FFC845"/>
    <a:srgbClr val="0F264A"/>
    <a:srgbClr val="00A3E0"/>
    <a:srgbClr val="D0DF00"/>
    <a:srgbClr val="C4A05A"/>
    <a:srgbClr val="B0008E"/>
    <a:srgbClr val="EA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15" autoAdjust="0"/>
  </p:normalViewPr>
  <p:slideViewPr>
    <p:cSldViewPr snapToGrid="0">
      <p:cViewPr varScale="1">
        <p:scale>
          <a:sx n="112" d="100"/>
          <a:sy n="112" d="100"/>
        </p:scale>
        <p:origin x="774" y="108"/>
      </p:cViewPr>
      <p:guideLst>
        <p:guide orient="horz" pos="355"/>
        <p:guide pos="2880"/>
        <p:guide orient="horz" pos="6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olds, Elizabeth" userId="7d53366d-8dba-4ace-94c7-1d58f7dca571" providerId="ADAL" clId="{8D48A9D4-719D-4BA5-B5BE-DEDF6380247E}"/>
    <pc:docChg chg="modSld delSection">
      <pc:chgData name="Reynolds, Elizabeth" userId="7d53366d-8dba-4ace-94c7-1d58f7dca571" providerId="ADAL" clId="{8D48A9D4-719D-4BA5-B5BE-DEDF6380247E}" dt="2024-11-06T18:21:19.007" v="6" actId="17851"/>
      <pc:docMkLst>
        <pc:docMk/>
      </pc:docMkLst>
      <pc:sldChg chg="modNotesTx">
        <pc:chgData name="Reynolds, Elizabeth" userId="7d53366d-8dba-4ace-94c7-1d58f7dca571" providerId="ADAL" clId="{8D48A9D4-719D-4BA5-B5BE-DEDF6380247E}" dt="2024-11-06T18:20:53.893" v="1" actId="20577"/>
        <pc:sldMkLst>
          <pc:docMk/>
          <pc:sldMk cId="1067226105" sldId="842"/>
        </pc:sldMkLst>
      </pc:sldChg>
      <pc:sldChg chg="modNotesTx">
        <pc:chgData name="Reynolds, Elizabeth" userId="7d53366d-8dba-4ace-94c7-1d58f7dca571" providerId="ADAL" clId="{8D48A9D4-719D-4BA5-B5BE-DEDF6380247E}" dt="2024-11-06T18:20:56.765" v="2" actId="20577"/>
        <pc:sldMkLst>
          <pc:docMk/>
          <pc:sldMk cId="1815176408" sldId="853"/>
        </pc:sldMkLst>
      </pc:sldChg>
      <pc:sldChg chg="modNotesTx">
        <pc:chgData name="Reynolds, Elizabeth" userId="7d53366d-8dba-4ace-94c7-1d58f7dca571" providerId="ADAL" clId="{8D48A9D4-719D-4BA5-B5BE-DEDF6380247E}" dt="2024-11-06T18:21:00.182" v="3" actId="20577"/>
        <pc:sldMkLst>
          <pc:docMk/>
          <pc:sldMk cId="1365425300" sldId="869"/>
        </pc:sldMkLst>
      </pc:sldChg>
      <pc:sldChg chg="modNotesTx">
        <pc:chgData name="Reynolds, Elizabeth" userId="7d53366d-8dba-4ace-94c7-1d58f7dca571" providerId="ADAL" clId="{8D48A9D4-719D-4BA5-B5BE-DEDF6380247E}" dt="2024-11-06T18:21:08.853" v="4" actId="6549"/>
        <pc:sldMkLst>
          <pc:docMk/>
          <pc:sldMk cId="1230563243" sldId="885"/>
        </pc:sldMkLst>
      </pc:sldChg>
      <pc:sldChg chg="modNotesTx">
        <pc:chgData name="Reynolds, Elizabeth" userId="7d53366d-8dba-4ace-94c7-1d58f7dca571" providerId="ADAL" clId="{8D48A9D4-719D-4BA5-B5BE-DEDF6380247E}" dt="2024-11-06T18:21:11.157" v="5" actId="6549"/>
        <pc:sldMkLst>
          <pc:docMk/>
          <pc:sldMk cId="4237756903" sldId="896"/>
        </pc:sldMkLst>
      </pc:sldChg>
      <pc:sldChg chg="modNotesTx">
        <pc:chgData name="Reynolds, Elizabeth" userId="7d53366d-8dba-4ace-94c7-1d58f7dca571" providerId="ADAL" clId="{8D48A9D4-719D-4BA5-B5BE-DEDF6380247E}" dt="2024-11-06T18:20:49.706" v="0" actId="20577"/>
        <pc:sldMkLst>
          <pc:docMk/>
          <pc:sldMk cId="1973018068" sldId="9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4BB62A-558F-42BA-929A-1FC62F85B9C3}"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42582E5A-2F02-4C51-AB15-8DED58EE1198}">
      <dgm:prSet phldrT="[Text]"/>
      <dgm:spPr/>
      <dgm:t>
        <a:bodyPr/>
        <a:lstStyle/>
        <a:p>
          <a:r>
            <a:rPr lang="en-US" b="1"/>
            <a:t>Outcome 1:</a:t>
          </a:r>
          <a:r>
            <a:rPr lang="en-US" b="0"/>
            <a:t> Families understand their child’s diagnosis and treatment options</a:t>
          </a:r>
          <a:endParaRPr lang="en-US"/>
        </a:p>
      </dgm:t>
    </dgm:pt>
    <dgm:pt modelId="{3EE6B1C8-02B2-4E6F-85E2-A57708AE0C9D}" type="parTrans" cxnId="{7637F159-C761-4F63-A476-E44DF0CAC078}">
      <dgm:prSet/>
      <dgm:spPr/>
      <dgm:t>
        <a:bodyPr/>
        <a:lstStyle/>
        <a:p>
          <a:endParaRPr lang="en-US"/>
        </a:p>
      </dgm:t>
    </dgm:pt>
    <dgm:pt modelId="{8B1EFA52-079F-496B-A7AA-5FD9132C9C8B}" type="sibTrans" cxnId="{7637F159-C761-4F63-A476-E44DF0CAC078}">
      <dgm:prSet/>
      <dgm:spPr/>
      <dgm:t>
        <a:bodyPr/>
        <a:lstStyle/>
        <a:p>
          <a:endParaRPr lang="en-US"/>
        </a:p>
      </dgm:t>
    </dgm:pt>
    <dgm:pt modelId="{E200C881-0B25-4795-B5C5-A45093A55F85}">
      <dgm:prSet phldrT="[Text]"/>
      <dgm:spPr/>
      <dgm:t>
        <a:bodyPr/>
        <a:lstStyle/>
        <a:p>
          <a:r>
            <a:rPr lang="en-US" b="1" dirty="0"/>
            <a:t>Outcome 2: </a:t>
          </a:r>
          <a:r>
            <a:rPr lang="en-US" b="0" dirty="0"/>
            <a:t>Families access high-quality medical care, treatments, and services</a:t>
          </a:r>
          <a:endParaRPr lang="en-US" dirty="0"/>
        </a:p>
      </dgm:t>
    </dgm:pt>
    <dgm:pt modelId="{D2D9D010-5112-491E-A8B7-18A6C8E0603F}" type="parTrans" cxnId="{A388AEDF-9A4D-4C11-99A7-F69E73AB607A}">
      <dgm:prSet/>
      <dgm:spPr/>
      <dgm:t>
        <a:bodyPr/>
        <a:lstStyle/>
        <a:p>
          <a:endParaRPr lang="en-US"/>
        </a:p>
      </dgm:t>
    </dgm:pt>
    <dgm:pt modelId="{8A07EC4C-45CD-488E-8229-85D923644953}" type="sibTrans" cxnId="{A388AEDF-9A4D-4C11-99A7-F69E73AB607A}">
      <dgm:prSet/>
      <dgm:spPr/>
      <dgm:t>
        <a:bodyPr/>
        <a:lstStyle/>
        <a:p>
          <a:endParaRPr lang="en-US"/>
        </a:p>
      </dgm:t>
    </dgm:pt>
    <dgm:pt modelId="{7E49777D-E84E-4308-8E6E-EB44A7DE28C3}">
      <dgm:prSet phldrT="[Text]"/>
      <dgm:spPr/>
      <dgm:t>
        <a:bodyPr/>
        <a:lstStyle/>
        <a:p>
          <a:r>
            <a:rPr lang="en-US" b="1"/>
            <a:t>Outcome 3:</a:t>
          </a:r>
          <a:r>
            <a:rPr lang="en-US" b="0"/>
            <a:t> Families navigate health care and service systems and advocate for their child</a:t>
          </a:r>
          <a:endParaRPr lang="en-US"/>
        </a:p>
      </dgm:t>
    </dgm:pt>
    <dgm:pt modelId="{BEAA2A9A-F3D4-4043-AC05-93ABB7630084}" type="parTrans" cxnId="{E38B4FDD-D86B-44A9-B0F6-CD1C21DB7878}">
      <dgm:prSet/>
      <dgm:spPr/>
      <dgm:t>
        <a:bodyPr/>
        <a:lstStyle/>
        <a:p>
          <a:endParaRPr lang="en-US"/>
        </a:p>
      </dgm:t>
    </dgm:pt>
    <dgm:pt modelId="{F8517572-321C-4D34-ACCB-A184BA462A49}" type="sibTrans" cxnId="{E38B4FDD-D86B-44A9-B0F6-CD1C21DB7878}">
      <dgm:prSet/>
      <dgm:spPr/>
      <dgm:t>
        <a:bodyPr/>
        <a:lstStyle/>
        <a:p>
          <a:endParaRPr lang="en-US"/>
        </a:p>
      </dgm:t>
    </dgm:pt>
    <dgm:pt modelId="{30CF8C12-799D-4747-908F-0BC3435EEEBE}">
      <dgm:prSet phldrT="[Text]"/>
      <dgm:spPr/>
      <dgm:t>
        <a:bodyPr/>
        <a:lstStyle/>
        <a:p>
          <a:r>
            <a:rPr lang="en-US" b="1"/>
            <a:t>Outcome 4: </a:t>
          </a:r>
          <a:r>
            <a:rPr lang="en-US" b="0"/>
            <a:t>Families manage day-to-day needs of their child in the home environment</a:t>
          </a:r>
          <a:endParaRPr lang="en-US"/>
        </a:p>
      </dgm:t>
    </dgm:pt>
    <dgm:pt modelId="{284DF35A-F0B3-4A97-A5AC-7D57F7EA641F}" type="parTrans" cxnId="{32CCB46A-123C-48F4-94F6-A48CD1C5FE72}">
      <dgm:prSet/>
      <dgm:spPr/>
      <dgm:t>
        <a:bodyPr/>
        <a:lstStyle/>
        <a:p>
          <a:endParaRPr lang="en-US"/>
        </a:p>
      </dgm:t>
    </dgm:pt>
    <dgm:pt modelId="{DB47FBF3-8145-431F-B8C6-1E92A430E5B8}" type="sibTrans" cxnId="{32CCB46A-123C-48F4-94F6-A48CD1C5FE72}">
      <dgm:prSet/>
      <dgm:spPr/>
      <dgm:t>
        <a:bodyPr/>
        <a:lstStyle/>
        <a:p>
          <a:endParaRPr lang="en-US"/>
        </a:p>
      </dgm:t>
    </dgm:pt>
    <dgm:pt modelId="{E0A7182D-3BA9-4368-91C0-2CCF5186AD70}">
      <dgm:prSet phldrT="[Text]"/>
      <dgm:spPr/>
      <dgm:t>
        <a:bodyPr/>
        <a:lstStyle/>
        <a:p>
          <a:r>
            <a:rPr lang="en-US" b="1"/>
            <a:t>Outcome 5: </a:t>
          </a:r>
          <a:r>
            <a:rPr lang="en-US" b="0"/>
            <a:t>Families maintain emotional well-being and have support systems</a:t>
          </a:r>
          <a:endParaRPr lang="en-US"/>
        </a:p>
      </dgm:t>
    </dgm:pt>
    <dgm:pt modelId="{9CEAE288-1C20-45EC-BA13-E63A4432F435}" type="parTrans" cxnId="{8BBD393F-1734-400E-BD8F-BEBD73ED6EF8}">
      <dgm:prSet/>
      <dgm:spPr/>
      <dgm:t>
        <a:bodyPr/>
        <a:lstStyle/>
        <a:p>
          <a:endParaRPr lang="en-US"/>
        </a:p>
      </dgm:t>
    </dgm:pt>
    <dgm:pt modelId="{74E4261E-105C-4DB6-A828-F5C1CC8AFA80}" type="sibTrans" cxnId="{8BBD393F-1734-400E-BD8F-BEBD73ED6EF8}">
      <dgm:prSet/>
      <dgm:spPr/>
      <dgm:t>
        <a:bodyPr/>
        <a:lstStyle/>
        <a:p>
          <a:endParaRPr lang="en-US"/>
        </a:p>
      </dgm:t>
    </dgm:pt>
    <dgm:pt modelId="{B31ACC22-3303-4DBB-9106-C8F4EE7544C6}">
      <dgm:prSet phldrT="[Text]"/>
      <dgm:spPr/>
      <dgm:t>
        <a:bodyPr/>
        <a:lstStyle/>
        <a:p>
          <a:r>
            <a:rPr lang="en-US" b="1"/>
            <a:t>Outcome 6: </a:t>
          </a:r>
          <a:r>
            <a:rPr lang="en-US" b="0"/>
            <a:t>Families achieve optimal family functioning </a:t>
          </a:r>
          <a:endParaRPr lang="en-US"/>
        </a:p>
      </dgm:t>
    </dgm:pt>
    <dgm:pt modelId="{E2F1E205-0B96-40C2-870C-F01817F83691}" type="parTrans" cxnId="{F3AF358B-AFF2-4813-86BD-467FF5F2FEA3}">
      <dgm:prSet/>
      <dgm:spPr/>
      <dgm:t>
        <a:bodyPr/>
        <a:lstStyle/>
        <a:p>
          <a:endParaRPr lang="en-US"/>
        </a:p>
      </dgm:t>
    </dgm:pt>
    <dgm:pt modelId="{546858FF-2F0C-4AEB-9DB5-179FB86C039F}" type="sibTrans" cxnId="{F3AF358B-AFF2-4813-86BD-467FF5F2FEA3}">
      <dgm:prSet/>
      <dgm:spPr/>
      <dgm:t>
        <a:bodyPr/>
        <a:lstStyle/>
        <a:p>
          <a:endParaRPr lang="en-US"/>
        </a:p>
      </dgm:t>
    </dgm:pt>
    <dgm:pt modelId="{1DD556D1-DD0C-4992-8393-46C1917E6E78}" type="pres">
      <dgm:prSet presAssocID="{614BB62A-558F-42BA-929A-1FC62F85B9C3}" presName="linear" presStyleCnt="0">
        <dgm:presLayoutVars>
          <dgm:dir/>
          <dgm:animLvl val="lvl"/>
          <dgm:resizeHandles val="exact"/>
        </dgm:presLayoutVars>
      </dgm:prSet>
      <dgm:spPr/>
    </dgm:pt>
    <dgm:pt modelId="{EFECB9EA-9E1A-4B0A-9960-1E3B0B485F8A}" type="pres">
      <dgm:prSet presAssocID="{42582E5A-2F02-4C51-AB15-8DED58EE1198}" presName="parentLin" presStyleCnt="0"/>
      <dgm:spPr/>
    </dgm:pt>
    <dgm:pt modelId="{092B4DD5-5DC3-4161-81C2-D5E9074F57FE}" type="pres">
      <dgm:prSet presAssocID="{42582E5A-2F02-4C51-AB15-8DED58EE1198}" presName="parentLeftMargin" presStyleLbl="node1" presStyleIdx="0" presStyleCnt="6"/>
      <dgm:spPr/>
    </dgm:pt>
    <dgm:pt modelId="{83C91317-E9F2-4F6A-8962-539975D5F8D2}" type="pres">
      <dgm:prSet presAssocID="{42582E5A-2F02-4C51-AB15-8DED58EE1198}" presName="parentText" presStyleLbl="node1" presStyleIdx="0" presStyleCnt="6">
        <dgm:presLayoutVars>
          <dgm:chMax val="0"/>
          <dgm:bulletEnabled val="1"/>
        </dgm:presLayoutVars>
      </dgm:prSet>
      <dgm:spPr/>
    </dgm:pt>
    <dgm:pt modelId="{0F901C2D-F3BB-4330-BCF3-3FE0C98AAEEA}" type="pres">
      <dgm:prSet presAssocID="{42582E5A-2F02-4C51-AB15-8DED58EE1198}" presName="negativeSpace" presStyleCnt="0"/>
      <dgm:spPr/>
    </dgm:pt>
    <dgm:pt modelId="{549C7086-6A6F-4E38-96B6-847E49F2D2CB}" type="pres">
      <dgm:prSet presAssocID="{42582E5A-2F02-4C51-AB15-8DED58EE1198}" presName="childText" presStyleLbl="conFgAcc1" presStyleIdx="0" presStyleCnt="6">
        <dgm:presLayoutVars>
          <dgm:bulletEnabled val="1"/>
        </dgm:presLayoutVars>
      </dgm:prSet>
      <dgm:spPr/>
    </dgm:pt>
    <dgm:pt modelId="{24BB4693-120F-4942-8FC1-FFACA5BE9122}" type="pres">
      <dgm:prSet presAssocID="{8B1EFA52-079F-496B-A7AA-5FD9132C9C8B}" presName="spaceBetweenRectangles" presStyleCnt="0"/>
      <dgm:spPr/>
    </dgm:pt>
    <dgm:pt modelId="{74F4B2EA-F2D4-4F4E-BF21-E58F5F09F38C}" type="pres">
      <dgm:prSet presAssocID="{E200C881-0B25-4795-B5C5-A45093A55F85}" presName="parentLin" presStyleCnt="0"/>
      <dgm:spPr/>
    </dgm:pt>
    <dgm:pt modelId="{621A9716-D584-46BB-BEB5-E6F63A221027}" type="pres">
      <dgm:prSet presAssocID="{E200C881-0B25-4795-B5C5-A45093A55F85}" presName="parentLeftMargin" presStyleLbl="node1" presStyleIdx="0" presStyleCnt="6"/>
      <dgm:spPr/>
    </dgm:pt>
    <dgm:pt modelId="{065A8717-CFB9-4FA6-AC17-2A7F5750B925}" type="pres">
      <dgm:prSet presAssocID="{E200C881-0B25-4795-B5C5-A45093A55F85}" presName="parentText" presStyleLbl="node1" presStyleIdx="1" presStyleCnt="6">
        <dgm:presLayoutVars>
          <dgm:chMax val="0"/>
          <dgm:bulletEnabled val="1"/>
        </dgm:presLayoutVars>
      </dgm:prSet>
      <dgm:spPr/>
    </dgm:pt>
    <dgm:pt modelId="{F8BF2127-10D5-45D9-BFB2-6C1EA873E6D5}" type="pres">
      <dgm:prSet presAssocID="{E200C881-0B25-4795-B5C5-A45093A55F85}" presName="negativeSpace" presStyleCnt="0"/>
      <dgm:spPr/>
    </dgm:pt>
    <dgm:pt modelId="{6AA0BE23-E95A-4746-8E13-0D89CCDDE8A9}" type="pres">
      <dgm:prSet presAssocID="{E200C881-0B25-4795-B5C5-A45093A55F85}" presName="childText" presStyleLbl="conFgAcc1" presStyleIdx="1" presStyleCnt="6">
        <dgm:presLayoutVars>
          <dgm:bulletEnabled val="1"/>
        </dgm:presLayoutVars>
      </dgm:prSet>
      <dgm:spPr/>
    </dgm:pt>
    <dgm:pt modelId="{06771025-BB61-4651-894C-DC63DE3F4E0B}" type="pres">
      <dgm:prSet presAssocID="{8A07EC4C-45CD-488E-8229-85D923644953}" presName="spaceBetweenRectangles" presStyleCnt="0"/>
      <dgm:spPr/>
    </dgm:pt>
    <dgm:pt modelId="{FA3CF66F-3C3F-40E2-8E78-E8EA6229571D}" type="pres">
      <dgm:prSet presAssocID="{7E49777D-E84E-4308-8E6E-EB44A7DE28C3}" presName="parentLin" presStyleCnt="0"/>
      <dgm:spPr/>
    </dgm:pt>
    <dgm:pt modelId="{0D6728F7-693F-4992-ADCB-C26524EAF79C}" type="pres">
      <dgm:prSet presAssocID="{7E49777D-E84E-4308-8E6E-EB44A7DE28C3}" presName="parentLeftMargin" presStyleLbl="node1" presStyleIdx="1" presStyleCnt="6"/>
      <dgm:spPr/>
    </dgm:pt>
    <dgm:pt modelId="{3CDF1527-11D7-4C65-9684-28E5286BACBD}" type="pres">
      <dgm:prSet presAssocID="{7E49777D-E84E-4308-8E6E-EB44A7DE28C3}" presName="parentText" presStyleLbl="node1" presStyleIdx="2" presStyleCnt="6">
        <dgm:presLayoutVars>
          <dgm:chMax val="0"/>
          <dgm:bulletEnabled val="1"/>
        </dgm:presLayoutVars>
      </dgm:prSet>
      <dgm:spPr/>
    </dgm:pt>
    <dgm:pt modelId="{FC1EBC6F-53F5-466E-A2ED-45F3D61A8373}" type="pres">
      <dgm:prSet presAssocID="{7E49777D-E84E-4308-8E6E-EB44A7DE28C3}" presName="negativeSpace" presStyleCnt="0"/>
      <dgm:spPr/>
    </dgm:pt>
    <dgm:pt modelId="{36AEC371-E6EC-4826-B891-5E01925E8511}" type="pres">
      <dgm:prSet presAssocID="{7E49777D-E84E-4308-8E6E-EB44A7DE28C3}" presName="childText" presStyleLbl="conFgAcc1" presStyleIdx="2" presStyleCnt="6">
        <dgm:presLayoutVars>
          <dgm:bulletEnabled val="1"/>
        </dgm:presLayoutVars>
      </dgm:prSet>
      <dgm:spPr/>
    </dgm:pt>
    <dgm:pt modelId="{BDB00F24-0689-48A9-891E-D564E29AF7CE}" type="pres">
      <dgm:prSet presAssocID="{F8517572-321C-4D34-ACCB-A184BA462A49}" presName="spaceBetweenRectangles" presStyleCnt="0"/>
      <dgm:spPr/>
    </dgm:pt>
    <dgm:pt modelId="{C3EBD4BC-5A8C-4031-AF41-DA1A6051B75C}" type="pres">
      <dgm:prSet presAssocID="{30CF8C12-799D-4747-908F-0BC3435EEEBE}" presName="parentLin" presStyleCnt="0"/>
      <dgm:spPr/>
    </dgm:pt>
    <dgm:pt modelId="{AE50F3EF-2ED6-4229-A533-E544B1A6BDC4}" type="pres">
      <dgm:prSet presAssocID="{30CF8C12-799D-4747-908F-0BC3435EEEBE}" presName="parentLeftMargin" presStyleLbl="node1" presStyleIdx="2" presStyleCnt="6"/>
      <dgm:spPr/>
    </dgm:pt>
    <dgm:pt modelId="{A419E1A7-3A9A-45F7-942A-019C2387F725}" type="pres">
      <dgm:prSet presAssocID="{30CF8C12-799D-4747-908F-0BC3435EEEBE}" presName="parentText" presStyleLbl="node1" presStyleIdx="3" presStyleCnt="6">
        <dgm:presLayoutVars>
          <dgm:chMax val="0"/>
          <dgm:bulletEnabled val="1"/>
        </dgm:presLayoutVars>
      </dgm:prSet>
      <dgm:spPr/>
    </dgm:pt>
    <dgm:pt modelId="{41F0101E-3087-4F8A-BB4B-AD4306707200}" type="pres">
      <dgm:prSet presAssocID="{30CF8C12-799D-4747-908F-0BC3435EEEBE}" presName="negativeSpace" presStyleCnt="0"/>
      <dgm:spPr/>
    </dgm:pt>
    <dgm:pt modelId="{B41A7F92-9DAA-4A61-8BE7-48F0407248D3}" type="pres">
      <dgm:prSet presAssocID="{30CF8C12-799D-4747-908F-0BC3435EEEBE}" presName="childText" presStyleLbl="conFgAcc1" presStyleIdx="3" presStyleCnt="6">
        <dgm:presLayoutVars>
          <dgm:bulletEnabled val="1"/>
        </dgm:presLayoutVars>
      </dgm:prSet>
      <dgm:spPr/>
    </dgm:pt>
    <dgm:pt modelId="{5868C608-5661-4885-886E-39D5CDDAC32A}" type="pres">
      <dgm:prSet presAssocID="{DB47FBF3-8145-431F-B8C6-1E92A430E5B8}" presName="spaceBetweenRectangles" presStyleCnt="0"/>
      <dgm:spPr/>
    </dgm:pt>
    <dgm:pt modelId="{2E0B2459-6F23-4BDC-80BA-45D9908B869E}" type="pres">
      <dgm:prSet presAssocID="{E0A7182D-3BA9-4368-91C0-2CCF5186AD70}" presName="parentLin" presStyleCnt="0"/>
      <dgm:spPr/>
    </dgm:pt>
    <dgm:pt modelId="{1B02CBD6-F623-4075-8A0C-AE4AA9BC3D6B}" type="pres">
      <dgm:prSet presAssocID="{E0A7182D-3BA9-4368-91C0-2CCF5186AD70}" presName="parentLeftMargin" presStyleLbl="node1" presStyleIdx="3" presStyleCnt="6"/>
      <dgm:spPr/>
    </dgm:pt>
    <dgm:pt modelId="{5D13B18D-4A17-4CE8-A945-3ED4A3EFDA0A}" type="pres">
      <dgm:prSet presAssocID="{E0A7182D-3BA9-4368-91C0-2CCF5186AD70}" presName="parentText" presStyleLbl="node1" presStyleIdx="4" presStyleCnt="6">
        <dgm:presLayoutVars>
          <dgm:chMax val="0"/>
          <dgm:bulletEnabled val="1"/>
        </dgm:presLayoutVars>
      </dgm:prSet>
      <dgm:spPr/>
    </dgm:pt>
    <dgm:pt modelId="{A6F55F76-8081-4500-A7EB-6BB240B30589}" type="pres">
      <dgm:prSet presAssocID="{E0A7182D-3BA9-4368-91C0-2CCF5186AD70}" presName="negativeSpace" presStyleCnt="0"/>
      <dgm:spPr/>
    </dgm:pt>
    <dgm:pt modelId="{8A15020E-C462-4062-AE20-8D315742B50A}" type="pres">
      <dgm:prSet presAssocID="{E0A7182D-3BA9-4368-91C0-2CCF5186AD70}" presName="childText" presStyleLbl="conFgAcc1" presStyleIdx="4" presStyleCnt="6">
        <dgm:presLayoutVars>
          <dgm:bulletEnabled val="1"/>
        </dgm:presLayoutVars>
      </dgm:prSet>
      <dgm:spPr/>
    </dgm:pt>
    <dgm:pt modelId="{AFAB7E4C-865C-447C-B013-22202E25EE14}" type="pres">
      <dgm:prSet presAssocID="{74E4261E-105C-4DB6-A828-F5C1CC8AFA80}" presName="spaceBetweenRectangles" presStyleCnt="0"/>
      <dgm:spPr/>
    </dgm:pt>
    <dgm:pt modelId="{C8340942-AB33-4FBA-BBE4-1F96F6F5BD7E}" type="pres">
      <dgm:prSet presAssocID="{B31ACC22-3303-4DBB-9106-C8F4EE7544C6}" presName="parentLin" presStyleCnt="0"/>
      <dgm:spPr/>
    </dgm:pt>
    <dgm:pt modelId="{F4BFCA03-F84A-40D0-A8BC-82A6D647D9D0}" type="pres">
      <dgm:prSet presAssocID="{B31ACC22-3303-4DBB-9106-C8F4EE7544C6}" presName="parentLeftMargin" presStyleLbl="node1" presStyleIdx="4" presStyleCnt="6"/>
      <dgm:spPr/>
    </dgm:pt>
    <dgm:pt modelId="{384ED3EC-B3AF-460B-9FD0-619EBC365195}" type="pres">
      <dgm:prSet presAssocID="{B31ACC22-3303-4DBB-9106-C8F4EE7544C6}" presName="parentText" presStyleLbl="node1" presStyleIdx="5" presStyleCnt="6">
        <dgm:presLayoutVars>
          <dgm:chMax val="0"/>
          <dgm:bulletEnabled val="1"/>
        </dgm:presLayoutVars>
      </dgm:prSet>
      <dgm:spPr/>
    </dgm:pt>
    <dgm:pt modelId="{F664634C-438E-4DD2-9A63-840B5C85A6DA}" type="pres">
      <dgm:prSet presAssocID="{B31ACC22-3303-4DBB-9106-C8F4EE7544C6}" presName="negativeSpace" presStyleCnt="0"/>
      <dgm:spPr/>
    </dgm:pt>
    <dgm:pt modelId="{9EBF6D32-0E2D-4212-AC24-22A87415269D}" type="pres">
      <dgm:prSet presAssocID="{B31ACC22-3303-4DBB-9106-C8F4EE7544C6}" presName="childText" presStyleLbl="conFgAcc1" presStyleIdx="5" presStyleCnt="6">
        <dgm:presLayoutVars>
          <dgm:bulletEnabled val="1"/>
        </dgm:presLayoutVars>
      </dgm:prSet>
      <dgm:spPr/>
    </dgm:pt>
  </dgm:ptLst>
  <dgm:cxnLst>
    <dgm:cxn modelId="{375ACB10-9AAA-4D77-9EA6-36534C292F62}" type="presOf" srcId="{B31ACC22-3303-4DBB-9106-C8F4EE7544C6}" destId="{384ED3EC-B3AF-460B-9FD0-619EBC365195}" srcOrd="1" destOrd="0" presId="urn:microsoft.com/office/officeart/2005/8/layout/list1"/>
    <dgm:cxn modelId="{F536C014-10C9-4679-B5BD-411192489AD1}" type="presOf" srcId="{B31ACC22-3303-4DBB-9106-C8F4EE7544C6}" destId="{F4BFCA03-F84A-40D0-A8BC-82A6D647D9D0}" srcOrd="0" destOrd="0" presId="urn:microsoft.com/office/officeart/2005/8/layout/list1"/>
    <dgm:cxn modelId="{DFC4C21A-9539-417D-B426-360615D823D5}" type="presOf" srcId="{614BB62A-558F-42BA-929A-1FC62F85B9C3}" destId="{1DD556D1-DD0C-4992-8393-46C1917E6E78}" srcOrd="0" destOrd="0" presId="urn:microsoft.com/office/officeart/2005/8/layout/list1"/>
    <dgm:cxn modelId="{D427191E-346D-426B-9C98-B6DD5033F2FC}" type="presOf" srcId="{30CF8C12-799D-4747-908F-0BC3435EEEBE}" destId="{A419E1A7-3A9A-45F7-942A-019C2387F725}" srcOrd="1" destOrd="0" presId="urn:microsoft.com/office/officeart/2005/8/layout/list1"/>
    <dgm:cxn modelId="{8BBD393F-1734-400E-BD8F-BEBD73ED6EF8}" srcId="{614BB62A-558F-42BA-929A-1FC62F85B9C3}" destId="{E0A7182D-3BA9-4368-91C0-2CCF5186AD70}" srcOrd="4" destOrd="0" parTransId="{9CEAE288-1C20-45EC-BA13-E63A4432F435}" sibTransId="{74E4261E-105C-4DB6-A828-F5C1CC8AFA80}"/>
    <dgm:cxn modelId="{EB9E6D42-6D24-4597-90DD-469F1B248DF0}" type="presOf" srcId="{E200C881-0B25-4795-B5C5-A45093A55F85}" destId="{065A8717-CFB9-4FA6-AC17-2A7F5750B925}" srcOrd="1" destOrd="0" presId="urn:microsoft.com/office/officeart/2005/8/layout/list1"/>
    <dgm:cxn modelId="{32CCB46A-123C-48F4-94F6-A48CD1C5FE72}" srcId="{614BB62A-558F-42BA-929A-1FC62F85B9C3}" destId="{30CF8C12-799D-4747-908F-0BC3435EEEBE}" srcOrd="3" destOrd="0" parTransId="{284DF35A-F0B3-4A97-A5AC-7D57F7EA641F}" sibTransId="{DB47FBF3-8145-431F-B8C6-1E92A430E5B8}"/>
    <dgm:cxn modelId="{34CF5350-C8F7-4664-9708-180C1B5A4B76}" type="presOf" srcId="{E0A7182D-3BA9-4368-91C0-2CCF5186AD70}" destId="{5D13B18D-4A17-4CE8-A945-3ED4A3EFDA0A}" srcOrd="1" destOrd="0" presId="urn:microsoft.com/office/officeart/2005/8/layout/list1"/>
    <dgm:cxn modelId="{6DB3B674-6825-4949-99D9-E4154E6647FF}" type="presOf" srcId="{E0A7182D-3BA9-4368-91C0-2CCF5186AD70}" destId="{1B02CBD6-F623-4075-8A0C-AE4AA9BC3D6B}" srcOrd="0" destOrd="0" presId="urn:microsoft.com/office/officeart/2005/8/layout/list1"/>
    <dgm:cxn modelId="{F8FF8876-62E1-44D5-B33C-97F7C28A2E4C}" type="presOf" srcId="{42582E5A-2F02-4C51-AB15-8DED58EE1198}" destId="{092B4DD5-5DC3-4161-81C2-D5E9074F57FE}" srcOrd="0" destOrd="0" presId="urn:microsoft.com/office/officeart/2005/8/layout/list1"/>
    <dgm:cxn modelId="{A46E9956-3349-4848-B3C7-77DC4717DBD5}" type="presOf" srcId="{42582E5A-2F02-4C51-AB15-8DED58EE1198}" destId="{83C91317-E9F2-4F6A-8962-539975D5F8D2}" srcOrd="1" destOrd="0" presId="urn:microsoft.com/office/officeart/2005/8/layout/list1"/>
    <dgm:cxn modelId="{7637F159-C761-4F63-A476-E44DF0CAC078}" srcId="{614BB62A-558F-42BA-929A-1FC62F85B9C3}" destId="{42582E5A-2F02-4C51-AB15-8DED58EE1198}" srcOrd="0" destOrd="0" parTransId="{3EE6B1C8-02B2-4E6F-85E2-A57708AE0C9D}" sibTransId="{8B1EFA52-079F-496B-A7AA-5FD9132C9C8B}"/>
    <dgm:cxn modelId="{3B71BA5A-A998-49D6-8BD9-4AED19B3B962}" type="presOf" srcId="{30CF8C12-799D-4747-908F-0BC3435EEEBE}" destId="{AE50F3EF-2ED6-4229-A533-E544B1A6BDC4}" srcOrd="0" destOrd="0" presId="urn:microsoft.com/office/officeart/2005/8/layout/list1"/>
    <dgm:cxn modelId="{F3AF358B-AFF2-4813-86BD-467FF5F2FEA3}" srcId="{614BB62A-558F-42BA-929A-1FC62F85B9C3}" destId="{B31ACC22-3303-4DBB-9106-C8F4EE7544C6}" srcOrd="5" destOrd="0" parTransId="{E2F1E205-0B96-40C2-870C-F01817F83691}" sibTransId="{546858FF-2F0C-4AEB-9DB5-179FB86C039F}"/>
    <dgm:cxn modelId="{63CEB0CB-3277-4F5C-B73F-9760B5A95A66}" type="presOf" srcId="{7E49777D-E84E-4308-8E6E-EB44A7DE28C3}" destId="{3CDF1527-11D7-4C65-9684-28E5286BACBD}" srcOrd="1" destOrd="0" presId="urn:microsoft.com/office/officeart/2005/8/layout/list1"/>
    <dgm:cxn modelId="{E38B4FDD-D86B-44A9-B0F6-CD1C21DB7878}" srcId="{614BB62A-558F-42BA-929A-1FC62F85B9C3}" destId="{7E49777D-E84E-4308-8E6E-EB44A7DE28C3}" srcOrd="2" destOrd="0" parTransId="{BEAA2A9A-F3D4-4043-AC05-93ABB7630084}" sibTransId="{F8517572-321C-4D34-ACCB-A184BA462A49}"/>
    <dgm:cxn modelId="{A388AEDF-9A4D-4C11-99A7-F69E73AB607A}" srcId="{614BB62A-558F-42BA-929A-1FC62F85B9C3}" destId="{E200C881-0B25-4795-B5C5-A45093A55F85}" srcOrd="1" destOrd="0" parTransId="{D2D9D010-5112-491E-A8B7-18A6C8E0603F}" sibTransId="{8A07EC4C-45CD-488E-8229-85D923644953}"/>
    <dgm:cxn modelId="{71FD45E2-095F-4ABA-A39A-2DF26737C24C}" type="presOf" srcId="{7E49777D-E84E-4308-8E6E-EB44A7DE28C3}" destId="{0D6728F7-693F-4992-ADCB-C26524EAF79C}" srcOrd="0" destOrd="0" presId="urn:microsoft.com/office/officeart/2005/8/layout/list1"/>
    <dgm:cxn modelId="{500217F7-0611-4BF3-A506-5F5B792AF20C}" type="presOf" srcId="{E200C881-0B25-4795-B5C5-A45093A55F85}" destId="{621A9716-D584-46BB-BEB5-E6F63A221027}" srcOrd="0" destOrd="0" presId="urn:microsoft.com/office/officeart/2005/8/layout/list1"/>
    <dgm:cxn modelId="{FC368440-D065-48CC-BFF1-E84C88AF06FB}" type="presParOf" srcId="{1DD556D1-DD0C-4992-8393-46C1917E6E78}" destId="{EFECB9EA-9E1A-4B0A-9960-1E3B0B485F8A}" srcOrd="0" destOrd="0" presId="urn:microsoft.com/office/officeart/2005/8/layout/list1"/>
    <dgm:cxn modelId="{BCD8B12D-0A27-404F-9206-8208AB2055CE}" type="presParOf" srcId="{EFECB9EA-9E1A-4B0A-9960-1E3B0B485F8A}" destId="{092B4DD5-5DC3-4161-81C2-D5E9074F57FE}" srcOrd="0" destOrd="0" presId="urn:microsoft.com/office/officeart/2005/8/layout/list1"/>
    <dgm:cxn modelId="{742A2E1C-F98F-4E15-840A-0F808831C32A}" type="presParOf" srcId="{EFECB9EA-9E1A-4B0A-9960-1E3B0B485F8A}" destId="{83C91317-E9F2-4F6A-8962-539975D5F8D2}" srcOrd="1" destOrd="0" presId="urn:microsoft.com/office/officeart/2005/8/layout/list1"/>
    <dgm:cxn modelId="{3FD33619-6A67-47AD-8EF3-98F4B1A659B9}" type="presParOf" srcId="{1DD556D1-DD0C-4992-8393-46C1917E6E78}" destId="{0F901C2D-F3BB-4330-BCF3-3FE0C98AAEEA}" srcOrd="1" destOrd="0" presId="urn:microsoft.com/office/officeart/2005/8/layout/list1"/>
    <dgm:cxn modelId="{F494E451-9945-417F-8DDB-5054F5B29796}" type="presParOf" srcId="{1DD556D1-DD0C-4992-8393-46C1917E6E78}" destId="{549C7086-6A6F-4E38-96B6-847E49F2D2CB}" srcOrd="2" destOrd="0" presId="urn:microsoft.com/office/officeart/2005/8/layout/list1"/>
    <dgm:cxn modelId="{C345570E-152F-4BD3-8616-70DC04C79750}" type="presParOf" srcId="{1DD556D1-DD0C-4992-8393-46C1917E6E78}" destId="{24BB4693-120F-4942-8FC1-FFACA5BE9122}" srcOrd="3" destOrd="0" presId="urn:microsoft.com/office/officeart/2005/8/layout/list1"/>
    <dgm:cxn modelId="{B1282721-9DA9-4AF3-8069-9080B19A341B}" type="presParOf" srcId="{1DD556D1-DD0C-4992-8393-46C1917E6E78}" destId="{74F4B2EA-F2D4-4F4E-BF21-E58F5F09F38C}" srcOrd="4" destOrd="0" presId="urn:microsoft.com/office/officeart/2005/8/layout/list1"/>
    <dgm:cxn modelId="{F51C01C8-C8CF-4939-BC6A-8A324AFA2943}" type="presParOf" srcId="{74F4B2EA-F2D4-4F4E-BF21-E58F5F09F38C}" destId="{621A9716-D584-46BB-BEB5-E6F63A221027}" srcOrd="0" destOrd="0" presId="urn:microsoft.com/office/officeart/2005/8/layout/list1"/>
    <dgm:cxn modelId="{AB10F6EC-B39C-40BA-A7F8-3591C9ACCB04}" type="presParOf" srcId="{74F4B2EA-F2D4-4F4E-BF21-E58F5F09F38C}" destId="{065A8717-CFB9-4FA6-AC17-2A7F5750B925}" srcOrd="1" destOrd="0" presId="urn:microsoft.com/office/officeart/2005/8/layout/list1"/>
    <dgm:cxn modelId="{A9292CDF-5C89-40FE-BFE0-683A6C5954A6}" type="presParOf" srcId="{1DD556D1-DD0C-4992-8393-46C1917E6E78}" destId="{F8BF2127-10D5-45D9-BFB2-6C1EA873E6D5}" srcOrd="5" destOrd="0" presId="urn:microsoft.com/office/officeart/2005/8/layout/list1"/>
    <dgm:cxn modelId="{961D1682-2D89-4F4B-9516-6C56537499A1}" type="presParOf" srcId="{1DD556D1-DD0C-4992-8393-46C1917E6E78}" destId="{6AA0BE23-E95A-4746-8E13-0D89CCDDE8A9}" srcOrd="6" destOrd="0" presId="urn:microsoft.com/office/officeart/2005/8/layout/list1"/>
    <dgm:cxn modelId="{BAFDEB32-43C1-420C-951E-368F9B01B4BD}" type="presParOf" srcId="{1DD556D1-DD0C-4992-8393-46C1917E6E78}" destId="{06771025-BB61-4651-894C-DC63DE3F4E0B}" srcOrd="7" destOrd="0" presId="urn:microsoft.com/office/officeart/2005/8/layout/list1"/>
    <dgm:cxn modelId="{9DC5572C-C588-4307-83C9-9CA6CB7EAD55}" type="presParOf" srcId="{1DD556D1-DD0C-4992-8393-46C1917E6E78}" destId="{FA3CF66F-3C3F-40E2-8E78-E8EA6229571D}" srcOrd="8" destOrd="0" presId="urn:microsoft.com/office/officeart/2005/8/layout/list1"/>
    <dgm:cxn modelId="{B13306D2-9D42-48AE-8E73-D8A475DB8014}" type="presParOf" srcId="{FA3CF66F-3C3F-40E2-8E78-E8EA6229571D}" destId="{0D6728F7-693F-4992-ADCB-C26524EAF79C}" srcOrd="0" destOrd="0" presId="urn:microsoft.com/office/officeart/2005/8/layout/list1"/>
    <dgm:cxn modelId="{69EF3E76-56EC-4AE6-A72C-D0F7DD87C1D9}" type="presParOf" srcId="{FA3CF66F-3C3F-40E2-8E78-E8EA6229571D}" destId="{3CDF1527-11D7-4C65-9684-28E5286BACBD}" srcOrd="1" destOrd="0" presId="urn:microsoft.com/office/officeart/2005/8/layout/list1"/>
    <dgm:cxn modelId="{7A3D6162-3DF0-4224-A5C1-440257FF2B1E}" type="presParOf" srcId="{1DD556D1-DD0C-4992-8393-46C1917E6E78}" destId="{FC1EBC6F-53F5-466E-A2ED-45F3D61A8373}" srcOrd="9" destOrd="0" presId="urn:microsoft.com/office/officeart/2005/8/layout/list1"/>
    <dgm:cxn modelId="{F5509C6F-6856-480C-92B0-FC0567E6603F}" type="presParOf" srcId="{1DD556D1-DD0C-4992-8393-46C1917E6E78}" destId="{36AEC371-E6EC-4826-B891-5E01925E8511}" srcOrd="10" destOrd="0" presId="urn:microsoft.com/office/officeart/2005/8/layout/list1"/>
    <dgm:cxn modelId="{A07353C3-B1F6-4F9C-8AE8-774F4144D848}" type="presParOf" srcId="{1DD556D1-DD0C-4992-8393-46C1917E6E78}" destId="{BDB00F24-0689-48A9-891E-D564E29AF7CE}" srcOrd="11" destOrd="0" presId="urn:microsoft.com/office/officeart/2005/8/layout/list1"/>
    <dgm:cxn modelId="{A4AE838C-A5DD-434C-8FE8-D76B22F49471}" type="presParOf" srcId="{1DD556D1-DD0C-4992-8393-46C1917E6E78}" destId="{C3EBD4BC-5A8C-4031-AF41-DA1A6051B75C}" srcOrd="12" destOrd="0" presId="urn:microsoft.com/office/officeart/2005/8/layout/list1"/>
    <dgm:cxn modelId="{FAE81B00-44C9-4BC5-960C-40F7731687AF}" type="presParOf" srcId="{C3EBD4BC-5A8C-4031-AF41-DA1A6051B75C}" destId="{AE50F3EF-2ED6-4229-A533-E544B1A6BDC4}" srcOrd="0" destOrd="0" presId="urn:microsoft.com/office/officeart/2005/8/layout/list1"/>
    <dgm:cxn modelId="{7AA1C5BB-779F-49DF-9557-EDDE1B4E07AB}" type="presParOf" srcId="{C3EBD4BC-5A8C-4031-AF41-DA1A6051B75C}" destId="{A419E1A7-3A9A-45F7-942A-019C2387F725}" srcOrd="1" destOrd="0" presId="urn:microsoft.com/office/officeart/2005/8/layout/list1"/>
    <dgm:cxn modelId="{B354E8F1-B750-450C-91E2-54E99B8210C5}" type="presParOf" srcId="{1DD556D1-DD0C-4992-8393-46C1917E6E78}" destId="{41F0101E-3087-4F8A-BB4B-AD4306707200}" srcOrd="13" destOrd="0" presId="urn:microsoft.com/office/officeart/2005/8/layout/list1"/>
    <dgm:cxn modelId="{CE75489F-8555-4A6F-9870-2BF38DF605E1}" type="presParOf" srcId="{1DD556D1-DD0C-4992-8393-46C1917E6E78}" destId="{B41A7F92-9DAA-4A61-8BE7-48F0407248D3}" srcOrd="14" destOrd="0" presId="urn:microsoft.com/office/officeart/2005/8/layout/list1"/>
    <dgm:cxn modelId="{FA8AEFB4-149C-4659-A9AF-8919CA5063CD}" type="presParOf" srcId="{1DD556D1-DD0C-4992-8393-46C1917E6E78}" destId="{5868C608-5661-4885-886E-39D5CDDAC32A}" srcOrd="15" destOrd="0" presId="urn:microsoft.com/office/officeart/2005/8/layout/list1"/>
    <dgm:cxn modelId="{F7918AE2-8AE3-4D73-A0E0-275B81EDE54B}" type="presParOf" srcId="{1DD556D1-DD0C-4992-8393-46C1917E6E78}" destId="{2E0B2459-6F23-4BDC-80BA-45D9908B869E}" srcOrd="16" destOrd="0" presId="urn:microsoft.com/office/officeart/2005/8/layout/list1"/>
    <dgm:cxn modelId="{799D15A8-F0E0-436B-9C21-8C18F646A4AE}" type="presParOf" srcId="{2E0B2459-6F23-4BDC-80BA-45D9908B869E}" destId="{1B02CBD6-F623-4075-8A0C-AE4AA9BC3D6B}" srcOrd="0" destOrd="0" presId="urn:microsoft.com/office/officeart/2005/8/layout/list1"/>
    <dgm:cxn modelId="{64226D64-36AC-4094-89B7-A8EAA4004522}" type="presParOf" srcId="{2E0B2459-6F23-4BDC-80BA-45D9908B869E}" destId="{5D13B18D-4A17-4CE8-A945-3ED4A3EFDA0A}" srcOrd="1" destOrd="0" presId="urn:microsoft.com/office/officeart/2005/8/layout/list1"/>
    <dgm:cxn modelId="{B209D1F7-F785-456D-8F57-76BC8455422E}" type="presParOf" srcId="{1DD556D1-DD0C-4992-8393-46C1917E6E78}" destId="{A6F55F76-8081-4500-A7EB-6BB240B30589}" srcOrd="17" destOrd="0" presId="urn:microsoft.com/office/officeart/2005/8/layout/list1"/>
    <dgm:cxn modelId="{B790B19F-D072-4BE2-9B9D-A63BD11DF897}" type="presParOf" srcId="{1DD556D1-DD0C-4992-8393-46C1917E6E78}" destId="{8A15020E-C462-4062-AE20-8D315742B50A}" srcOrd="18" destOrd="0" presId="urn:microsoft.com/office/officeart/2005/8/layout/list1"/>
    <dgm:cxn modelId="{C801BB00-239E-44F2-895D-C092BF602EDD}" type="presParOf" srcId="{1DD556D1-DD0C-4992-8393-46C1917E6E78}" destId="{AFAB7E4C-865C-447C-B013-22202E25EE14}" srcOrd="19" destOrd="0" presId="urn:microsoft.com/office/officeart/2005/8/layout/list1"/>
    <dgm:cxn modelId="{1F548099-F958-4B32-BDE1-9283F7000B39}" type="presParOf" srcId="{1DD556D1-DD0C-4992-8393-46C1917E6E78}" destId="{C8340942-AB33-4FBA-BBE4-1F96F6F5BD7E}" srcOrd="20" destOrd="0" presId="urn:microsoft.com/office/officeart/2005/8/layout/list1"/>
    <dgm:cxn modelId="{5DD072DC-F2CC-40F6-B124-F796D0D0C3F2}" type="presParOf" srcId="{C8340942-AB33-4FBA-BBE4-1F96F6F5BD7E}" destId="{F4BFCA03-F84A-40D0-A8BC-82A6D647D9D0}" srcOrd="0" destOrd="0" presId="urn:microsoft.com/office/officeart/2005/8/layout/list1"/>
    <dgm:cxn modelId="{6275C8F9-5494-4A71-8391-0E71AFD82CFA}" type="presParOf" srcId="{C8340942-AB33-4FBA-BBE4-1F96F6F5BD7E}" destId="{384ED3EC-B3AF-460B-9FD0-619EBC365195}" srcOrd="1" destOrd="0" presId="urn:microsoft.com/office/officeart/2005/8/layout/list1"/>
    <dgm:cxn modelId="{A78FE33C-9865-49B8-BC36-2AF913AE9100}" type="presParOf" srcId="{1DD556D1-DD0C-4992-8393-46C1917E6E78}" destId="{F664634C-438E-4DD2-9A63-840B5C85A6DA}" srcOrd="21" destOrd="0" presId="urn:microsoft.com/office/officeart/2005/8/layout/list1"/>
    <dgm:cxn modelId="{3A73C11D-1A62-456E-9A41-092E69AFEA57}" type="presParOf" srcId="{1DD556D1-DD0C-4992-8393-46C1917E6E78}" destId="{9EBF6D32-0E2D-4212-AC24-22A87415269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C7086-6A6F-4E38-96B6-847E49F2D2CB}">
      <dsp:nvSpPr>
        <dsp:cNvPr id="0" name=""/>
        <dsp:cNvSpPr/>
      </dsp:nvSpPr>
      <dsp:spPr>
        <a:xfrm>
          <a:off x="0" y="305654"/>
          <a:ext cx="7805738"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C91317-E9F2-4F6A-8962-539975D5F8D2}">
      <dsp:nvSpPr>
        <dsp:cNvPr id="0" name=""/>
        <dsp:cNvSpPr/>
      </dsp:nvSpPr>
      <dsp:spPr>
        <a:xfrm>
          <a:off x="390286" y="54734"/>
          <a:ext cx="5464016" cy="5018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27" tIns="0" rIns="206527" bIns="0" numCol="1" spcCol="1270" anchor="ctr" anchorCtr="0">
          <a:noAutofit/>
        </a:bodyPr>
        <a:lstStyle/>
        <a:p>
          <a:pPr marL="0" lvl="0" indent="0" algn="l" defTabSz="755650">
            <a:lnSpc>
              <a:spcPct val="90000"/>
            </a:lnSpc>
            <a:spcBef>
              <a:spcPct val="0"/>
            </a:spcBef>
            <a:spcAft>
              <a:spcPct val="35000"/>
            </a:spcAft>
            <a:buNone/>
          </a:pPr>
          <a:r>
            <a:rPr lang="en-US" sz="1700" b="1" kern="1200"/>
            <a:t>Outcome 1:</a:t>
          </a:r>
          <a:r>
            <a:rPr lang="en-US" sz="1700" b="0" kern="1200"/>
            <a:t> Families understand their child’s diagnosis and treatment options</a:t>
          </a:r>
          <a:endParaRPr lang="en-US" sz="1700" kern="1200"/>
        </a:p>
      </dsp:txBody>
      <dsp:txXfrm>
        <a:off x="414784" y="79232"/>
        <a:ext cx="5415020" cy="452844"/>
      </dsp:txXfrm>
    </dsp:sp>
    <dsp:sp modelId="{6AA0BE23-E95A-4746-8E13-0D89CCDDE8A9}">
      <dsp:nvSpPr>
        <dsp:cNvPr id="0" name=""/>
        <dsp:cNvSpPr/>
      </dsp:nvSpPr>
      <dsp:spPr>
        <a:xfrm>
          <a:off x="0" y="1076774"/>
          <a:ext cx="7805738" cy="42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5A8717-CFB9-4FA6-AC17-2A7F5750B925}">
      <dsp:nvSpPr>
        <dsp:cNvPr id="0" name=""/>
        <dsp:cNvSpPr/>
      </dsp:nvSpPr>
      <dsp:spPr>
        <a:xfrm>
          <a:off x="390286" y="825854"/>
          <a:ext cx="5464016" cy="5018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27" tIns="0" rIns="206527" bIns="0" numCol="1" spcCol="1270" anchor="ctr" anchorCtr="0">
          <a:noAutofit/>
        </a:bodyPr>
        <a:lstStyle/>
        <a:p>
          <a:pPr marL="0" lvl="0" indent="0" algn="l" defTabSz="755650">
            <a:lnSpc>
              <a:spcPct val="90000"/>
            </a:lnSpc>
            <a:spcBef>
              <a:spcPct val="0"/>
            </a:spcBef>
            <a:spcAft>
              <a:spcPct val="35000"/>
            </a:spcAft>
            <a:buNone/>
          </a:pPr>
          <a:r>
            <a:rPr lang="en-US" sz="1700" b="1" kern="1200" dirty="0"/>
            <a:t>Outcome 2: </a:t>
          </a:r>
          <a:r>
            <a:rPr lang="en-US" sz="1700" b="0" kern="1200" dirty="0"/>
            <a:t>Families access high-quality medical care, treatments, and services</a:t>
          </a:r>
          <a:endParaRPr lang="en-US" sz="1700" kern="1200" dirty="0"/>
        </a:p>
      </dsp:txBody>
      <dsp:txXfrm>
        <a:off x="414784" y="850352"/>
        <a:ext cx="5415020" cy="452844"/>
      </dsp:txXfrm>
    </dsp:sp>
    <dsp:sp modelId="{36AEC371-E6EC-4826-B891-5E01925E8511}">
      <dsp:nvSpPr>
        <dsp:cNvPr id="0" name=""/>
        <dsp:cNvSpPr/>
      </dsp:nvSpPr>
      <dsp:spPr>
        <a:xfrm>
          <a:off x="0" y="1847894"/>
          <a:ext cx="7805738" cy="428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DF1527-11D7-4C65-9684-28E5286BACBD}">
      <dsp:nvSpPr>
        <dsp:cNvPr id="0" name=""/>
        <dsp:cNvSpPr/>
      </dsp:nvSpPr>
      <dsp:spPr>
        <a:xfrm>
          <a:off x="390286" y="1596974"/>
          <a:ext cx="5464016" cy="5018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27" tIns="0" rIns="206527" bIns="0" numCol="1" spcCol="1270" anchor="ctr" anchorCtr="0">
          <a:noAutofit/>
        </a:bodyPr>
        <a:lstStyle/>
        <a:p>
          <a:pPr marL="0" lvl="0" indent="0" algn="l" defTabSz="755650">
            <a:lnSpc>
              <a:spcPct val="90000"/>
            </a:lnSpc>
            <a:spcBef>
              <a:spcPct val="0"/>
            </a:spcBef>
            <a:spcAft>
              <a:spcPct val="35000"/>
            </a:spcAft>
            <a:buNone/>
          </a:pPr>
          <a:r>
            <a:rPr lang="en-US" sz="1700" b="1" kern="1200"/>
            <a:t>Outcome 3:</a:t>
          </a:r>
          <a:r>
            <a:rPr lang="en-US" sz="1700" b="0" kern="1200"/>
            <a:t> Families navigate health care and service systems and advocate for their child</a:t>
          </a:r>
          <a:endParaRPr lang="en-US" sz="1700" kern="1200"/>
        </a:p>
      </dsp:txBody>
      <dsp:txXfrm>
        <a:off x="414784" y="1621472"/>
        <a:ext cx="5415020" cy="452844"/>
      </dsp:txXfrm>
    </dsp:sp>
    <dsp:sp modelId="{B41A7F92-9DAA-4A61-8BE7-48F0407248D3}">
      <dsp:nvSpPr>
        <dsp:cNvPr id="0" name=""/>
        <dsp:cNvSpPr/>
      </dsp:nvSpPr>
      <dsp:spPr>
        <a:xfrm>
          <a:off x="0" y="2619015"/>
          <a:ext cx="7805738" cy="428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19E1A7-3A9A-45F7-942A-019C2387F725}">
      <dsp:nvSpPr>
        <dsp:cNvPr id="0" name=""/>
        <dsp:cNvSpPr/>
      </dsp:nvSpPr>
      <dsp:spPr>
        <a:xfrm>
          <a:off x="390286" y="2368095"/>
          <a:ext cx="5464016" cy="501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27" tIns="0" rIns="206527" bIns="0" numCol="1" spcCol="1270" anchor="ctr" anchorCtr="0">
          <a:noAutofit/>
        </a:bodyPr>
        <a:lstStyle/>
        <a:p>
          <a:pPr marL="0" lvl="0" indent="0" algn="l" defTabSz="755650">
            <a:lnSpc>
              <a:spcPct val="90000"/>
            </a:lnSpc>
            <a:spcBef>
              <a:spcPct val="0"/>
            </a:spcBef>
            <a:spcAft>
              <a:spcPct val="35000"/>
            </a:spcAft>
            <a:buNone/>
          </a:pPr>
          <a:r>
            <a:rPr lang="en-US" sz="1700" b="1" kern="1200"/>
            <a:t>Outcome 4: </a:t>
          </a:r>
          <a:r>
            <a:rPr lang="en-US" sz="1700" b="0" kern="1200"/>
            <a:t>Families manage day-to-day needs of their child in the home environment</a:t>
          </a:r>
          <a:endParaRPr lang="en-US" sz="1700" kern="1200"/>
        </a:p>
      </dsp:txBody>
      <dsp:txXfrm>
        <a:off x="414784" y="2392593"/>
        <a:ext cx="5415020" cy="452844"/>
      </dsp:txXfrm>
    </dsp:sp>
    <dsp:sp modelId="{8A15020E-C462-4062-AE20-8D315742B50A}">
      <dsp:nvSpPr>
        <dsp:cNvPr id="0" name=""/>
        <dsp:cNvSpPr/>
      </dsp:nvSpPr>
      <dsp:spPr>
        <a:xfrm>
          <a:off x="0" y="3390134"/>
          <a:ext cx="7805738" cy="428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D13B18D-4A17-4CE8-A945-3ED4A3EFDA0A}">
      <dsp:nvSpPr>
        <dsp:cNvPr id="0" name=""/>
        <dsp:cNvSpPr/>
      </dsp:nvSpPr>
      <dsp:spPr>
        <a:xfrm>
          <a:off x="390286" y="3139214"/>
          <a:ext cx="5464016" cy="50184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27" tIns="0" rIns="206527" bIns="0" numCol="1" spcCol="1270" anchor="ctr" anchorCtr="0">
          <a:noAutofit/>
        </a:bodyPr>
        <a:lstStyle/>
        <a:p>
          <a:pPr marL="0" lvl="0" indent="0" algn="l" defTabSz="755650">
            <a:lnSpc>
              <a:spcPct val="90000"/>
            </a:lnSpc>
            <a:spcBef>
              <a:spcPct val="0"/>
            </a:spcBef>
            <a:spcAft>
              <a:spcPct val="35000"/>
            </a:spcAft>
            <a:buNone/>
          </a:pPr>
          <a:r>
            <a:rPr lang="en-US" sz="1700" b="1" kern="1200"/>
            <a:t>Outcome 5: </a:t>
          </a:r>
          <a:r>
            <a:rPr lang="en-US" sz="1700" b="0" kern="1200"/>
            <a:t>Families maintain emotional well-being and have support systems</a:t>
          </a:r>
          <a:endParaRPr lang="en-US" sz="1700" kern="1200"/>
        </a:p>
      </dsp:txBody>
      <dsp:txXfrm>
        <a:off x="414784" y="3163712"/>
        <a:ext cx="5415020" cy="452844"/>
      </dsp:txXfrm>
    </dsp:sp>
    <dsp:sp modelId="{9EBF6D32-0E2D-4212-AC24-22A87415269D}">
      <dsp:nvSpPr>
        <dsp:cNvPr id="0" name=""/>
        <dsp:cNvSpPr/>
      </dsp:nvSpPr>
      <dsp:spPr>
        <a:xfrm>
          <a:off x="0" y="4161255"/>
          <a:ext cx="7805738"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4ED3EC-B3AF-460B-9FD0-619EBC365195}">
      <dsp:nvSpPr>
        <dsp:cNvPr id="0" name=""/>
        <dsp:cNvSpPr/>
      </dsp:nvSpPr>
      <dsp:spPr>
        <a:xfrm>
          <a:off x="390286" y="3910335"/>
          <a:ext cx="5464016" cy="5018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6527" tIns="0" rIns="206527" bIns="0" numCol="1" spcCol="1270" anchor="ctr" anchorCtr="0">
          <a:noAutofit/>
        </a:bodyPr>
        <a:lstStyle/>
        <a:p>
          <a:pPr marL="0" lvl="0" indent="0" algn="l" defTabSz="755650">
            <a:lnSpc>
              <a:spcPct val="90000"/>
            </a:lnSpc>
            <a:spcBef>
              <a:spcPct val="0"/>
            </a:spcBef>
            <a:spcAft>
              <a:spcPct val="35000"/>
            </a:spcAft>
            <a:buNone/>
          </a:pPr>
          <a:r>
            <a:rPr lang="en-US" sz="1700" b="1" kern="1200"/>
            <a:t>Outcome 6: </a:t>
          </a:r>
          <a:r>
            <a:rPr lang="en-US" sz="1700" b="0" kern="1200"/>
            <a:t>Families achieve optimal family functioning </a:t>
          </a:r>
          <a:endParaRPr lang="en-US" sz="1700" kern="1200"/>
        </a:p>
      </dsp:txBody>
      <dsp:txXfrm>
        <a:off x="414784" y="3934833"/>
        <a:ext cx="5415020"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79136" cy="469424"/>
          </a:xfrm>
          <a:prstGeom prst="rect">
            <a:avLst/>
          </a:prstGeom>
          <a:noFill/>
          <a:ln w="9525">
            <a:noFill/>
            <a:miter lim="800000"/>
            <a:headEnd/>
            <a:tailEnd/>
          </a:ln>
          <a:effectLst/>
        </p:spPr>
        <p:txBody>
          <a:bodyPr vert="horz" wrap="square" lIns="92460" tIns="46228" rIns="92460" bIns="46228" numCol="1" anchor="t" anchorCtr="0" compatLnSpc="1">
            <a:prstTxWarp prst="textNoShape">
              <a:avLst/>
            </a:prstTxWarp>
          </a:bodyPr>
          <a:lstStyle>
            <a:lvl1pPr defTabSz="925204">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4021729" y="0"/>
            <a:ext cx="3079136" cy="469424"/>
          </a:xfrm>
          <a:prstGeom prst="rect">
            <a:avLst/>
          </a:prstGeom>
          <a:noFill/>
          <a:ln w="9525">
            <a:noFill/>
            <a:miter lim="800000"/>
            <a:headEnd/>
            <a:tailEnd/>
          </a:ln>
          <a:effectLst/>
        </p:spPr>
        <p:txBody>
          <a:bodyPr vert="horz" wrap="square" lIns="92460" tIns="46228" rIns="92460" bIns="46228" numCol="1" anchor="t" anchorCtr="0" compatLnSpc="1">
            <a:prstTxWarp prst="textNoShape">
              <a:avLst/>
            </a:prstTxWarp>
          </a:bodyPr>
          <a:lstStyle>
            <a:lvl1pPr algn="r" defTabSz="925204">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917445"/>
            <a:ext cx="3079136" cy="469424"/>
          </a:xfrm>
          <a:prstGeom prst="rect">
            <a:avLst/>
          </a:prstGeom>
          <a:noFill/>
          <a:ln w="9525">
            <a:noFill/>
            <a:miter lim="800000"/>
            <a:headEnd/>
            <a:tailEnd/>
          </a:ln>
          <a:effectLst/>
        </p:spPr>
        <p:txBody>
          <a:bodyPr vert="horz" wrap="square" lIns="92460" tIns="46228" rIns="92460" bIns="46228" numCol="1" anchor="b" anchorCtr="0" compatLnSpc="1">
            <a:prstTxWarp prst="textNoShape">
              <a:avLst/>
            </a:prstTxWarp>
          </a:bodyPr>
          <a:lstStyle>
            <a:lvl1pPr defTabSz="925204">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4021729" y="8917445"/>
            <a:ext cx="3079136" cy="469424"/>
          </a:xfrm>
          <a:prstGeom prst="rect">
            <a:avLst/>
          </a:prstGeom>
          <a:noFill/>
          <a:ln w="9525">
            <a:noFill/>
            <a:miter lim="800000"/>
            <a:headEnd/>
            <a:tailEnd/>
          </a:ln>
          <a:effectLst/>
        </p:spPr>
        <p:txBody>
          <a:bodyPr vert="horz" wrap="square" lIns="92460" tIns="46228" rIns="92460" bIns="46228" numCol="1" anchor="b" anchorCtr="0" compatLnSpc="1">
            <a:prstTxWarp prst="textNoShape">
              <a:avLst/>
            </a:prstTxWarp>
          </a:bodyPr>
          <a:lstStyle>
            <a:lvl1pPr algn="r" defTabSz="925204">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9136" cy="469424"/>
          </a:xfrm>
          <a:prstGeom prst="rect">
            <a:avLst/>
          </a:prstGeom>
          <a:noFill/>
          <a:ln w="9525">
            <a:noFill/>
            <a:miter lim="800000"/>
            <a:headEnd/>
            <a:tailEnd/>
          </a:ln>
        </p:spPr>
        <p:txBody>
          <a:bodyPr vert="horz" wrap="square" lIns="94215" tIns="47108" rIns="94215" bIns="47108" numCol="1" anchor="t" anchorCtr="0" compatLnSpc="1">
            <a:prstTxWarp prst="textNoShape">
              <a:avLst/>
            </a:prstTxWarp>
          </a:bodyPr>
          <a:lstStyle>
            <a:lvl1pPr defTabSz="942902">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023340" y="0"/>
            <a:ext cx="3079135" cy="469424"/>
          </a:xfrm>
          <a:prstGeom prst="rect">
            <a:avLst/>
          </a:prstGeom>
          <a:noFill/>
          <a:ln w="9525">
            <a:noFill/>
            <a:miter lim="800000"/>
            <a:headEnd/>
            <a:tailEnd/>
          </a:ln>
        </p:spPr>
        <p:txBody>
          <a:bodyPr vert="horz" wrap="square" lIns="94215" tIns="47108" rIns="94215" bIns="47108" numCol="1" anchor="t" anchorCtr="0" compatLnSpc="1">
            <a:prstTxWarp prst="textNoShape">
              <a:avLst/>
            </a:prstTxWarp>
          </a:bodyPr>
          <a:lstStyle>
            <a:lvl1pPr algn="r" defTabSz="942902">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428" y="4459527"/>
            <a:ext cx="5207622" cy="4224814"/>
          </a:xfrm>
          <a:prstGeom prst="rect">
            <a:avLst/>
          </a:prstGeom>
          <a:noFill/>
          <a:ln w="9525">
            <a:noFill/>
            <a:miter lim="800000"/>
            <a:headEnd/>
            <a:tailEnd/>
          </a:ln>
        </p:spPr>
        <p:txBody>
          <a:bodyPr vert="horz" wrap="square" lIns="94215" tIns="47108" rIns="94215" bIns="471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919052"/>
            <a:ext cx="3079136" cy="469424"/>
          </a:xfrm>
          <a:prstGeom prst="rect">
            <a:avLst/>
          </a:prstGeom>
          <a:noFill/>
          <a:ln w="9525">
            <a:noFill/>
            <a:miter lim="800000"/>
            <a:headEnd/>
            <a:tailEnd/>
          </a:ln>
        </p:spPr>
        <p:txBody>
          <a:bodyPr vert="horz" wrap="square" lIns="94215" tIns="47108" rIns="94215" bIns="47108" numCol="1" anchor="b" anchorCtr="0" compatLnSpc="1">
            <a:prstTxWarp prst="textNoShape">
              <a:avLst/>
            </a:prstTxWarp>
          </a:bodyPr>
          <a:lstStyle>
            <a:lvl1pPr defTabSz="942902">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023340" y="8919052"/>
            <a:ext cx="3079135" cy="469424"/>
          </a:xfrm>
          <a:prstGeom prst="rect">
            <a:avLst/>
          </a:prstGeom>
          <a:noFill/>
          <a:ln w="9525">
            <a:noFill/>
            <a:miter lim="800000"/>
            <a:headEnd/>
            <a:tailEnd/>
          </a:ln>
        </p:spPr>
        <p:txBody>
          <a:bodyPr vert="horz" wrap="square" lIns="94215" tIns="47108" rIns="94215" bIns="47108" numCol="1" anchor="b" anchorCtr="0" compatLnSpc="1">
            <a:prstTxWarp prst="textNoShape">
              <a:avLst/>
            </a:prstTxWarp>
          </a:bodyPr>
          <a:lstStyle>
            <a:lvl1pPr algn="r" defTabSz="942902">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96080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20503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69672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57025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5597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195555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83391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388942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7994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3418122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2"/>
            <a:ext cx="5201116" cy="3497959"/>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600">
                <a:solidFill>
                  <a:schemeClr val="bg1"/>
                </a:solidFill>
              </a:defRPr>
            </a:lvl1pPr>
          </a:lstStyle>
          <a:p>
            <a:r>
              <a:rPr lang="en-US"/>
              <a:t>CONFIDENTIAL</a:t>
            </a:r>
          </a:p>
        </p:txBody>
      </p:sp>
      <p:sp>
        <p:nvSpPr>
          <p:cNvPr id="130050" name="Rectangle 2"/>
          <p:cNvSpPr>
            <a:spLocks noGrp="1" noChangeArrowheads="1"/>
          </p:cNvSpPr>
          <p:nvPr>
            <p:ph type="ctrTitle"/>
          </p:nvPr>
        </p:nvSpPr>
        <p:spPr>
          <a:xfrm>
            <a:off x="290443" y="294793"/>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15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3" y="1762124"/>
            <a:ext cx="3671961" cy="609600"/>
          </a:xfrm>
          <a:prstGeom prst="rect">
            <a:avLst/>
          </a:prstGeom>
        </p:spPr>
        <p:txBody>
          <a:bodyPr/>
          <a:lstStyle>
            <a:lvl1pPr marL="0" indent="0" algn="l">
              <a:buNone/>
              <a:defRPr sz="12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20" y="3956675"/>
            <a:ext cx="1206500" cy="4191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4" y="4882897"/>
            <a:ext cx="922047" cy="253916"/>
          </a:xfrm>
          <a:prstGeom prst="rect">
            <a:avLst/>
          </a:prstGeom>
          <a:noFill/>
          <a:ln w="9525" algn="ctr">
            <a:noFill/>
            <a:miter lim="800000"/>
            <a:headEnd/>
            <a:tailEnd/>
          </a:ln>
          <a:effectLst/>
        </p:spPr>
        <p:txBody>
          <a:bodyPr wrap="none">
            <a:spAutoFit/>
          </a:bodyPr>
          <a:lstStyle/>
          <a:p>
            <a:pPr>
              <a:defRPr/>
            </a:pPr>
            <a:r>
              <a:rPr lang="en-US" sz="1050" b="1" err="1">
                <a:solidFill>
                  <a:schemeClr val="bg2">
                    <a:lumMod val="60000"/>
                    <a:lumOff val="40000"/>
                  </a:schemeClr>
                </a:solidFill>
                <a:latin typeface="+mj-lt"/>
              </a:rPr>
              <a:t>www.rti.org</a:t>
            </a:r>
            <a:endParaRPr lang="en-US" sz="1050" b="1">
              <a:solidFill>
                <a:schemeClr val="bg2">
                  <a:lumMod val="60000"/>
                  <a:lumOff val="40000"/>
                </a:schemeClr>
              </a:solidFill>
              <a:latin typeface="+mj-lt"/>
            </a:endParaRP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2" y="4940414"/>
            <a:ext cx="4323620" cy="184666"/>
          </a:xfrm>
          <a:prstGeom prst="rect">
            <a:avLst/>
          </a:prstGeom>
          <a:noFill/>
        </p:spPr>
        <p:txBody>
          <a:bodyPr wrap="none" rtlCol="0">
            <a:spAutoFit/>
          </a:bodyPr>
          <a:lstStyle/>
          <a:p>
            <a:pPr marL="0" marR="0" indent="0" algn="l" defTabSz="914378" rtl="0" eaLnBrk="0" fontAlgn="base" latinLnBrk="0" hangingPunct="0">
              <a:lnSpc>
                <a:spcPct val="100000"/>
              </a:lnSpc>
              <a:spcBef>
                <a:spcPct val="0"/>
              </a:spcBef>
              <a:spcAft>
                <a:spcPct val="0"/>
              </a:spcAft>
              <a:buClrTx/>
              <a:buSzTx/>
              <a:buFontTx/>
              <a:buNone/>
              <a:tabLst/>
              <a:defRPr/>
            </a:pPr>
            <a:r>
              <a:rPr lang="en-US" sz="6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201832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2"/>
            <a:ext cx="1088136" cy="328708"/>
          </a:xfrm>
          <a:prstGeom prst="rect">
            <a:avLst/>
          </a:prstGeom>
        </p:spPr>
      </p:pic>
      <p:sp>
        <p:nvSpPr>
          <p:cNvPr id="130050" name="Rectangle 2"/>
          <p:cNvSpPr>
            <a:spLocks noGrp="1" noChangeArrowheads="1"/>
          </p:cNvSpPr>
          <p:nvPr>
            <p:ph type="ctrTitle"/>
          </p:nvPr>
        </p:nvSpPr>
        <p:spPr>
          <a:xfrm>
            <a:off x="290443" y="294793"/>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15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3" y="1762124"/>
            <a:ext cx="3671961" cy="609600"/>
          </a:xfrm>
          <a:prstGeom prst="rect">
            <a:avLst/>
          </a:prstGeom>
        </p:spPr>
        <p:txBody>
          <a:bodyPr/>
          <a:lstStyle>
            <a:lvl1pPr marL="0" indent="0" algn="l">
              <a:buNone/>
              <a:defRPr sz="12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600">
                <a:solidFill>
                  <a:schemeClr val="bg1"/>
                </a:solidFill>
              </a:defRPr>
            </a:lvl1pPr>
          </a:lstStyle>
          <a:p>
            <a:r>
              <a:rPr lang="en-US"/>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4" y="4882897"/>
            <a:ext cx="922047" cy="253916"/>
          </a:xfrm>
          <a:prstGeom prst="rect">
            <a:avLst/>
          </a:prstGeom>
          <a:noFill/>
          <a:ln w="9525" algn="ctr">
            <a:noFill/>
            <a:miter lim="800000"/>
            <a:headEnd/>
            <a:tailEnd/>
          </a:ln>
          <a:effectLst/>
        </p:spPr>
        <p:txBody>
          <a:bodyPr wrap="none">
            <a:spAutoFit/>
          </a:bodyPr>
          <a:lstStyle/>
          <a:p>
            <a:pPr>
              <a:defRPr/>
            </a:pPr>
            <a:r>
              <a:rPr lang="en-US" sz="1050" b="1" err="1">
                <a:solidFill>
                  <a:schemeClr val="bg2">
                    <a:lumMod val="60000"/>
                    <a:lumOff val="40000"/>
                  </a:schemeClr>
                </a:solidFill>
                <a:latin typeface="+mj-lt"/>
              </a:rPr>
              <a:t>www.rti.org</a:t>
            </a:r>
            <a:endParaRPr lang="en-US" sz="1050" b="1">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2" y="4940414"/>
            <a:ext cx="4323620" cy="184666"/>
          </a:xfrm>
          <a:prstGeom prst="rect">
            <a:avLst/>
          </a:prstGeom>
          <a:noFill/>
        </p:spPr>
        <p:txBody>
          <a:bodyPr wrap="none" rtlCol="0">
            <a:spAutoFit/>
          </a:bodyPr>
          <a:lstStyle/>
          <a:p>
            <a:pPr marL="0" marR="0" indent="0" algn="l" defTabSz="914378" rtl="0" eaLnBrk="0" fontAlgn="base" latinLnBrk="0" hangingPunct="0">
              <a:lnSpc>
                <a:spcPct val="100000"/>
              </a:lnSpc>
              <a:spcBef>
                <a:spcPct val="0"/>
              </a:spcBef>
              <a:spcAft>
                <a:spcPct val="0"/>
              </a:spcAft>
              <a:buClrTx/>
              <a:buSzTx/>
              <a:buFontTx/>
              <a:buNone/>
              <a:tabLst/>
              <a:defRPr/>
            </a:pPr>
            <a:r>
              <a:rPr lang="en-US" sz="6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25993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3" y="294793"/>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15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3" y="1762124"/>
            <a:ext cx="3671961" cy="609600"/>
          </a:xfrm>
          <a:prstGeom prst="rect">
            <a:avLst/>
          </a:prstGeom>
        </p:spPr>
        <p:txBody>
          <a:bodyPr/>
          <a:lstStyle>
            <a:lvl1pPr marL="0" indent="0" algn="l">
              <a:buNone/>
              <a:defRPr sz="12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70"/>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20" y="3956675"/>
            <a:ext cx="1206500" cy="4191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2" y="4940414"/>
            <a:ext cx="4323620" cy="184666"/>
          </a:xfrm>
          <a:prstGeom prst="rect">
            <a:avLst/>
          </a:prstGeom>
          <a:noFill/>
        </p:spPr>
        <p:txBody>
          <a:bodyPr wrap="none" rtlCol="0">
            <a:spAutoFit/>
          </a:bodyPr>
          <a:lstStyle/>
          <a:p>
            <a:pPr marL="0" marR="0" indent="0" algn="l" defTabSz="914378" rtl="0" eaLnBrk="0" fontAlgn="base" latinLnBrk="0" hangingPunct="0">
              <a:lnSpc>
                <a:spcPct val="100000"/>
              </a:lnSpc>
              <a:spcBef>
                <a:spcPct val="0"/>
              </a:spcBef>
              <a:spcAft>
                <a:spcPct val="0"/>
              </a:spcAft>
              <a:buClrTx/>
              <a:buSzTx/>
              <a:buFontTx/>
              <a:buNone/>
              <a:tabLst/>
              <a:defRPr/>
            </a:pPr>
            <a:r>
              <a:rPr lang="en-US" sz="6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4" y="4882897"/>
            <a:ext cx="922047" cy="253916"/>
          </a:xfrm>
          <a:prstGeom prst="rect">
            <a:avLst/>
          </a:prstGeom>
          <a:noFill/>
          <a:ln w="9525" algn="ctr">
            <a:noFill/>
            <a:miter lim="800000"/>
            <a:headEnd/>
            <a:tailEnd/>
          </a:ln>
          <a:effectLst/>
        </p:spPr>
        <p:txBody>
          <a:bodyPr wrap="none">
            <a:spAutoFit/>
          </a:bodyPr>
          <a:lstStyle/>
          <a:p>
            <a:pPr>
              <a:defRPr/>
            </a:pPr>
            <a:r>
              <a:rPr lang="en-US" sz="1050" b="1" err="1">
                <a:solidFill>
                  <a:schemeClr val="bg2">
                    <a:lumMod val="60000"/>
                    <a:lumOff val="40000"/>
                  </a:schemeClr>
                </a:solidFill>
                <a:latin typeface="+mj-lt"/>
              </a:rPr>
              <a:t>www.rti.org</a:t>
            </a:r>
            <a:endParaRPr lang="en-US" sz="1050" b="1">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2" y="15113"/>
            <a:ext cx="7126460" cy="4852416"/>
          </a:xfrm>
          <a:prstGeom prst="rect">
            <a:avLst/>
          </a:prstGeom>
        </p:spPr>
      </p:pic>
    </p:spTree>
    <p:extLst>
      <p:ext uri="{BB962C8B-B14F-4D97-AF65-F5344CB8AC3E}">
        <p14:creationId xmlns:p14="http://schemas.microsoft.com/office/powerpoint/2010/main" val="438604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1"/>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2"/>
            <a:ext cx="8842248" cy="3546872"/>
          </a:xfrm>
          <a:prstGeom prst="rect">
            <a:avLst/>
          </a:prstGeom>
        </p:spPr>
        <p:txBody>
          <a:bodyPr/>
          <a:lstStyle>
            <a:lvl1pPr marL="225419" indent="-225419">
              <a:buFont typeface="Courier New" panose="02070309020205020404" pitchFamily="49" charset="0"/>
              <a:buChar char="o"/>
              <a:defRPr/>
            </a:lvl1pPr>
            <a:lvl2pPr marL="457189" indent="-231770">
              <a:buFont typeface="Arial" panose="020B0604020202020204" pitchFamily="34" charset="0"/>
              <a:buChar char="•"/>
              <a:defRPr/>
            </a:lvl2pPr>
            <a:lvl3pPr marL="679433" indent="-222245">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013392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2" y="2118"/>
            <a:ext cx="7126460" cy="4852416"/>
          </a:xfrm>
          <a:prstGeom prst="rect">
            <a:avLst/>
          </a:prstGeom>
        </p:spPr>
      </p:pic>
      <p:sp>
        <p:nvSpPr>
          <p:cNvPr id="2" name="Title 1"/>
          <p:cNvSpPr>
            <a:spLocks noGrp="1"/>
          </p:cNvSpPr>
          <p:nvPr>
            <p:ph type="title"/>
          </p:nvPr>
        </p:nvSpPr>
        <p:spPr>
          <a:xfrm>
            <a:off x="137160" y="137161"/>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52228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0" y="2118"/>
            <a:ext cx="7131431" cy="4852416"/>
          </a:xfrm>
          <a:prstGeom prst="rect">
            <a:avLst/>
          </a:prstGeom>
        </p:spPr>
      </p:pic>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1"/>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21176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92178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1"/>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63"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2980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15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76921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1"/>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202636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3"/>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855757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5589"/>
            <a:ext cx="9144000" cy="2800349"/>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8"/>
            <a:ext cx="6781800" cy="572464"/>
          </a:xfrm>
          <a:prstGeom prst="rect">
            <a:avLst/>
          </a:prstGeom>
          <a:noFill/>
        </p:spPr>
        <p:txBody>
          <a:bodyPr lIns="91440"/>
          <a:lstStyle>
            <a:lvl1pPr algn="l">
              <a:defRPr sz="21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22973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537621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Tree>
    <p:extLst>
      <p:ext uri="{BB962C8B-B14F-4D97-AF65-F5344CB8AC3E}">
        <p14:creationId xmlns:p14="http://schemas.microsoft.com/office/powerpoint/2010/main" val="1116999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11/6/2024</a:t>
            </a:fld>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1"/>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6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87017393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Lst>
  <p:hf sldNum="0" hdr="0" dt="0"/>
  <p:txStyles>
    <p:titleStyle>
      <a:lvl1pPr marL="0" algn="l" rtl="0" eaLnBrk="1" fontAlgn="base" hangingPunct="1">
        <a:lnSpc>
          <a:spcPct val="90000"/>
        </a:lnSpc>
        <a:spcBef>
          <a:spcPct val="0"/>
        </a:spcBef>
        <a:spcAft>
          <a:spcPct val="0"/>
        </a:spcAft>
        <a:defRPr sz="21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189" algn="l" rtl="0" eaLnBrk="1" fontAlgn="base" hangingPunct="1">
        <a:spcBef>
          <a:spcPct val="0"/>
        </a:spcBef>
        <a:spcAft>
          <a:spcPct val="0"/>
        </a:spcAft>
        <a:defRPr sz="3200">
          <a:solidFill>
            <a:schemeClr val="bg1"/>
          </a:solidFill>
          <a:latin typeface="Arial Narrow" pitchFamily="1" charset="0"/>
          <a:cs typeface="Arial" charset="0"/>
        </a:defRPr>
      </a:lvl6pPr>
      <a:lvl7pPr marL="914378" algn="l" rtl="0" eaLnBrk="1" fontAlgn="base" hangingPunct="1">
        <a:spcBef>
          <a:spcPct val="0"/>
        </a:spcBef>
        <a:spcAft>
          <a:spcPct val="0"/>
        </a:spcAft>
        <a:defRPr sz="3200">
          <a:solidFill>
            <a:schemeClr val="bg1"/>
          </a:solidFill>
          <a:latin typeface="Arial Narrow" pitchFamily="1" charset="0"/>
          <a:cs typeface="Arial" charset="0"/>
        </a:defRPr>
      </a:lvl7pPr>
      <a:lvl8pPr marL="1371566" algn="l" rtl="0" eaLnBrk="1" fontAlgn="base" hangingPunct="1">
        <a:spcBef>
          <a:spcPct val="0"/>
        </a:spcBef>
        <a:spcAft>
          <a:spcPct val="0"/>
        </a:spcAft>
        <a:defRPr sz="3200">
          <a:solidFill>
            <a:schemeClr val="bg1"/>
          </a:solidFill>
          <a:latin typeface="Arial Narrow" pitchFamily="1" charset="0"/>
          <a:cs typeface="Arial" charset="0"/>
        </a:defRPr>
      </a:lvl8pPr>
      <a:lvl9pPr marL="1828754"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19" indent="-225419" algn="l" rtl="0" eaLnBrk="1" fontAlgn="base" hangingPunct="1">
        <a:spcBef>
          <a:spcPct val="20000"/>
        </a:spcBef>
        <a:spcAft>
          <a:spcPct val="0"/>
        </a:spcAft>
        <a:buClrTx/>
        <a:buSzPct val="80000"/>
        <a:buFont typeface="Courier New" panose="02070309020205020404" pitchFamily="49" charset="0"/>
        <a:buChar char="o"/>
        <a:defRPr sz="1500">
          <a:solidFill>
            <a:schemeClr val="bg2">
              <a:lumMod val="50000"/>
            </a:schemeClr>
          </a:solidFill>
          <a:latin typeface="+mn-lt"/>
          <a:ea typeface="+mn-ea"/>
          <a:cs typeface="+mn-cs"/>
        </a:defRPr>
      </a:lvl1pPr>
      <a:lvl2pPr marL="457189" indent="-231770" algn="l" rtl="0" eaLnBrk="1" fontAlgn="base" hangingPunct="1">
        <a:spcBef>
          <a:spcPct val="20000"/>
        </a:spcBef>
        <a:spcAft>
          <a:spcPct val="0"/>
        </a:spcAft>
        <a:buClrTx/>
        <a:buSzPct val="80000"/>
        <a:buFont typeface="Arial" panose="020B0604020202020204" pitchFamily="34" charset="0"/>
        <a:buChar char="•"/>
        <a:tabLst/>
        <a:defRPr sz="1350">
          <a:solidFill>
            <a:schemeClr val="bg2">
              <a:lumMod val="50000"/>
            </a:schemeClr>
          </a:solidFill>
          <a:latin typeface="+mn-lt"/>
          <a:cs typeface="+mn-cs"/>
        </a:defRPr>
      </a:lvl2pPr>
      <a:lvl3pPr marL="679433" indent="-222245" algn="l" rtl="0" eaLnBrk="1" fontAlgn="base" hangingPunct="1">
        <a:spcBef>
          <a:spcPct val="20000"/>
        </a:spcBef>
        <a:spcAft>
          <a:spcPct val="0"/>
        </a:spcAft>
        <a:buClrTx/>
        <a:buSzPct val="80000"/>
        <a:buFont typeface="System Font Regular"/>
        <a:buChar char="-"/>
        <a:defRPr sz="1200">
          <a:solidFill>
            <a:schemeClr val="bg2">
              <a:lumMod val="50000"/>
            </a:schemeClr>
          </a:solidFill>
          <a:latin typeface="+mn-lt"/>
          <a:cs typeface="+mn-cs"/>
        </a:defRPr>
      </a:lvl3pPr>
      <a:lvl4pPr marL="1600160" indent="-228594"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348" indent="-228594"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537" indent="-228594"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726" indent="-228594"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8915" indent="-228594"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103" indent="-228594"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bailey@rt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mailto:dbailey@rt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p:cNvSpPr>
          <p:nvPr>
            <p:ph type="ctrTitle"/>
          </p:nvPr>
        </p:nvSpPr>
        <p:spPr>
          <a:xfrm>
            <a:off x="199452" y="328659"/>
            <a:ext cx="6748548" cy="572464"/>
          </a:xfrm>
        </p:spPr>
        <p:txBody>
          <a:bodyPr/>
          <a:lstStyle/>
          <a:p>
            <a:r>
              <a:rPr lang="en-US" dirty="0"/>
              <a:t>Family Outcomes of Newborn Screening</a:t>
            </a:r>
          </a:p>
        </p:txBody>
      </p:sp>
      <p:sp>
        <p:nvSpPr>
          <p:cNvPr id="3" name="Subtitle 2">
            <a:extLst>
              <a:ext uri="{FF2B5EF4-FFF2-40B4-BE49-F238E27FC236}">
                <a16:creationId xmlns:a16="http://schemas.microsoft.com/office/drawing/2014/main" id="{D7A4960A-174E-A44C-A223-BFA663AFD28C}"/>
              </a:ext>
            </a:extLst>
          </p:cNvPr>
          <p:cNvSpPr>
            <a:spLocks noGrp="1"/>
          </p:cNvSpPr>
          <p:nvPr>
            <p:ph type="subTitle" idx="1"/>
          </p:nvPr>
        </p:nvSpPr>
        <p:spPr>
          <a:xfrm>
            <a:off x="134652" y="1358527"/>
            <a:ext cx="4900160" cy="457200"/>
          </a:xfrm>
        </p:spPr>
        <p:txBody>
          <a:bodyPr/>
          <a:lstStyle/>
          <a:p>
            <a:pPr>
              <a:spcBef>
                <a:spcPts val="0"/>
              </a:spcBef>
            </a:pPr>
            <a:r>
              <a:rPr lang="en-US">
                <a:latin typeface="Arial Narrow"/>
              </a:rPr>
              <a:t>November 14, 2024</a:t>
            </a:r>
            <a:endParaRPr lang="en-US" dirty="0"/>
          </a:p>
        </p:txBody>
      </p:sp>
      <p:sp>
        <p:nvSpPr>
          <p:cNvPr id="4" name="Text Placeholder 3">
            <a:extLst>
              <a:ext uri="{FF2B5EF4-FFF2-40B4-BE49-F238E27FC236}">
                <a16:creationId xmlns:a16="http://schemas.microsoft.com/office/drawing/2014/main" id="{3781D856-37F4-8541-A934-2D80C4B0DD68}"/>
              </a:ext>
            </a:extLst>
          </p:cNvPr>
          <p:cNvSpPr>
            <a:spLocks noGrp="1"/>
          </p:cNvSpPr>
          <p:nvPr>
            <p:ph type="body" sz="quarter" idx="15"/>
          </p:nvPr>
        </p:nvSpPr>
        <p:spPr>
          <a:xfrm>
            <a:off x="134652" y="2189475"/>
            <a:ext cx="3671961" cy="609600"/>
          </a:xfrm>
        </p:spPr>
        <p:txBody>
          <a:bodyPr/>
          <a:lstStyle/>
          <a:p>
            <a:r>
              <a:rPr lang="en-US" sz="1400" dirty="0"/>
              <a:t>Elizabeth Reynolds, PhD</a:t>
            </a:r>
          </a:p>
          <a:p>
            <a:r>
              <a:rPr lang="en-US" sz="1400" dirty="0"/>
              <a:t>Melissa Raspa, PhD</a:t>
            </a:r>
          </a:p>
          <a:p>
            <a:r>
              <a:rPr lang="en-US" sz="1400" dirty="0"/>
              <a:t>Sara Andrews, MPH</a:t>
            </a:r>
          </a:p>
          <a:p>
            <a:r>
              <a:rPr lang="en-US" sz="1400" dirty="0"/>
              <a:t>Don Bailey, PhD</a:t>
            </a:r>
          </a:p>
          <a:p>
            <a:r>
              <a:rPr lang="en-US" sz="1400" dirty="0"/>
              <a:t>Genomics and Translational Research Center</a:t>
            </a:r>
          </a:p>
          <a:p>
            <a:r>
              <a:rPr lang="en-US" dirty="0">
                <a:hlinkClick r:id="rId3"/>
              </a:rPr>
              <a:t>dbailey@rti.org</a:t>
            </a:r>
            <a:endParaRPr lang="en-US" dirty="0"/>
          </a:p>
          <a:p>
            <a:endParaRPr lang="en-US" dirty="0"/>
          </a:p>
        </p:txBody>
      </p:sp>
      <p:sp>
        <p:nvSpPr>
          <p:cNvPr id="5" name="TextBox 4">
            <a:extLst>
              <a:ext uri="{FF2B5EF4-FFF2-40B4-BE49-F238E27FC236}">
                <a16:creationId xmlns:a16="http://schemas.microsoft.com/office/drawing/2014/main" id="{5489B623-D6FD-7EB6-8480-7B559076653B}"/>
              </a:ext>
            </a:extLst>
          </p:cNvPr>
          <p:cNvSpPr txBox="1"/>
          <p:nvPr/>
        </p:nvSpPr>
        <p:spPr>
          <a:xfrm>
            <a:off x="5034812" y="3983844"/>
            <a:ext cx="3981283" cy="646331"/>
          </a:xfrm>
          <a:prstGeom prst="rect">
            <a:avLst/>
          </a:prstGeom>
          <a:noFill/>
          <a:ln>
            <a:solidFill>
              <a:schemeClr val="accent1"/>
            </a:solidFill>
          </a:ln>
        </p:spPr>
        <p:txBody>
          <a:bodyPr wrap="square" rtlCol="0">
            <a:spAutoFit/>
          </a:bodyPr>
          <a:lstStyle/>
          <a:p>
            <a:r>
              <a:rPr lang="en-US" sz="1200" u="sng"/>
              <a:t>Funding</a:t>
            </a:r>
            <a:r>
              <a:rPr lang="en-US" sz="1200"/>
              <a:t>: </a:t>
            </a:r>
            <a:r>
              <a:rPr lang="en-US" sz="1200" i="1"/>
              <a:t>Health Resources and Services Administration, through a cooperative agreement with the Association of Public Health Laboratories</a:t>
            </a:r>
          </a:p>
        </p:txBody>
      </p:sp>
      <p:sp>
        <p:nvSpPr>
          <p:cNvPr id="6" name="Footer Placeholder 3">
            <a:extLst>
              <a:ext uri="{FF2B5EF4-FFF2-40B4-BE49-F238E27FC236}">
                <a16:creationId xmlns:a16="http://schemas.microsoft.com/office/drawing/2014/main" id="{3EBEA63C-5DF7-5AC1-4146-A0107BE678FA}"/>
              </a:ext>
            </a:extLst>
          </p:cNvPr>
          <p:cNvSpPr>
            <a:spLocks noGrp="1"/>
          </p:cNvSpPr>
          <p:nvPr>
            <p:ph type="ftr" sz="quarter" idx="11"/>
          </p:nvPr>
        </p:nvSpPr>
        <p:spPr>
          <a:xfrm>
            <a:off x="8001000" y="4882896"/>
            <a:ext cx="1143000" cy="265176"/>
          </a:xfrm>
        </p:spPr>
        <p:txBody>
          <a:bodyPr/>
          <a:lstStyle/>
          <a:p>
            <a:r>
              <a:rPr lang="en-US"/>
              <a:t>CONFIDENTIAL</a:t>
            </a:r>
          </a:p>
        </p:txBody>
      </p:sp>
    </p:spTree>
    <p:extLst>
      <p:ext uri="{BB962C8B-B14F-4D97-AF65-F5344CB8AC3E}">
        <p14:creationId xmlns:p14="http://schemas.microsoft.com/office/powerpoint/2010/main" val="69700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5500FC-FA19-18D3-A213-C22AFE80FF01}"/>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503C395D-EA07-279C-37AD-95DC369C97F8}"/>
              </a:ext>
            </a:extLst>
          </p:cNvPr>
          <p:cNvSpPr>
            <a:spLocks noGrp="1"/>
          </p:cNvSpPr>
          <p:nvPr>
            <p:ph type="title"/>
          </p:nvPr>
        </p:nvSpPr>
        <p:spPr>
          <a:xfrm>
            <a:off x="137160" y="594360"/>
            <a:ext cx="9121140" cy="572464"/>
          </a:xfrm>
        </p:spPr>
        <p:txBody>
          <a:bodyPr/>
          <a:lstStyle/>
          <a:p>
            <a:r>
              <a:rPr lang="en-US" sz="2400" b="1" dirty="0">
                <a:latin typeface="+mj-lt"/>
              </a:rPr>
              <a:t>Example</a:t>
            </a:r>
            <a:r>
              <a:rPr lang="en-US" sz="2400" b="1" dirty="0"/>
              <a:t>: </a:t>
            </a:r>
            <a:br>
              <a:rPr lang="en-US" sz="2400" b="1" dirty="0"/>
            </a:br>
            <a:br>
              <a:rPr lang="en-US" sz="2400" b="1" dirty="0">
                <a:solidFill>
                  <a:schemeClr val="tx1"/>
                </a:solidFill>
              </a:rPr>
            </a:br>
            <a:r>
              <a:rPr lang="en-US" sz="2000" b="1" dirty="0">
                <a:solidFill>
                  <a:schemeClr val="tx1"/>
                </a:solidFill>
                <a:latin typeface="+mn-lt"/>
              </a:rPr>
              <a:t>Families understand their child’s diagnosis and treatment options</a:t>
            </a:r>
            <a:endParaRPr lang="en-US" sz="2400" b="1" dirty="0">
              <a:solidFill>
                <a:schemeClr val="tx1"/>
              </a:solidFill>
              <a:latin typeface="+mn-lt"/>
            </a:endParaRPr>
          </a:p>
        </p:txBody>
      </p:sp>
      <p:sp>
        <p:nvSpPr>
          <p:cNvPr id="4" name="Content Placeholder 3">
            <a:extLst>
              <a:ext uri="{FF2B5EF4-FFF2-40B4-BE49-F238E27FC236}">
                <a16:creationId xmlns:a16="http://schemas.microsoft.com/office/drawing/2014/main" id="{FFB831E8-8B1D-D1ED-2D5E-2DF23279583F}"/>
              </a:ext>
            </a:extLst>
          </p:cNvPr>
          <p:cNvSpPr>
            <a:spLocks noGrp="1"/>
          </p:cNvSpPr>
          <p:nvPr>
            <p:ph idx="1"/>
          </p:nvPr>
        </p:nvSpPr>
        <p:spPr>
          <a:xfrm>
            <a:off x="137160" y="1638300"/>
            <a:ext cx="8842248" cy="3280172"/>
          </a:xfrm>
        </p:spPr>
        <p:txBody>
          <a:bodyPr/>
          <a:lstStyle/>
          <a:p>
            <a:pPr>
              <a:lnSpc>
                <a:spcPct val="116000"/>
              </a:lnSpc>
              <a:spcBef>
                <a:spcPts val="0"/>
              </a:spcBef>
              <a:spcAft>
                <a:spcPts val="0"/>
              </a:spcAft>
            </a:pPr>
            <a:r>
              <a:rPr lang="en-US" sz="1800" dirty="0"/>
              <a:t>Understand how the condition impacts child’s health and development now and over time</a:t>
            </a:r>
          </a:p>
          <a:p>
            <a:pPr>
              <a:lnSpc>
                <a:spcPct val="116000"/>
              </a:lnSpc>
              <a:spcBef>
                <a:spcPts val="0"/>
              </a:spcBef>
              <a:spcAft>
                <a:spcPts val="0"/>
              </a:spcAft>
            </a:pPr>
            <a:endParaRPr lang="en-US" sz="1800" dirty="0"/>
          </a:p>
          <a:p>
            <a:pPr>
              <a:lnSpc>
                <a:spcPct val="116000"/>
              </a:lnSpc>
              <a:spcBef>
                <a:spcPts val="0"/>
              </a:spcBef>
              <a:spcAft>
                <a:spcPts val="0"/>
              </a:spcAft>
            </a:pPr>
            <a:r>
              <a:rPr lang="en-US" sz="1800" dirty="0"/>
              <a:t>Able to evaluate conflicting, incomplete, and complex information </a:t>
            </a:r>
          </a:p>
          <a:p>
            <a:pPr>
              <a:lnSpc>
                <a:spcPct val="116000"/>
              </a:lnSpc>
              <a:spcBef>
                <a:spcPts val="0"/>
              </a:spcBef>
              <a:spcAft>
                <a:spcPts val="0"/>
              </a:spcAft>
            </a:pPr>
            <a:endParaRPr lang="en-US" sz="1800" dirty="0"/>
          </a:p>
          <a:p>
            <a:pPr>
              <a:lnSpc>
                <a:spcPct val="116000"/>
              </a:lnSpc>
              <a:spcBef>
                <a:spcPts val="0"/>
              </a:spcBef>
              <a:spcAft>
                <a:spcPts val="0"/>
              </a:spcAft>
            </a:pPr>
            <a:r>
              <a:rPr lang="en-US" sz="1800" dirty="0"/>
              <a:t>Know specific next steps for treatment and care</a:t>
            </a:r>
          </a:p>
          <a:p>
            <a:endParaRPr lang="en-US" sz="1200" dirty="0">
              <a:latin typeface="+mj-lt"/>
            </a:endParaRPr>
          </a:p>
        </p:txBody>
      </p:sp>
      <p:sp>
        <p:nvSpPr>
          <p:cNvPr id="5" name="Slide Number Placeholder 4">
            <a:extLst>
              <a:ext uri="{FF2B5EF4-FFF2-40B4-BE49-F238E27FC236}">
                <a16:creationId xmlns:a16="http://schemas.microsoft.com/office/drawing/2014/main" id="{3852D7E8-C2A9-A297-8578-8A1DE94B878E}"/>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123056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7B9D7C9-CD61-FBB1-9D29-52F4A8D66A19}"/>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0DFAE352-20CA-2395-0379-08DDFF01153E}"/>
              </a:ext>
            </a:extLst>
          </p:cNvPr>
          <p:cNvSpPr>
            <a:spLocks noGrp="1"/>
          </p:cNvSpPr>
          <p:nvPr>
            <p:ph type="title"/>
          </p:nvPr>
        </p:nvSpPr>
        <p:spPr/>
        <p:txBody>
          <a:bodyPr/>
          <a:lstStyle/>
          <a:p>
            <a:r>
              <a:rPr lang="en-US"/>
              <a:t>Public survey</a:t>
            </a:r>
          </a:p>
        </p:txBody>
      </p:sp>
      <p:sp>
        <p:nvSpPr>
          <p:cNvPr id="4" name="Content Placeholder 3">
            <a:extLst>
              <a:ext uri="{FF2B5EF4-FFF2-40B4-BE49-F238E27FC236}">
                <a16:creationId xmlns:a16="http://schemas.microsoft.com/office/drawing/2014/main" id="{1500738D-028F-5099-23F2-963E1A9B564F}"/>
              </a:ext>
            </a:extLst>
          </p:cNvPr>
          <p:cNvSpPr>
            <a:spLocks noGrp="1"/>
          </p:cNvSpPr>
          <p:nvPr>
            <p:ph idx="1"/>
          </p:nvPr>
        </p:nvSpPr>
        <p:spPr>
          <a:xfrm>
            <a:off x="86599" y="907677"/>
            <a:ext cx="8842248" cy="3546872"/>
          </a:xfrm>
        </p:spPr>
        <p:txBody>
          <a:bodyPr/>
          <a:lstStyle/>
          <a:p>
            <a:r>
              <a:rPr lang="en-US" dirty="0"/>
              <a:t>Online, anonymous, intended for anyone involved and/or affected by newborn screening</a:t>
            </a:r>
          </a:p>
          <a:p>
            <a:r>
              <a:rPr lang="en-US" dirty="0"/>
              <a:t>Example questions include:</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b="1" dirty="0">
                <a:solidFill>
                  <a:srgbClr val="C00000"/>
                </a:solidFill>
              </a:rPr>
              <a:t>We hope you will share this survey with your networks. </a:t>
            </a:r>
          </a:p>
          <a:p>
            <a:endParaRPr lang="en-US" dirty="0"/>
          </a:p>
        </p:txBody>
      </p:sp>
      <p:sp>
        <p:nvSpPr>
          <p:cNvPr id="5" name="Slide Number Placeholder 4">
            <a:extLst>
              <a:ext uri="{FF2B5EF4-FFF2-40B4-BE49-F238E27FC236}">
                <a16:creationId xmlns:a16="http://schemas.microsoft.com/office/drawing/2014/main" id="{B32169C7-F10C-EC6F-B86E-BAFD6473743D}"/>
              </a:ext>
            </a:extLst>
          </p:cNvPr>
          <p:cNvSpPr>
            <a:spLocks noGrp="1"/>
          </p:cNvSpPr>
          <p:nvPr>
            <p:ph type="sldNum" sz="quarter" idx="10"/>
          </p:nvPr>
        </p:nvSpPr>
        <p:spPr/>
        <p:txBody>
          <a:bodyPr/>
          <a:lstStyle/>
          <a:p>
            <a:fld id="{D4325D4D-289E-48C1-B277-2BEB492A7D19}" type="slidenum">
              <a:rPr lang="en-US" smtClean="0"/>
              <a:pPr/>
              <a:t>11</a:t>
            </a:fld>
            <a:endParaRPr lang="en-US"/>
          </a:p>
        </p:txBody>
      </p:sp>
      <p:graphicFrame>
        <p:nvGraphicFramePr>
          <p:cNvPr id="6" name="Table 5">
            <a:extLst>
              <a:ext uri="{FF2B5EF4-FFF2-40B4-BE49-F238E27FC236}">
                <a16:creationId xmlns:a16="http://schemas.microsoft.com/office/drawing/2014/main" id="{343E96D9-68C2-4C2C-AE65-6C74AC06C9BC}"/>
              </a:ext>
            </a:extLst>
          </p:cNvPr>
          <p:cNvGraphicFramePr>
            <a:graphicFrameLocks noGrp="1"/>
          </p:cNvGraphicFramePr>
          <p:nvPr>
            <p:extLst>
              <p:ext uri="{D42A27DB-BD31-4B8C-83A1-F6EECF244321}">
                <p14:modId xmlns:p14="http://schemas.microsoft.com/office/powerpoint/2010/main" val="401836147"/>
              </p:ext>
            </p:extLst>
          </p:nvPr>
        </p:nvGraphicFramePr>
        <p:xfrm>
          <a:off x="347472" y="1984248"/>
          <a:ext cx="8581375" cy="2377440"/>
        </p:xfrm>
        <a:graphic>
          <a:graphicData uri="http://schemas.openxmlformats.org/drawingml/2006/table">
            <a:tbl>
              <a:tblPr firstRow="1" bandRow="1">
                <a:tableStyleId>{5C22544A-7EE6-4342-B048-85BDC9FD1C3A}</a:tableStyleId>
              </a:tblPr>
              <a:tblGrid>
                <a:gridCol w="8581375">
                  <a:extLst>
                    <a:ext uri="{9D8B030D-6E8A-4147-A177-3AD203B41FA5}">
                      <a16:colId xmlns:a16="http://schemas.microsoft.com/office/drawing/2014/main" val="770994257"/>
                    </a:ext>
                  </a:extLst>
                </a:gridCol>
              </a:tblGrid>
              <a:tr h="370840">
                <a:tc>
                  <a:txBody>
                    <a:bodyPr/>
                    <a:lstStyle/>
                    <a:p>
                      <a:pPr rtl="0" fontAlgn="base"/>
                      <a:r>
                        <a:rPr lang="en-US" sz="1000" b="0" i="0" kern="1200" dirty="0">
                          <a:solidFill>
                            <a:schemeClr val="tx1"/>
                          </a:solidFill>
                          <a:effectLst/>
                          <a:latin typeface="+mn-lt"/>
                          <a:ea typeface="+mn-ea"/>
                          <a:cs typeface="+mn-cs"/>
                        </a:rPr>
                        <a:t>For each outcome:</a:t>
                      </a:r>
                    </a:p>
                    <a:p>
                      <a:pPr marL="228600" indent="-228600" rtl="0" fontAlgn="base">
                        <a:buAutoNum type="arabicPeriod"/>
                      </a:pPr>
                      <a:r>
                        <a:rPr lang="en-US" sz="1000" b="1" i="0" kern="1200" dirty="0">
                          <a:solidFill>
                            <a:schemeClr val="tx1"/>
                          </a:solidFill>
                          <a:effectLst/>
                          <a:latin typeface="+mn-lt"/>
                          <a:ea typeface="+mn-ea"/>
                          <a:cs typeface="+mn-cs"/>
                        </a:rPr>
                        <a:t>Please rate your agreement with the following statement: This outcome is important to measure when identifying how NBS impacts the family </a:t>
                      </a:r>
                      <a:r>
                        <a:rPr lang="en-US" sz="1000" b="0" i="0" kern="1200" dirty="0">
                          <a:solidFill>
                            <a:schemeClr val="tx1"/>
                          </a:solidFill>
                          <a:effectLst/>
                          <a:latin typeface="+mn-lt"/>
                          <a:ea typeface="+mn-ea"/>
                          <a:cs typeface="+mn-cs"/>
                        </a:rPr>
                        <a:t>[Likert scale from 1 (strongly disagree) to 5 (strongly agree)] </a:t>
                      </a:r>
                    </a:p>
                    <a:p>
                      <a:pPr marL="228600" indent="-228600" rtl="0" fontAlgn="base">
                        <a:buAutoNum type="arabicPeriod"/>
                      </a:pPr>
                      <a:r>
                        <a:rPr lang="en-US" sz="1000" b="1" i="0" kern="1200" dirty="0">
                          <a:solidFill>
                            <a:schemeClr val="tx1"/>
                          </a:solidFill>
                          <a:effectLst/>
                          <a:latin typeface="+mn-lt"/>
                          <a:ea typeface="+mn-ea"/>
                          <a:cs typeface="+mn-cs"/>
                        </a:rPr>
                        <a:t>Is this outcome clearly written? If not, do you have any suggested edits?  </a:t>
                      </a:r>
                    </a:p>
                    <a:p>
                      <a:pPr marL="228600" indent="-228600" rtl="0" fontAlgn="base">
                        <a:buAutoNum type="arabicPeriod"/>
                      </a:pPr>
                      <a:r>
                        <a:rPr lang="en-US" sz="1000" b="1" i="0" kern="1200" dirty="0">
                          <a:solidFill>
                            <a:schemeClr val="tx1"/>
                          </a:solidFill>
                          <a:effectLst/>
                          <a:latin typeface="+mn-lt"/>
                          <a:ea typeface="+mn-ea"/>
                          <a:cs typeface="+mn-cs"/>
                        </a:rPr>
                        <a:t>Please identify 3 concepts or ideas that are critical to be measured when assessing this particular outcome. </a:t>
                      </a:r>
                      <a:r>
                        <a:rPr lang="en-US" sz="1000" b="0" i="0" kern="1200" dirty="0">
                          <a:solidFill>
                            <a:schemeClr val="tx1"/>
                          </a:solidFill>
                          <a:effectLst/>
                          <a:latin typeface="+mn-lt"/>
                          <a:ea typeface="+mn-ea"/>
                          <a:cs typeface="+mn-cs"/>
                        </a:rPr>
                        <a:t>Don’t try to write survey questions, instead focus on what are the concepts, ideas, or indicators that you feel best address the outcome. They can be provided as phrases, concepts, or even complete sentences (if you wish). The primary goal is to identify the ideas that should be measured, not how to word the item at this point. </a:t>
                      </a:r>
                    </a:p>
                    <a:p>
                      <a:pPr marL="228600" indent="-228600" rtl="0" fontAlgn="base">
                        <a:buAutoNum type="arabicPeriod"/>
                      </a:pPr>
                      <a:r>
                        <a:rPr lang="en-US" sz="1000" b="1" i="0" kern="1200" dirty="0">
                          <a:solidFill>
                            <a:schemeClr val="tx1"/>
                          </a:solidFill>
                          <a:effectLst/>
                          <a:latin typeface="+mn-lt"/>
                          <a:ea typeface="+mn-ea"/>
                          <a:cs typeface="+mn-cs"/>
                        </a:rPr>
                        <a:t>Do you have any other comment about this outcome?</a:t>
                      </a:r>
                      <a:r>
                        <a:rPr lang="en-US" sz="1000" b="0" i="0" kern="1200" dirty="0">
                          <a:solidFill>
                            <a:schemeClr val="tx1"/>
                          </a:solidFill>
                          <a:effectLst/>
                          <a:latin typeface="+mn-lt"/>
                          <a:ea typeface="+mn-ea"/>
                          <a:cs typeface="+mn-cs"/>
                        </a:rPr>
                        <a:t>  </a:t>
                      </a:r>
                    </a:p>
                    <a:p>
                      <a:pPr rtl="0" fontAlgn="base"/>
                      <a:r>
                        <a:rPr lang="en-US" sz="1000" b="0" i="0" kern="1200" dirty="0">
                          <a:solidFill>
                            <a:schemeClr val="tx1"/>
                          </a:solidFill>
                          <a:effectLst/>
                          <a:latin typeface="+mn-lt"/>
                          <a:ea typeface="+mn-ea"/>
                          <a:cs typeface="+mn-cs"/>
                        </a:rPr>
                        <a:t> </a:t>
                      </a:r>
                    </a:p>
                    <a:p>
                      <a:pPr rtl="0" fontAlgn="base"/>
                      <a:r>
                        <a:rPr lang="en-US" sz="1000" b="0" i="0" kern="1200" dirty="0">
                          <a:solidFill>
                            <a:schemeClr val="tx1"/>
                          </a:solidFill>
                          <a:effectLst/>
                          <a:latin typeface="+mn-lt"/>
                          <a:ea typeface="+mn-ea"/>
                          <a:cs typeface="+mn-cs"/>
                        </a:rPr>
                        <a:t>  </a:t>
                      </a:r>
                    </a:p>
                    <a:p>
                      <a:pPr rtl="0" fontAlgn="base"/>
                      <a:r>
                        <a:rPr lang="en-US" sz="1000" b="0" i="0" kern="1200" dirty="0">
                          <a:solidFill>
                            <a:schemeClr val="tx1"/>
                          </a:solidFill>
                          <a:effectLst/>
                          <a:latin typeface="+mn-lt"/>
                          <a:ea typeface="+mn-ea"/>
                          <a:cs typeface="+mn-cs"/>
                        </a:rPr>
                        <a:t>We have presented you with 6 potential family outcomes of newborn screening.  </a:t>
                      </a:r>
                    </a:p>
                    <a:p>
                      <a:pPr marL="228600" indent="-228600" rtl="0" fontAlgn="base">
                        <a:buFont typeface="+mj-lt"/>
                        <a:buAutoNum type="arabicPeriod"/>
                      </a:pPr>
                      <a:r>
                        <a:rPr lang="en-US" sz="1000" b="1" i="0" kern="1200" dirty="0">
                          <a:solidFill>
                            <a:schemeClr val="tx1"/>
                          </a:solidFill>
                          <a:effectLst/>
                          <a:latin typeface="+mn-lt"/>
                          <a:ea typeface="+mn-ea"/>
                          <a:cs typeface="+mn-cs"/>
                        </a:rPr>
                        <a:t>Are we missing any family outcomes? If yes, p</a:t>
                      </a:r>
                      <a:r>
                        <a:rPr lang="en-US" sz="1000" b="0" i="0" kern="1200" dirty="0">
                          <a:solidFill>
                            <a:schemeClr val="tx1"/>
                          </a:solidFill>
                          <a:effectLst/>
                          <a:latin typeface="+mn-lt"/>
                          <a:ea typeface="+mn-ea"/>
                          <a:cs typeface="+mn-cs"/>
                        </a:rPr>
                        <a:t>lease describe any additional family outcomes and identify 3 concepts or ideas that you feel are critical to be measured when assessing this particular outcome.  </a:t>
                      </a:r>
                    </a:p>
                    <a:p>
                      <a:endParaRPr lang="en-US" sz="10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510472537"/>
                  </a:ext>
                </a:extLst>
              </a:tr>
            </a:tbl>
          </a:graphicData>
        </a:graphic>
      </p:graphicFrame>
    </p:spTree>
    <p:extLst>
      <p:ext uri="{BB962C8B-B14F-4D97-AF65-F5344CB8AC3E}">
        <p14:creationId xmlns:p14="http://schemas.microsoft.com/office/powerpoint/2010/main" val="423775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031B60-F9B6-BF20-5A36-88E8D3C43796}"/>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0169F634-2DF1-EEC8-4EFC-F97AAD6ECCF2}"/>
              </a:ext>
            </a:extLst>
          </p:cNvPr>
          <p:cNvSpPr>
            <a:spLocks noGrp="1"/>
          </p:cNvSpPr>
          <p:nvPr>
            <p:ph type="title"/>
          </p:nvPr>
        </p:nvSpPr>
        <p:spPr/>
        <p:txBody>
          <a:bodyPr/>
          <a:lstStyle/>
          <a:p>
            <a:r>
              <a:rPr lang="en-US"/>
              <a:t>Next steps</a:t>
            </a:r>
          </a:p>
        </p:txBody>
      </p:sp>
      <p:sp>
        <p:nvSpPr>
          <p:cNvPr id="4" name="Content Placeholder 3">
            <a:extLst>
              <a:ext uri="{FF2B5EF4-FFF2-40B4-BE49-F238E27FC236}">
                <a16:creationId xmlns:a16="http://schemas.microsoft.com/office/drawing/2014/main" id="{35DA0746-2E55-8054-7914-8BD307424708}"/>
              </a:ext>
            </a:extLst>
          </p:cNvPr>
          <p:cNvSpPr>
            <a:spLocks noGrp="1"/>
          </p:cNvSpPr>
          <p:nvPr>
            <p:ph idx="1"/>
          </p:nvPr>
        </p:nvSpPr>
        <p:spPr/>
        <p:txBody>
          <a:bodyPr/>
          <a:lstStyle/>
          <a:p>
            <a:r>
              <a:rPr lang="en-US" dirty="0"/>
              <a:t>Revising outcomes based on feedback </a:t>
            </a:r>
          </a:p>
          <a:p>
            <a:r>
              <a:rPr lang="en-US" dirty="0"/>
              <a:t>Drafting manuscript describing our process for identifying outcomes</a:t>
            </a:r>
          </a:p>
          <a:p>
            <a:r>
              <a:rPr lang="en-US" dirty="0"/>
              <a:t>Item development and testing </a:t>
            </a:r>
          </a:p>
        </p:txBody>
      </p:sp>
      <p:sp>
        <p:nvSpPr>
          <p:cNvPr id="5" name="Slide Number Placeholder 4">
            <a:extLst>
              <a:ext uri="{FF2B5EF4-FFF2-40B4-BE49-F238E27FC236}">
                <a16:creationId xmlns:a16="http://schemas.microsoft.com/office/drawing/2014/main" id="{17A55A2A-E21D-398E-70A2-0B0D68A64431}"/>
              </a:ext>
            </a:extLst>
          </p:cNvPr>
          <p:cNvSpPr>
            <a:spLocks noGrp="1"/>
          </p:cNvSpPr>
          <p:nvPr>
            <p:ph type="sldNum" sz="quarter" idx="10"/>
          </p:nvPr>
        </p:nvSpPr>
        <p:spPr/>
        <p:txBody>
          <a:bodyPr/>
          <a:lstStyle/>
          <a:p>
            <a:fld id="{D4325D4D-289E-48C1-B277-2BEB492A7D19}" type="slidenum">
              <a:rPr lang="en-US" smtClean="0"/>
              <a:pPr/>
              <a:t>12</a:t>
            </a:fld>
            <a:endParaRPr lang="en-US"/>
          </a:p>
        </p:txBody>
      </p:sp>
    </p:spTree>
    <p:extLst>
      <p:ext uri="{BB962C8B-B14F-4D97-AF65-F5344CB8AC3E}">
        <p14:creationId xmlns:p14="http://schemas.microsoft.com/office/powerpoint/2010/main" val="396732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62"/>
          <a:stretch/>
        </p:blipFill>
        <p:spPr bwMode="auto">
          <a:xfrm>
            <a:off x="-1" y="0"/>
            <a:ext cx="9144001" cy="4899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3900363"/>
            <a:ext cx="6572250" cy="892424"/>
          </a:xfrm>
          <a:prstGeom prst="rect">
            <a:avLst/>
          </a:prstGeom>
          <a:noFill/>
        </p:spPr>
        <p:txBody>
          <a:bodyPr wrap="square" rtlCol="0">
            <a:spAutoFit/>
          </a:bodyPr>
          <a:lstStyle/>
          <a:p>
            <a:pPr>
              <a:lnSpc>
                <a:spcPct val="70000"/>
              </a:lnSpc>
            </a:pPr>
            <a:r>
              <a:rPr lang="en-US" sz="4950" b="1">
                <a:solidFill>
                  <a:schemeClr val="bg1"/>
                </a:solidFill>
              </a:rPr>
              <a:t>Thank you</a:t>
            </a:r>
          </a:p>
          <a:p>
            <a:pPr>
              <a:lnSpc>
                <a:spcPct val="70000"/>
              </a:lnSpc>
            </a:pPr>
            <a:endParaRPr lang="en-US" sz="1200" b="1">
              <a:solidFill>
                <a:schemeClr val="bg1"/>
              </a:solidFill>
              <a:latin typeface="Calibri" panose="020F0502020204030204" pitchFamily="34" charset="0"/>
            </a:endParaRPr>
          </a:p>
          <a:p>
            <a:pPr>
              <a:lnSpc>
                <a:spcPct val="70000"/>
              </a:lnSpc>
            </a:pPr>
            <a:r>
              <a:rPr lang="en-US" sz="1200" b="1">
                <a:solidFill>
                  <a:schemeClr val="bg1"/>
                </a:solidFill>
                <a:latin typeface="Arial" panose="020B0604020202020204" pitchFamily="34" charset="0"/>
                <a:cs typeface="Arial" panose="020B0604020202020204" pitchFamily="34" charset="0"/>
              </a:rPr>
              <a:t>Contact: Don Bailey </a:t>
            </a:r>
            <a:r>
              <a:rPr lang="en-US" sz="1200" b="1">
                <a:solidFill>
                  <a:schemeClr val="bg1">
                    <a:lumMod val="9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dbailey@rti.</a:t>
            </a:r>
            <a:r>
              <a:rPr lang="en-US" sz="1200" b="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org</a:t>
            </a:r>
            <a:r>
              <a:rPr lang="en-US" sz="1200" b="1">
                <a:solidFill>
                  <a:schemeClr val="bg1"/>
                </a:solidFill>
                <a:latin typeface="Arial" panose="020B0604020202020204" pitchFamily="34" charset="0"/>
                <a:cs typeface="Arial" panose="020B0604020202020204" pitchFamily="34" charset="0"/>
              </a:rPr>
              <a:t> </a:t>
            </a:r>
            <a:endParaRPr lang="en-US" sz="1200">
              <a:solidFill>
                <a:schemeClr val="bg1"/>
              </a:solidFill>
              <a:latin typeface="Arial" panose="020B0604020202020204" pitchFamily="34" charset="0"/>
              <a:cs typeface="Arial" panose="020B0604020202020204" pitchFamily="34" charset="0"/>
            </a:endParaRPr>
          </a:p>
        </p:txBody>
      </p:sp>
      <p:sp>
        <p:nvSpPr>
          <p:cNvPr id="6"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13</a:t>
            </a:fld>
            <a:endParaRPr lang="en-US">
              <a:solidFill>
                <a:srgbClr val="FFFFFF"/>
              </a:solidFill>
            </a:endParaRPr>
          </a:p>
        </p:txBody>
      </p:sp>
      <p:sp>
        <p:nvSpPr>
          <p:cNvPr id="2" name="Footer Placeholder 3">
            <a:extLst>
              <a:ext uri="{FF2B5EF4-FFF2-40B4-BE49-F238E27FC236}">
                <a16:creationId xmlns:a16="http://schemas.microsoft.com/office/drawing/2014/main" id="{9E208CBE-D0A5-ED5E-E727-D0E84669B1E8}"/>
              </a:ext>
            </a:extLst>
          </p:cNvPr>
          <p:cNvSpPr>
            <a:spLocks noGrp="1"/>
          </p:cNvSpPr>
          <p:nvPr>
            <p:ph type="ftr" sz="quarter" idx="11"/>
          </p:nvPr>
        </p:nvSpPr>
        <p:spPr>
          <a:xfrm>
            <a:off x="8001000" y="4882896"/>
            <a:ext cx="1143000" cy="265176"/>
          </a:xfrm>
        </p:spPr>
        <p:txBody>
          <a:bodyPr/>
          <a:lstStyle/>
          <a:p>
            <a:r>
              <a:rPr lang="en-US"/>
              <a:t>CONFIDENTIAL</a:t>
            </a:r>
          </a:p>
        </p:txBody>
      </p:sp>
    </p:spTree>
    <p:extLst>
      <p:ext uri="{BB962C8B-B14F-4D97-AF65-F5344CB8AC3E}">
        <p14:creationId xmlns:p14="http://schemas.microsoft.com/office/powerpoint/2010/main" val="126162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C7A2-81F9-3181-484B-2B4569D30F22}"/>
              </a:ext>
            </a:extLst>
          </p:cNvPr>
          <p:cNvSpPr>
            <a:spLocks noGrp="1"/>
          </p:cNvSpPr>
          <p:nvPr>
            <p:ph type="title"/>
          </p:nvPr>
        </p:nvSpPr>
        <p:spPr/>
        <p:txBody>
          <a:bodyPr/>
          <a:lstStyle/>
          <a:p>
            <a:r>
              <a:rPr lang="en-US" dirty="0"/>
              <a:t>Background</a:t>
            </a:r>
          </a:p>
        </p:txBody>
      </p:sp>
      <p:sp>
        <p:nvSpPr>
          <p:cNvPr id="3" name="Slide Number Placeholder 2">
            <a:extLst>
              <a:ext uri="{FF2B5EF4-FFF2-40B4-BE49-F238E27FC236}">
                <a16:creationId xmlns:a16="http://schemas.microsoft.com/office/drawing/2014/main" id="{2A79A0C2-ECC8-730F-336E-02108A957E15}"/>
              </a:ext>
            </a:extLst>
          </p:cNvPr>
          <p:cNvSpPr>
            <a:spLocks noGrp="1"/>
          </p:cNvSpPr>
          <p:nvPr>
            <p:ph type="sldNum" sz="quarter" idx="10"/>
          </p:nvPr>
        </p:nvSpPr>
        <p:spPr/>
        <p:txBody>
          <a:bodyPr/>
          <a:lstStyle/>
          <a:p>
            <a:fld id="{D4325D4D-289E-48C1-B277-2BEB492A7D19}" type="slidenum">
              <a:rPr lang="en-US" smtClean="0"/>
              <a:pPr/>
              <a:t>2</a:t>
            </a:fld>
            <a:endParaRPr lang="en-US"/>
          </a:p>
        </p:txBody>
      </p:sp>
      <p:sp>
        <p:nvSpPr>
          <p:cNvPr id="4" name="Footer Placeholder 3">
            <a:extLst>
              <a:ext uri="{FF2B5EF4-FFF2-40B4-BE49-F238E27FC236}">
                <a16:creationId xmlns:a16="http://schemas.microsoft.com/office/drawing/2014/main" id="{D813E305-4625-4758-EFA6-DCF75B6A79A9}"/>
              </a:ext>
            </a:extLst>
          </p:cNvPr>
          <p:cNvSpPr>
            <a:spLocks noGrp="1"/>
          </p:cNvSpPr>
          <p:nvPr>
            <p:ph type="ftr" sz="quarter" idx="11"/>
          </p:nvPr>
        </p:nvSpPr>
        <p:spPr/>
        <p:txBody>
          <a:bodyPr/>
          <a:lstStyle/>
          <a:p>
            <a:r>
              <a:rPr lang="en-US" dirty="0"/>
              <a:t>CONFIDENTIAL</a:t>
            </a:r>
          </a:p>
        </p:txBody>
      </p:sp>
      <p:sp>
        <p:nvSpPr>
          <p:cNvPr id="5" name="Content Placeholder 4">
            <a:extLst>
              <a:ext uri="{FF2B5EF4-FFF2-40B4-BE49-F238E27FC236}">
                <a16:creationId xmlns:a16="http://schemas.microsoft.com/office/drawing/2014/main" id="{4E5F8B0D-8747-05E9-4562-C22F857972B4}"/>
              </a:ext>
            </a:extLst>
          </p:cNvPr>
          <p:cNvSpPr>
            <a:spLocks noGrp="1"/>
          </p:cNvSpPr>
          <p:nvPr>
            <p:ph sz="quarter" idx="12"/>
          </p:nvPr>
        </p:nvSpPr>
        <p:spPr/>
        <p:txBody>
          <a:bodyPr/>
          <a:lstStyle/>
          <a:p>
            <a:r>
              <a:rPr lang="en-US" sz="1800" dirty="0"/>
              <a:t>Families can benefit from newborn screening</a:t>
            </a:r>
          </a:p>
          <a:p>
            <a:pPr lvl="1"/>
            <a:r>
              <a:rPr lang="en-US" sz="1600" dirty="0"/>
              <a:t>But little is known about family outcomes, in part because of lack of an appropriate measurement tool.</a:t>
            </a:r>
          </a:p>
          <a:p>
            <a:r>
              <a:rPr lang="en-US" sz="1800" dirty="0"/>
              <a:t>This project is the first step in developing such a tool. </a:t>
            </a:r>
          </a:p>
          <a:p>
            <a:endParaRPr lang="en-US" sz="1800" dirty="0">
              <a:cs typeface="Arial" panose="020B0604020202020204"/>
            </a:endParaRPr>
          </a:p>
        </p:txBody>
      </p:sp>
      <p:pic>
        <p:nvPicPr>
          <p:cNvPr id="8" name="Picture 7">
            <a:extLst>
              <a:ext uri="{FF2B5EF4-FFF2-40B4-BE49-F238E27FC236}">
                <a16:creationId xmlns:a16="http://schemas.microsoft.com/office/drawing/2014/main" id="{E8FE2C24-7E01-3A82-F35C-38CA39513789}"/>
              </a:ext>
            </a:extLst>
          </p:cNvPr>
          <p:cNvPicPr>
            <a:picLocks noChangeAspect="1"/>
          </p:cNvPicPr>
          <p:nvPr/>
        </p:nvPicPr>
        <p:blipFill>
          <a:blip r:embed="rId3"/>
          <a:stretch>
            <a:fillRect/>
          </a:stretch>
        </p:blipFill>
        <p:spPr>
          <a:xfrm>
            <a:off x="4572000" y="709624"/>
            <a:ext cx="4206240" cy="3915809"/>
          </a:xfrm>
          <a:prstGeom prst="rect">
            <a:avLst/>
          </a:prstGeom>
        </p:spPr>
      </p:pic>
    </p:spTree>
    <p:extLst>
      <p:ext uri="{BB962C8B-B14F-4D97-AF65-F5344CB8AC3E}">
        <p14:creationId xmlns:p14="http://schemas.microsoft.com/office/powerpoint/2010/main" val="197301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20E3-E7BA-57B1-A223-FAE0959FDFA8}"/>
              </a:ext>
            </a:extLst>
          </p:cNvPr>
          <p:cNvSpPr>
            <a:spLocks noGrp="1"/>
          </p:cNvSpPr>
          <p:nvPr>
            <p:ph type="title"/>
          </p:nvPr>
        </p:nvSpPr>
        <p:spPr/>
        <p:txBody>
          <a:bodyPr/>
          <a:lstStyle/>
          <a:p>
            <a:r>
              <a:rPr lang="en-US" dirty="0"/>
              <a:t>Progress to date</a:t>
            </a:r>
          </a:p>
        </p:txBody>
      </p:sp>
      <p:sp>
        <p:nvSpPr>
          <p:cNvPr id="3" name="Slide Number Placeholder 2">
            <a:extLst>
              <a:ext uri="{FF2B5EF4-FFF2-40B4-BE49-F238E27FC236}">
                <a16:creationId xmlns:a16="http://schemas.microsoft.com/office/drawing/2014/main" id="{5780A5D8-7738-4072-6F4E-AC1513B1F47A}"/>
              </a:ext>
            </a:extLst>
          </p:cNvPr>
          <p:cNvSpPr>
            <a:spLocks noGrp="1"/>
          </p:cNvSpPr>
          <p:nvPr>
            <p:ph type="sldNum" sz="quarter" idx="10"/>
          </p:nvPr>
        </p:nvSpPr>
        <p:spPr/>
        <p:txBody>
          <a:bodyPr/>
          <a:lstStyle/>
          <a:p>
            <a:fld id="{D4325D4D-289E-48C1-B277-2BEB492A7D19}" type="slidenum">
              <a:rPr lang="en-US" smtClean="0"/>
              <a:pPr/>
              <a:t>3</a:t>
            </a:fld>
            <a:endParaRPr lang="en-US"/>
          </a:p>
        </p:txBody>
      </p:sp>
      <p:sp>
        <p:nvSpPr>
          <p:cNvPr id="4" name="Footer Placeholder 3">
            <a:extLst>
              <a:ext uri="{FF2B5EF4-FFF2-40B4-BE49-F238E27FC236}">
                <a16:creationId xmlns:a16="http://schemas.microsoft.com/office/drawing/2014/main" id="{9555A898-7C08-076E-11D7-DFFB2C2CDA55}"/>
              </a:ext>
            </a:extLst>
          </p:cNvPr>
          <p:cNvSpPr>
            <a:spLocks noGrp="1"/>
          </p:cNvSpPr>
          <p:nvPr>
            <p:ph type="ftr" sz="quarter" idx="11"/>
          </p:nvPr>
        </p:nvSpPr>
        <p:spPr/>
        <p:txBody>
          <a:bodyPr/>
          <a:lstStyle/>
          <a:p>
            <a:r>
              <a:rPr lang="en-US"/>
              <a:t>CONFIDENTIAL</a:t>
            </a:r>
          </a:p>
        </p:txBody>
      </p:sp>
      <p:sp>
        <p:nvSpPr>
          <p:cNvPr id="5" name="Content Placeholder 4">
            <a:extLst>
              <a:ext uri="{FF2B5EF4-FFF2-40B4-BE49-F238E27FC236}">
                <a16:creationId xmlns:a16="http://schemas.microsoft.com/office/drawing/2014/main" id="{422B570F-AA56-1AD7-A18E-3C2466C0BD41}"/>
              </a:ext>
            </a:extLst>
          </p:cNvPr>
          <p:cNvSpPr>
            <a:spLocks noGrp="1"/>
          </p:cNvSpPr>
          <p:nvPr>
            <p:ph sz="quarter" idx="12"/>
          </p:nvPr>
        </p:nvSpPr>
        <p:spPr>
          <a:xfrm>
            <a:off x="137159" y="914400"/>
            <a:ext cx="8842248" cy="3790950"/>
          </a:xfrm>
        </p:spPr>
        <p:txBody>
          <a:bodyPr/>
          <a:lstStyle/>
          <a:p>
            <a:r>
              <a:rPr lang="en-US" dirty="0"/>
              <a:t>Established Expert Advisory Committee</a:t>
            </a:r>
          </a:p>
          <a:p>
            <a:r>
              <a:rPr lang="en-US" dirty="0"/>
              <a:t>Engaged Regional Genetic Networks</a:t>
            </a:r>
          </a:p>
          <a:p>
            <a:r>
              <a:rPr lang="en-US" dirty="0"/>
              <a:t>Conducted literature review</a:t>
            </a:r>
          </a:p>
          <a:p>
            <a:r>
              <a:rPr lang="en-US" dirty="0"/>
              <a:t>Held focus groups</a:t>
            </a:r>
          </a:p>
          <a:p>
            <a:r>
              <a:rPr lang="en-US" dirty="0"/>
              <a:t>Drafted initial set of outcome domains</a:t>
            </a:r>
          </a:p>
          <a:p>
            <a:r>
              <a:rPr lang="en-US" dirty="0"/>
              <a:t>Currently preparing to revise the outcome domains and distribute widely for an additional round of input</a:t>
            </a:r>
          </a:p>
          <a:p>
            <a:r>
              <a:rPr lang="en-US" dirty="0"/>
              <a:t>Also preparing manuscript describing our process</a:t>
            </a:r>
          </a:p>
        </p:txBody>
      </p:sp>
    </p:spTree>
    <p:extLst>
      <p:ext uri="{BB962C8B-B14F-4D97-AF65-F5344CB8AC3E}">
        <p14:creationId xmlns:p14="http://schemas.microsoft.com/office/powerpoint/2010/main" val="14083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7D44-21B5-B220-CB0F-EE1E642F5F52}"/>
              </a:ext>
            </a:extLst>
          </p:cNvPr>
          <p:cNvSpPr>
            <a:spLocks noGrp="1"/>
          </p:cNvSpPr>
          <p:nvPr>
            <p:ph type="title"/>
          </p:nvPr>
        </p:nvSpPr>
        <p:spPr/>
        <p:txBody>
          <a:bodyPr/>
          <a:lstStyle/>
          <a:p>
            <a:r>
              <a:rPr lang="en-US"/>
              <a:t>Expert Advisory Committee</a:t>
            </a:r>
          </a:p>
        </p:txBody>
      </p:sp>
      <p:graphicFrame>
        <p:nvGraphicFramePr>
          <p:cNvPr id="6" name="Table 5">
            <a:extLst>
              <a:ext uri="{FF2B5EF4-FFF2-40B4-BE49-F238E27FC236}">
                <a16:creationId xmlns:a16="http://schemas.microsoft.com/office/drawing/2014/main" id="{48BE3408-65F7-709A-C135-EC0AA6B78108}"/>
              </a:ext>
            </a:extLst>
          </p:cNvPr>
          <p:cNvGraphicFramePr>
            <a:graphicFrameLocks noGrp="1" noChangeAspect="1"/>
          </p:cNvGraphicFramePr>
          <p:nvPr>
            <p:extLst>
              <p:ext uri="{D42A27DB-BD31-4B8C-83A1-F6EECF244321}">
                <p14:modId xmlns:p14="http://schemas.microsoft.com/office/powerpoint/2010/main" val="1513786619"/>
              </p:ext>
            </p:extLst>
          </p:nvPr>
        </p:nvGraphicFramePr>
        <p:xfrm>
          <a:off x="150876" y="800581"/>
          <a:ext cx="8842248" cy="3657664"/>
        </p:xfrm>
        <a:graphic>
          <a:graphicData uri="http://schemas.openxmlformats.org/drawingml/2006/table">
            <a:tbl>
              <a:tblPr>
                <a:tableStyleId>{B301B821-A1FF-4177-AEE7-76D212191A09}</a:tableStyleId>
              </a:tblPr>
              <a:tblGrid>
                <a:gridCol w="2148285">
                  <a:extLst>
                    <a:ext uri="{9D8B030D-6E8A-4147-A177-3AD203B41FA5}">
                      <a16:colId xmlns:a16="http://schemas.microsoft.com/office/drawing/2014/main" val="4213510678"/>
                    </a:ext>
                  </a:extLst>
                </a:gridCol>
                <a:gridCol w="4093003">
                  <a:extLst>
                    <a:ext uri="{9D8B030D-6E8A-4147-A177-3AD203B41FA5}">
                      <a16:colId xmlns:a16="http://schemas.microsoft.com/office/drawing/2014/main" val="924714886"/>
                    </a:ext>
                  </a:extLst>
                </a:gridCol>
                <a:gridCol w="2600960">
                  <a:extLst>
                    <a:ext uri="{9D8B030D-6E8A-4147-A177-3AD203B41FA5}">
                      <a16:colId xmlns:a16="http://schemas.microsoft.com/office/drawing/2014/main" val="2489423092"/>
                    </a:ext>
                  </a:extLst>
                </a:gridCol>
              </a:tblGrid>
              <a:tr h="294555">
                <a:tc>
                  <a:txBody>
                    <a:bodyPr/>
                    <a:lstStyle/>
                    <a:p>
                      <a:pPr algn="l" fontAlgn="b"/>
                      <a:r>
                        <a:rPr lang="en-US" sz="1200" b="1" u="none" strike="noStrike" dirty="0">
                          <a:solidFill>
                            <a:schemeClr val="bg1"/>
                          </a:solidFill>
                          <a:effectLst/>
                        </a:rPr>
                        <a:t> Participant name</a:t>
                      </a:r>
                      <a:endParaRPr lang="en-US" sz="1200" b="1" i="0" u="none" strike="noStrike" dirty="0">
                        <a:solidFill>
                          <a:schemeClr val="bg1"/>
                        </a:solidFill>
                        <a:effectLst/>
                        <a:latin typeface="Calibri" panose="020F0502020204030204" pitchFamily="34" charset="0"/>
                      </a:endParaRPr>
                    </a:p>
                  </a:txBody>
                  <a:tcPr marL="2794" marR="2794" marT="2794" marB="0" anchor="b">
                    <a:solidFill>
                      <a:schemeClr val="accent1"/>
                    </a:solidFill>
                  </a:tcPr>
                </a:tc>
                <a:tc>
                  <a:txBody>
                    <a:bodyPr/>
                    <a:lstStyle/>
                    <a:p>
                      <a:pPr algn="l" fontAlgn="b"/>
                      <a:r>
                        <a:rPr lang="en-US" sz="1200" b="1" u="none" strike="noStrike" dirty="0">
                          <a:solidFill>
                            <a:schemeClr val="bg1"/>
                          </a:solidFill>
                          <a:effectLst/>
                        </a:rPr>
                        <a:t> Role</a:t>
                      </a:r>
                      <a:endParaRPr lang="en-US" sz="1200" b="1" i="0" u="none" strike="noStrike" dirty="0">
                        <a:solidFill>
                          <a:schemeClr val="bg1"/>
                        </a:solidFill>
                        <a:effectLst/>
                        <a:latin typeface="Calibri" panose="020F0502020204030204" pitchFamily="34" charset="0"/>
                      </a:endParaRPr>
                    </a:p>
                  </a:txBody>
                  <a:tcPr marL="2794" marR="2794" marT="2794" marB="0" anchor="b">
                    <a:solidFill>
                      <a:schemeClr val="accent1"/>
                    </a:solidFill>
                  </a:tcPr>
                </a:tc>
                <a:tc>
                  <a:txBody>
                    <a:bodyPr/>
                    <a:lstStyle/>
                    <a:p>
                      <a:pPr algn="l" fontAlgn="b"/>
                      <a:r>
                        <a:rPr lang="en-US" sz="1200" b="1" u="none" strike="noStrike">
                          <a:solidFill>
                            <a:schemeClr val="bg1"/>
                          </a:solidFill>
                          <a:effectLst/>
                        </a:rPr>
                        <a:t> Organization </a:t>
                      </a:r>
                      <a:endParaRPr lang="en-US" sz="1200" b="1" i="0" u="none" strike="noStrike">
                        <a:solidFill>
                          <a:schemeClr val="bg1"/>
                        </a:solidFill>
                        <a:effectLst/>
                        <a:latin typeface="Calibri" panose="020F0502020204030204" pitchFamily="34" charset="0"/>
                      </a:endParaRPr>
                    </a:p>
                  </a:txBody>
                  <a:tcPr marL="2794" marR="2794" marT="2794" marB="0" anchor="b">
                    <a:solidFill>
                      <a:schemeClr val="accent1"/>
                    </a:solidFill>
                  </a:tcPr>
                </a:tc>
                <a:extLst>
                  <a:ext uri="{0D108BD9-81ED-4DB2-BD59-A6C34878D82A}">
                    <a16:rowId xmlns:a16="http://schemas.microsoft.com/office/drawing/2014/main" val="3008087854"/>
                  </a:ext>
                </a:extLst>
              </a:tr>
              <a:tr h="294555">
                <a:tc>
                  <a:txBody>
                    <a:bodyPr/>
                    <a:lstStyle/>
                    <a:p>
                      <a:pPr algn="l" fontAlgn="b"/>
                      <a:r>
                        <a:rPr lang="en-US" sz="1200" u="none" strike="noStrike" dirty="0">
                          <a:effectLst/>
                        </a:rPr>
                        <a:t> Aaron Goldenberg</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rPr>
                        <a:t> Researcher</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Case Western Reserve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3477745499"/>
                  </a:ext>
                </a:extLst>
              </a:tr>
              <a:tr h="288457">
                <a:tc>
                  <a:txBody>
                    <a:bodyPr/>
                    <a:lstStyle/>
                    <a:p>
                      <a:pPr algn="l" fontAlgn="b"/>
                      <a:r>
                        <a:rPr lang="en-US" sz="1200" u="none" strike="noStrike">
                          <a:effectLst/>
                        </a:rPr>
                        <a:t> Amy Gaviglio</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rPr>
                        <a:t> Genetic counselor, NBS consultant </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b="0" u="none" strike="noStrike" dirty="0" err="1">
                          <a:solidFill>
                            <a:srgbClr val="000000"/>
                          </a:solidFill>
                          <a:effectLst/>
                          <a:latin typeface="+mn-lt"/>
                        </a:rPr>
                        <a:t>Connectics</a:t>
                      </a:r>
                      <a:r>
                        <a:rPr lang="en-US" sz="1200" b="0" u="none" strike="noStrike" dirty="0">
                          <a:solidFill>
                            <a:srgbClr val="000000"/>
                          </a:solidFill>
                          <a:effectLst/>
                          <a:latin typeface="+mn-lt"/>
                        </a:rPr>
                        <a:t> Consulting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3211627012"/>
                  </a:ext>
                </a:extLst>
              </a:tr>
              <a:tr h="259201">
                <a:tc>
                  <a:txBody>
                    <a:bodyPr/>
                    <a:lstStyle/>
                    <a:p>
                      <a:pPr algn="l" fontAlgn="b"/>
                      <a:r>
                        <a:rPr lang="en-US" sz="1200" u="none" strike="noStrike">
                          <a:effectLst/>
                        </a:rPr>
                        <a:t> Annie Kennedy</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rPr>
                        <a:t> Policy, advocacy, and patient engagement</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err="1">
                          <a:effectLst/>
                          <a:latin typeface="+mn-lt"/>
                        </a:rPr>
                        <a:t>EveryLife</a:t>
                      </a:r>
                      <a:r>
                        <a:rPr lang="en-US" sz="1200" u="none" strike="noStrike" dirty="0">
                          <a:effectLst/>
                          <a:latin typeface="+mn-lt"/>
                        </a:rPr>
                        <a:t> Foundation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148504135"/>
                  </a:ext>
                </a:extLst>
              </a:tr>
              <a:tr h="280342">
                <a:tc>
                  <a:txBody>
                    <a:bodyPr/>
                    <a:lstStyle/>
                    <a:p>
                      <a:pPr algn="l" fontAlgn="b"/>
                      <a:r>
                        <a:rPr lang="en-US" sz="1200" u="none" strike="noStrike">
                          <a:effectLst/>
                        </a:rPr>
                        <a:t> Heather Pint</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rPr>
                        <a:t> NBS follow-up</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State of MN</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1921663534"/>
                  </a:ext>
                </a:extLst>
              </a:tr>
              <a:tr h="273600">
                <a:tc>
                  <a:txBody>
                    <a:bodyPr/>
                    <a:lstStyle/>
                    <a:p>
                      <a:pPr algn="l" fontAlgn="b"/>
                      <a:r>
                        <a:rPr lang="en-US" sz="1200" u="none" strike="noStrike">
                          <a:effectLst/>
                        </a:rPr>
                        <a:t> Janet </a:t>
                      </a:r>
                      <a:r>
                        <a:rPr lang="en-US" sz="1200" u="none" strike="noStrike" err="1">
                          <a:effectLst/>
                        </a:rPr>
                        <a:t>DesGeorges</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a:effectLst/>
                        </a:rPr>
                        <a:t> Organizational representative and parent</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Hands and Voices</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423174882"/>
                  </a:ext>
                </a:extLst>
              </a:tr>
              <a:tr h="302400">
                <a:tc>
                  <a:txBody>
                    <a:bodyPr/>
                    <a:lstStyle/>
                    <a:p>
                      <a:pPr algn="l" fontAlgn="b"/>
                      <a:r>
                        <a:rPr lang="en-US" sz="1200" u="none" strike="noStrike">
                          <a:effectLst/>
                        </a:rPr>
                        <a:t> Jennifer Walton </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a:effectLst/>
                        </a:rPr>
                        <a:t> Developmental-behavioral pediatrician</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University of Miami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3352893442"/>
                  </a:ext>
                </a:extLst>
              </a:tr>
              <a:tr h="302400">
                <a:tc>
                  <a:txBody>
                    <a:bodyPr/>
                    <a:lstStyle/>
                    <a:p>
                      <a:pPr lvl="0" algn="l">
                        <a:buNone/>
                      </a:pPr>
                      <a:r>
                        <a:rPr lang="en-US" sz="1200" u="none" strike="noStrike">
                          <a:effectLst/>
                        </a:rPr>
                        <a:t> M. Christine Dorley</a:t>
                      </a:r>
                      <a:endParaRPr lang="en-US" sz="1200" b="0" i="0" u="none" strike="noStrike">
                        <a:solidFill>
                          <a:srgbClr val="000000"/>
                        </a:solidFill>
                        <a:effectLst/>
                        <a:latin typeface="Calibri"/>
                      </a:endParaRPr>
                    </a:p>
                  </a:txBody>
                  <a:tcPr marL="2794" marR="2794" marT="2794" marB="0" anchor="b"/>
                </a:tc>
                <a:tc>
                  <a:txBody>
                    <a:bodyPr/>
                    <a:lstStyle/>
                    <a:p>
                      <a:pPr lvl="0" algn="l">
                        <a:buNone/>
                      </a:pPr>
                      <a:r>
                        <a:rPr lang="en-US" sz="1200" b="0" u="none" strike="noStrike">
                          <a:solidFill>
                            <a:srgbClr val="000000"/>
                          </a:solidFill>
                          <a:effectLst/>
                        </a:rPr>
                        <a:t> </a:t>
                      </a:r>
                      <a:r>
                        <a:rPr lang="en-US" sz="1200" u="none" strike="noStrike">
                          <a:effectLst/>
                        </a:rPr>
                        <a:t>NBS laboratory </a:t>
                      </a:r>
                      <a:endParaRPr lang="en-US" sz="1200" b="0" i="0" u="none" strike="noStrike">
                        <a:solidFill>
                          <a:srgbClr val="000000"/>
                        </a:solidFill>
                        <a:effectLst/>
                        <a:latin typeface="Calibri"/>
                      </a:endParaRPr>
                    </a:p>
                  </a:txBody>
                  <a:tcPr marL="2794" marR="2794" marT="2794" marB="0" anchor="b"/>
                </a:tc>
                <a:tc>
                  <a:txBody>
                    <a:bodyPr/>
                    <a:lstStyle/>
                    <a:p>
                      <a:pPr lvl="0" algn="l">
                        <a:buNone/>
                      </a:pPr>
                      <a:r>
                        <a:rPr lang="en-US" sz="1200" u="none" strike="noStrike" dirty="0">
                          <a:effectLst/>
                          <a:latin typeface="+mn-lt"/>
                        </a:rPr>
                        <a:t>State of TN and MD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2728902527"/>
                  </a:ext>
                </a:extLst>
              </a:tr>
              <a:tr h="244800">
                <a:tc>
                  <a:txBody>
                    <a:bodyPr/>
                    <a:lstStyle/>
                    <a:p>
                      <a:pPr algn="l" fontAlgn="b"/>
                      <a:r>
                        <a:rPr lang="en-US" sz="1200" u="none" strike="noStrike">
                          <a:effectLst/>
                        </a:rPr>
                        <a:t> Marcia van Riper</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a:effectLst/>
                        </a:rPr>
                        <a:t> Researcher</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UNC Chapel Hill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263403499"/>
                  </a:ext>
                </a:extLst>
              </a:tr>
              <a:tr h="230400">
                <a:tc>
                  <a:txBody>
                    <a:bodyPr/>
                    <a:lstStyle/>
                    <a:p>
                      <a:pPr algn="l" fontAlgn="b"/>
                      <a:r>
                        <a:rPr lang="en-US" sz="1200" u="none" strike="noStrike">
                          <a:effectLst/>
                        </a:rPr>
                        <a:t> Marianna Raia</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a:effectLst/>
                        </a:rPr>
                        <a:t> Genetic counselor, family engagement</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Expecting Health</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2429139775"/>
                  </a:ext>
                </a:extLst>
              </a:tr>
              <a:tr h="244800">
                <a:tc>
                  <a:txBody>
                    <a:bodyPr/>
                    <a:lstStyle/>
                    <a:p>
                      <a:pPr algn="l" fontAlgn="b"/>
                      <a:r>
                        <a:rPr lang="en-US" sz="1200" u="none" strike="noStrike" dirty="0">
                          <a:effectLst/>
                        </a:rPr>
                        <a:t> </a:t>
                      </a:r>
                      <a:r>
                        <a:rPr lang="en-US" sz="1200" u="none" strike="noStrike" dirty="0" err="1">
                          <a:effectLst/>
                        </a:rPr>
                        <a:t>Zhanzhi</a:t>
                      </a:r>
                      <a:r>
                        <a:rPr lang="en-US" sz="1200" u="none" strike="noStrike" dirty="0">
                          <a:effectLst/>
                        </a:rPr>
                        <a:t> (Mike) Hu</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a:effectLst/>
                        </a:rPr>
                        <a:t> NBS advocate and parent</a:t>
                      </a:r>
                      <a:endParaRPr lang="en-US" sz="1200" b="0" i="0" u="none" strike="noStrike">
                        <a:solidFill>
                          <a:srgbClr val="000000"/>
                        </a:solidFill>
                        <a:effectLst/>
                        <a:latin typeface="Calibri" panose="020F0502020204030204" pitchFamily="34" charset="0"/>
                      </a:endParaRPr>
                    </a:p>
                  </a:txBody>
                  <a:tcPr marL="2794" marR="2794" marT="2794" marB="0" anchor="b"/>
                </a:tc>
                <a:tc>
                  <a:txBody>
                    <a:bodyPr/>
                    <a:lstStyle/>
                    <a:p>
                      <a:pPr algn="l" fontAlgn="b"/>
                      <a:r>
                        <a:rPr lang="en-US" sz="1200" b="0" i="0" u="none" strike="noStrike" dirty="0">
                          <a:solidFill>
                            <a:srgbClr val="000000"/>
                          </a:solidFill>
                          <a:effectLst/>
                          <a:latin typeface="+mn-lt"/>
                        </a:rPr>
                        <a:t>Project GUARDIAN</a:t>
                      </a:r>
                    </a:p>
                  </a:txBody>
                  <a:tcPr marL="2794" marR="2794" marT="2794" marB="0" anchor="b"/>
                </a:tc>
                <a:extLst>
                  <a:ext uri="{0D108BD9-81ED-4DB2-BD59-A6C34878D82A}">
                    <a16:rowId xmlns:a16="http://schemas.microsoft.com/office/drawing/2014/main" val="4251220437"/>
                  </a:ext>
                </a:extLst>
              </a:tr>
              <a:tr h="273600">
                <a:tc>
                  <a:txBody>
                    <a:bodyPr/>
                    <a:lstStyle/>
                    <a:p>
                      <a:pPr algn="l" fontAlgn="b"/>
                      <a:r>
                        <a:rPr lang="en-US" sz="1200" u="none" strike="noStrike" dirty="0">
                          <a:effectLst/>
                        </a:rPr>
                        <a:t> Robin McWilliam</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rPr>
                        <a:t> Researcher</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University of Alabama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4013814381"/>
                  </a:ext>
                </a:extLst>
              </a:tr>
              <a:tr h="213809">
                <a:tc>
                  <a:txBody>
                    <a:bodyPr/>
                    <a:lstStyle/>
                    <a:p>
                      <a:pPr algn="l" fontAlgn="b"/>
                      <a:r>
                        <a:rPr lang="en-US" sz="1200" u="none" strike="noStrike" dirty="0">
                          <a:effectLst/>
                        </a:rPr>
                        <a:t> Ruthanne Sheller &amp; </a:t>
                      </a:r>
                    </a:p>
                    <a:p>
                      <a:pPr algn="l" fontAlgn="b"/>
                      <a:r>
                        <a:rPr lang="en-US" sz="1200" u="none" strike="noStrike" dirty="0">
                          <a:effectLst/>
                        </a:rPr>
                        <a:t> Sikha Singh </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rPr>
                        <a:t> APHL representatives</a:t>
                      </a:r>
                      <a:endParaRPr lang="en-US" sz="1200" b="0" i="0" u="none" strike="noStrike" dirty="0">
                        <a:solidFill>
                          <a:srgbClr val="000000"/>
                        </a:solidFill>
                        <a:effectLst/>
                        <a:latin typeface="Calibri" panose="020F0502020204030204" pitchFamily="34" charset="0"/>
                      </a:endParaRPr>
                    </a:p>
                  </a:txBody>
                  <a:tcPr marL="2794" marR="2794" marT="2794" marB="0" anchor="b"/>
                </a:tc>
                <a:tc>
                  <a:txBody>
                    <a:bodyPr/>
                    <a:lstStyle/>
                    <a:p>
                      <a:pPr algn="l" fontAlgn="b"/>
                      <a:r>
                        <a:rPr lang="en-US" sz="1200" u="none" strike="noStrike" dirty="0">
                          <a:effectLst/>
                          <a:latin typeface="+mn-lt"/>
                        </a:rPr>
                        <a:t>APHL </a:t>
                      </a:r>
                      <a:endParaRPr lang="en-US" sz="1200" b="0" i="0" u="none" strike="noStrike" dirty="0">
                        <a:solidFill>
                          <a:srgbClr val="000000"/>
                        </a:solidFill>
                        <a:effectLst/>
                        <a:latin typeface="+mn-lt"/>
                      </a:endParaRPr>
                    </a:p>
                  </a:txBody>
                  <a:tcPr marL="2794" marR="2794" marT="2794" marB="0" anchor="b"/>
                </a:tc>
                <a:extLst>
                  <a:ext uri="{0D108BD9-81ED-4DB2-BD59-A6C34878D82A}">
                    <a16:rowId xmlns:a16="http://schemas.microsoft.com/office/drawing/2014/main" val="3553882920"/>
                  </a:ext>
                </a:extLst>
              </a:tr>
            </a:tbl>
          </a:graphicData>
        </a:graphic>
      </p:graphicFrame>
      <p:sp>
        <p:nvSpPr>
          <p:cNvPr id="3" name="Footer Placeholder 3">
            <a:extLst>
              <a:ext uri="{FF2B5EF4-FFF2-40B4-BE49-F238E27FC236}">
                <a16:creationId xmlns:a16="http://schemas.microsoft.com/office/drawing/2014/main" id="{D4EA9FB9-6B3D-14C7-F903-3E4BDF27785B}"/>
              </a:ext>
            </a:extLst>
          </p:cNvPr>
          <p:cNvSpPr>
            <a:spLocks noGrp="1"/>
          </p:cNvSpPr>
          <p:nvPr>
            <p:ph type="ftr" sz="quarter" idx="11"/>
          </p:nvPr>
        </p:nvSpPr>
        <p:spPr>
          <a:xfrm>
            <a:off x="8001000" y="4882896"/>
            <a:ext cx="1143000" cy="265176"/>
          </a:xfrm>
        </p:spPr>
        <p:txBody>
          <a:bodyPr/>
          <a:lstStyle/>
          <a:p>
            <a:r>
              <a:rPr lang="en-US"/>
              <a:t>CONFIDENTIAL</a:t>
            </a:r>
          </a:p>
        </p:txBody>
      </p:sp>
    </p:spTree>
    <p:extLst>
      <p:ext uri="{BB962C8B-B14F-4D97-AF65-F5344CB8AC3E}">
        <p14:creationId xmlns:p14="http://schemas.microsoft.com/office/powerpoint/2010/main" val="106722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1C4AE-DE98-5620-45D9-AE0E2A191E3D}"/>
              </a:ext>
            </a:extLst>
          </p:cNvPr>
          <p:cNvSpPr>
            <a:spLocks noGrp="1"/>
          </p:cNvSpPr>
          <p:nvPr>
            <p:ph type="title"/>
          </p:nvPr>
        </p:nvSpPr>
        <p:spPr/>
        <p:txBody>
          <a:bodyPr/>
          <a:lstStyle/>
          <a:p>
            <a:r>
              <a:rPr lang="en-US" dirty="0"/>
              <a:t>Engagement with Regional Genetic Networks (RGNs)</a:t>
            </a:r>
          </a:p>
        </p:txBody>
      </p:sp>
      <p:sp>
        <p:nvSpPr>
          <p:cNvPr id="4" name="Content Placeholder 3">
            <a:extLst>
              <a:ext uri="{FF2B5EF4-FFF2-40B4-BE49-F238E27FC236}">
                <a16:creationId xmlns:a16="http://schemas.microsoft.com/office/drawing/2014/main" id="{FD02667E-D8CB-D2C3-36DF-933CE2A8159A}"/>
              </a:ext>
            </a:extLst>
          </p:cNvPr>
          <p:cNvSpPr>
            <a:spLocks noGrp="1"/>
          </p:cNvSpPr>
          <p:nvPr>
            <p:ph idx="1"/>
          </p:nvPr>
        </p:nvSpPr>
        <p:spPr/>
        <p:txBody>
          <a:bodyPr/>
          <a:lstStyle/>
          <a:p>
            <a:r>
              <a:rPr lang="en-US" sz="1400" dirty="0"/>
              <a:t>Received a small final grant to “serve as a resource and partner” to this project</a:t>
            </a:r>
          </a:p>
          <a:p>
            <a:r>
              <a:rPr lang="en-US" sz="1400" b="0" i="0" dirty="0">
                <a:solidFill>
                  <a:srgbClr val="242424"/>
                </a:solidFill>
                <a:effectLst/>
              </a:rPr>
              <a:t>Participating RGNs </a:t>
            </a:r>
            <a:r>
              <a:rPr lang="en-US" sz="1400" i="0" dirty="0">
                <a:solidFill>
                  <a:srgbClr val="242424"/>
                </a:solidFill>
                <a:effectLst/>
              </a:rPr>
              <a:t>engaged families in their network and asked them what </a:t>
            </a:r>
            <a:r>
              <a:rPr lang="en-US" sz="1400" dirty="0">
                <a:solidFill>
                  <a:srgbClr val="242424"/>
                </a:solidFill>
              </a:rPr>
              <a:t>is </a:t>
            </a:r>
            <a:r>
              <a:rPr lang="en-US" sz="1400" i="0" dirty="0">
                <a:solidFill>
                  <a:srgbClr val="242424"/>
                </a:solidFill>
                <a:effectLst/>
              </a:rPr>
              <a:t>important in the days to years following a NBS diagnosis </a:t>
            </a:r>
          </a:p>
          <a:p>
            <a:pPr lvl="1"/>
            <a:r>
              <a:rPr lang="en-US" sz="1400" b="0" i="0" dirty="0">
                <a:solidFill>
                  <a:srgbClr val="242424"/>
                </a:solidFill>
                <a:effectLst/>
              </a:rPr>
              <a:t>The methods of collecting this information was decided by each RGN (e.g., listening sessions, surveys, focus groups, meetings with family advocates, info gathering at Regional Summit, etc.</a:t>
            </a:r>
          </a:p>
          <a:p>
            <a:pPr lvl="1"/>
            <a:r>
              <a:rPr lang="en-US" sz="1400" b="0" i="0" dirty="0">
                <a:solidFill>
                  <a:srgbClr val="242424"/>
                </a:solidFill>
                <a:effectLst/>
              </a:rPr>
              <a:t>Interested groups report findings back at the second EAC meeting using a standardized template </a:t>
            </a:r>
          </a:p>
        </p:txBody>
      </p:sp>
      <p:sp>
        <p:nvSpPr>
          <p:cNvPr id="5" name="Slide Number Placeholder 4">
            <a:extLst>
              <a:ext uri="{FF2B5EF4-FFF2-40B4-BE49-F238E27FC236}">
                <a16:creationId xmlns:a16="http://schemas.microsoft.com/office/drawing/2014/main" id="{2FAD4E54-E2CB-4703-0B06-94EDDF080683}"/>
              </a:ext>
            </a:extLst>
          </p:cNvPr>
          <p:cNvSpPr>
            <a:spLocks noGrp="1"/>
          </p:cNvSpPr>
          <p:nvPr>
            <p:ph type="sldNum" sz="quarter" idx="10"/>
          </p:nvPr>
        </p:nvSpPr>
        <p:spPr/>
        <p:txBody>
          <a:bodyPr/>
          <a:lstStyle/>
          <a:p>
            <a:fld id="{D4325D4D-289E-48C1-B277-2BEB492A7D19}" type="slidenum">
              <a:rPr lang="en-US" smtClean="0"/>
              <a:pPr/>
              <a:t>5</a:t>
            </a:fld>
            <a:endParaRPr lang="en-US"/>
          </a:p>
        </p:txBody>
      </p:sp>
      <p:pic>
        <p:nvPicPr>
          <p:cNvPr id="2" name="Picture 2" descr="NYMAC Logo">
            <a:extLst>
              <a:ext uri="{FF2B5EF4-FFF2-40B4-BE49-F238E27FC236}">
                <a16:creationId xmlns:a16="http://schemas.microsoft.com/office/drawing/2014/main" id="{676AC1BB-2529-757C-9AE2-8DA706362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29" y="3156372"/>
            <a:ext cx="2532490" cy="7538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urple and green logo&#10;&#10;Description automatically generated">
            <a:extLst>
              <a:ext uri="{FF2B5EF4-FFF2-40B4-BE49-F238E27FC236}">
                <a16:creationId xmlns:a16="http://schemas.microsoft.com/office/drawing/2014/main" id="{6E695173-D683-11F7-2169-BABEBC0DD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078" y="3156372"/>
            <a:ext cx="2889640" cy="866892"/>
          </a:xfrm>
          <a:prstGeom prst="rect">
            <a:avLst/>
          </a:prstGeom>
        </p:spPr>
      </p:pic>
      <p:pic>
        <p:nvPicPr>
          <p:cNvPr id="7" name="Picture 6">
            <a:extLst>
              <a:ext uri="{FF2B5EF4-FFF2-40B4-BE49-F238E27FC236}">
                <a16:creationId xmlns:a16="http://schemas.microsoft.com/office/drawing/2014/main" id="{3670B60D-0B71-83A9-4B20-F17907CC8401}"/>
              </a:ext>
            </a:extLst>
          </p:cNvPr>
          <p:cNvPicPr>
            <a:picLocks noChangeAspect="1"/>
          </p:cNvPicPr>
          <p:nvPr/>
        </p:nvPicPr>
        <p:blipFill>
          <a:blip r:embed="rId5"/>
          <a:stretch>
            <a:fillRect/>
          </a:stretch>
        </p:blipFill>
        <p:spPr>
          <a:xfrm>
            <a:off x="1606013" y="3932851"/>
            <a:ext cx="2396255" cy="916567"/>
          </a:xfrm>
          <a:prstGeom prst="rect">
            <a:avLst/>
          </a:prstGeom>
        </p:spPr>
      </p:pic>
      <p:pic>
        <p:nvPicPr>
          <p:cNvPr id="8" name="Graphic 1">
            <a:extLst>
              <a:ext uri="{FF2B5EF4-FFF2-40B4-BE49-F238E27FC236}">
                <a16:creationId xmlns:a16="http://schemas.microsoft.com/office/drawing/2014/main" id="{AF6071E4-289C-F9A2-4BD9-DC3A3422E0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08594" y="4215058"/>
            <a:ext cx="3329393" cy="632929"/>
          </a:xfrm>
          <a:prstGeom prst="rect">
            <a:avLst/>
          </a:prstGeom>
        </p:spPr>
      </p:pic>
      <p:sp>
        <p:nvSpPr>
          <p:cNvPr id="9" name="Footer Placeholder 3">
            <a:extLst>
              <a:ext uri="{FF2B5EF4-FFF2-40B4-BE49-F238E27FC236}">
                <a16:creationId xmlns:a16="http://schemas.microsoft.com/office/drawing/2014/main" id="{AB7ECF0A-F1D9-523E-B7E3-2102417669BC}"/>
              </a:ext>
            </a:extLst>
          </p:cNvPr>
          <p:cNvSpPr>
            <a:spLocks noGrp="1"/>
          </p:cNvSpPr>
          <p:nvPr>
            <p:ph type="ftr" sz="quarter" idx="11"/>
          </p:nvPr>
        </p:nvSpPr>
        <p:spPr>
          <a:xfrm>
            <a:off x="8001000" y="4882896"/>
            <a:ext cx="1143000" cy="265176"/>
          </a:xfrm>
        </p:spPr>
        <p:txBody>
          <a:bodyPr/>
          <a:lstStyle/>
          <a:p>
            <a:r>
              <a:rPr lang="en-US"/>
              <a:t>CONFIDENTIAL</a:t>
            </a:r>
          </a:p>
        </p:txBody>
      </p:sp>
    </p:spTree>
    <p:extLst>
      <p:ext uri="{BB962C8B-B14F-4D97-AF65-F5344CB8AC3E}">
        <p14:creationId xmlns:p14="http://schemas.microsoft.com/office/powerpoint/2010/main" val="181517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E16EF1-AE4D-39B2-0399-D463E0033B2E}"/>
              </a:ext>
            </a:extLst>
          </p:cNvPr>
          <p:cNvSpPr>
            <a:spLocks noGrp="1"/>
          </p:cNvSpPr>
          <p:nvPr>
            <p:ph type="ftr" sz="quarter" idx="11"/>
          </p:nvPr>
        </p:nvSpPr>
        <p:spPr/>
        <p:txBody>
          <a:bodyPr/>
          <a:lstStyle/>
          <a:p>
            <a:r>
              <a:rPr lang="en-US"/>
              <a:t>CONFIDENTIAL</a:t>
            </a:r>
          </a:p>
        </p:txBody>
      </p:sp>
      <p:sp>
        <p:nvSpPr>
          <p:cNvPr id="4" name="Content Placeholder 3">
            <a:extLst>
              <a:ext uri="{FF2B5EF4-FFF2-40B4-BE49-F238E27FC236}">
                <a16:creationId xmlns:a16="http://schemas.microsoft.com/office/drawing/2014/main" id="{88F426CA-387D-C5ED-18EA-244A1733B05C}"/>
              </a:ext>
            </a:extLst>
          </p:cNvPr>
          <p:cNvSpPr>
            <a:spLocks noGrp="1"/>
          </p:cNvSpPr>
          <p:nvPr>
            <p:ph idx="1"/>
          </p:nvPr>
        </p:nvSpPr>
        <p:spPr>
          <a:xfrm>
            <a:off x="187452" y="840756"/>
            <a:ext cx="4334674" cy="3546872"/>
          </a:xfrm>
        </p:spPr>
        <p:txBody>
          <a:bodyPr/>
          <a:lstStyle/>
          <a:p>
            <a:r>
              <a:rPr lang="en-US" dirty="0"/>
              <a:t>Conducted systematic search in Dec 2023 using the following search terms</a:t>
            </a:r>
          </a:p>
          <a:p>
            <a:pPr lvl="1"/>
            <a:r>
              <a:rPr lang="en-US" dirty="0"/>
              <a:t>Years: 2013-2023</a:t>
            </a:r>
          </a:p>
          <a:p>
            <a:pPr lvl="1"/>
            <a:r>
              <a:rPr lang="en-US" dirty="0"/>
              <a:t>Limited to English only articles</a:t>
            </a:r>
          </a:p>
          <a:p>
            <a:pPr lvl="1"/>
            <a:r>
              <a:rPr lang="en-US" dirty="0"/>
              <a:t>Allowed for “gray literature sources” (abstracts, dissertations, preprints, reports)</a:t>
            </a:r>
          </a:p>
          <a:p>
            <a:pPr lvl="1"/>
            <a:r>
              <a:rPr lang="en-US" dirty="0"/>
              <a:t>Identified 149 articles</a:t>
            </a:r>
          </a:p>
          <a:p>
            <a:pPr lvl="2"/>
            <a:r>
              <a:rPr lang="en-US" dirty="0"/>
              <a:t>Excluded 30 for irrelevance</a:t>
            </a:r>
          </a:p>
          <a:p>
            <a:pPr lvl="2"/>
            <a:endParaRPr lang="en-US" dirty="0"/>
          </a:p>
          <a:p>
            <a:endParaRPr lang="en-US" dirty="0"/>
          </a:p>
        </p:txBody>
      </p:sp>
      <p:sp>
        <p:nvSpPr>
          <p:cNvPr id="5" name="Slide Number Placeholder 4">
            <a:extLst>
              <a:ext uri="{FF2B5EF4-FFF2-40B4-BE49-F238E27FC236}">
                <a16:creationId xmlns:a16="http://schemas.microsoft.com/office/drawing/2014/main" id="{26A5C098-6713-481B-BDBD-2FFD711B4388}"/>
              </a:ext>
            </a:extLst>
          </p:cNvPr>
          <p:cNvSpPr>
            <a:spLocks noGrp="1"/>
          </p:cNvSpPr>
          <p:nvPr>
            <p:ph type="sldNum" sz="quarter" idx="10"/>
          </p:nvPr>
        </p:nvSpPr>
        <p:spPr/>
        <p:txBody>
          <a:bodyPr/>
          <a:lstStyle/>
          <a:p>
            <a:fld id="{D4325D4D-289E-48C1-B277-2BEB492A7D19}" type="slidenum">
              <a:rPr lang="en-US" smtClean="0"/>
              <a:pPr/>
              <a:t>6</a:t>
            </a:fld>
            <a:endParaRPr lang="en-US"/>
          </a:p>
        </p:txBody>
      </p:sp>
      <p:graphicFrame>
        <p:nvGraphicFramePr>
          <p:cNvPr id="6" name="Table 5">
            <a:extLst>
              <a:ext uri="{FF2B5EF4-FFF2-40B4-BE49-F238E27FC236}">
                <a16:creationId xmlns:a16="http://schemas.microsoft.com/office/drawing/2014/main" id="{C7AD3D84-3605-79FA-8185-640C060BC0DF}"/>
              </a:ext>
            </a:extLst>
          </p:cNvPr>
          <p:cNvGraphicFramePr>
            <a:graphicFrameLocks noGrp="1"/>
          </p:cNvGraphicFramePr>
          <p:nvPr>
            <p:extLst>
              <p:ext uri="{D42A27DB-BD31-4B8C-83A1-F6EECF244321}">
                <p14:modId xmlns:p14="http://schemas.microsoft.com/office/powerpoint/2010/main" val="1306014377"/>
              </p:ext>
            </p:extLst>
          </p:nvPr>
        </p:nvGraphicFramePr>
        <p:xfrm>
          <a:off x="4572000" y="840756"/>
          <a:ext cx="4389120" cy="3432841"/>
        </p:xfrm>
        <a:graphic>
          <a:graphicData uri="http://schemas.openxmlformats.org/drawingml/2006/table">
            <a:tbl>
              <a:tblPr bandRow="1" bandCol="1">
                <a:tableStyleId>{72833802-FEF1-4C79-8D5D-14CF1EAF98D9}</a:tableStyleId>
              </a:tblPr>
              <a:tblGrid>
                <a:gridCol w="1750142">
                  <a:extLst>
                    <a:ext uri="{9D8B030D-6E8A-4147-A177-3AD203B41FA5}">
                      <a16:colId xmlns:a16="http://schemas.microsoft.com/office/drawing/2014/main" val="3052428721"/>
                    </a:ext>
                  </a:extLst>
                </a:gridCol>
                <a:gridCol w="619328">
                  <a:extLst>
                    <a:ext uri="{9D8B030D-6E8A-4147-A177-3AD203B41FA5}">
                      <a16:colId xmlns:a16="http://schemas.microsoft.com/office/drawing/2014/main" val="1870083370"/>
                    </a:ext>
                  </a:extLst>
                </a:gridCol>
                <a:gridCol w="2019650">
                  <a:extLst>
                    <a:ext uri="{9D8B030D-6E8A-4147-A177-3AD203B41FA5}">
                      <a16:colId xmlns:a16="http://schemas.microsoft.com/office/drawing/2014/main" val="3401447935"/>
                    </a:ext>
                  </a:extLst>
                </a:gridCol>
              </a:tblGrid>
              <a:tr h="312698">
                <a:tc gridSpan="3">
                  <a:txBody>
                    <a:bodyPr/>
                    <a:lstStyle/>
                    <a:p>
                      <a:pPr marL="0" marR="0" algn="ctr">
                        <a:lnSpc>
                          <a:spcPct val="116000"/>
                        </a:lnSpc>
                        <a:spcBef>
                          <a:spcPts val="0"/>
                        </a:spcBef>
                        <a:spcAft>
                          <a:spcPts val="0"/>
                        </a:spcAft>
                      </a:pPr>
                      <a:r>
                        <a:rPr lang="en-US" sz="1200" b="1">
                          <a:solidFill>
                            <a:schemeClr val="bg1"/>
                          </a:solidFill>
                          <a:effectLst/>
                          <a:latin typeface="+mn-lt"/>
                          <a:ea typeface="Times New Roman" panose="02020603050405020304" pitchFamily="18" charset="0"/>
                          <a:cs typeface="Times New Roman" panose="02020603050405020304" pitchFamily="18" charset="0"/>
                        </a:rPr>
                        <a:t>SEARCH TERMS </a:t>
                      </a:r>
                    </a:p>
                  </a:txBody>
                  <a:tcPr marL="68580" marR="68580" marT="0" marB="0" anchor="ctr">
                    <a:solidFill>
                      <a:schemeClr val="accent1"/>
                    </a:solidFill>
                  </a:tcPr>
                </a:tc>
                <a:tc hMerge="1">
                  <a:txBody>
                    <a:bodyPr/>
                    <a:lstStyle/>
                    <a:p>
                      <a:pPr algn="ctr">
                        <a:lnSpc>
                          <a:spcPct val="116000"/>
                        </a:lnSpc>
                      </a:pPr>
                      <a:endParaRPr lang="en-US" sz="1200">
                        <a:solidFill>
                          <a:schemeClr val="tx1"/>
                        </a:solidFill>
                        <a:effectLst/>
                        <a:latin typeface="+mn-lt"/>
                      </a:endParaRPr>
                    </a:p>
                  </a:txBody>
                  <a:tcPr marL="68580" marR="68580" marT="0" marB="0" anchor="b">
                    <a:solidFill>
                      <a:schemeClr val="accent1"/>
                    </a:solidFill>
                  </a:tcPr>
                </a:tc>
                <a:tc hMerge="1">
                  <a:txBody>
                    <a:bodyPr/>
                    <a:lstStyle/>
                    <a:p>
                      <a:pPr marL="0" marR="0">
                        <a:lnSpc>
                          <a:spcPct val="116000"/>
                        </a:lnSpc>
                        <a:spcBef>
                          <a:spcPts val="0"/>
                        </a:spcBef>
                        <a:spcAft>
                          <a:spcPts val="0"/>
                        </a:spcAft>
                      </a:pP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solidFill>
                      <a:schemeClr val="accent1"/>
                    </a:solidFill>
                  </a:tcPr>
                </a:tc>
                <a:extLst>
                  <a:ext uri="{0D108BD9-81ED-4DB2-BD59-A6C34878D82A}">
                    <a16:rowId xmlns:a16="http://schemas.microsoft.com/office/drawing/2014/main" val="346683308"/>
                  </a:ext>
                </a:extLst>
              </a:tr>
              <a:tr h="147785">
                <a:tc>
                  <a:txBody>
                    <a:bodyPr/>
                    <a:lstStyle/>
                    <a:p>
                      <a:pPr marL="0" marR="0">
                        <a:lnSpc>
                          <a:spcPct val="116000"/>
                        </a:lnSpc>
                        <a:spcBef>
                          <a:spcPts val="0"/>
                        </a:spcBef>
                        <a:spcAft>
                          <a:spcPts val="0"/>
                        </a:spcAft>
                      </a:pPr>
                      <a:r>
                        <a:rPr lang="en-US" sz="1200">
                          <a:solidFill>
                            <a:schemeClr val="tx1"/>
                          </a:solidFill>
                          <a:effectLst/>
                          <a:latin typeface="+mn-lt"/>
                        </a:rPr>
                        <a:t>Family outcomes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6000"/>
                        </a:lnSpc>
                      </a:pPr>
                      <a:r>
                        <a:rPr lang="en-US" sz="1200">
                          <a:solidFill>
                            <a:schemeClr val="tx1"/>
                          </a:solidFill>
                          <a:effectLst/>
                          <a:latin typeface="+mn-lt"/>
                        </a:rPr>
                        <a:t>AND</a:t>
                      </a: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Newborn screening</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04358524"/>
                  </a:ext>
                </a:extLst>
              </a:tr>
              <a:tr h="147785">
                <a:tc>
                  <a:txBody>
                    <a:bodyPr/>
                    <a:lstStyle/>
                    <a:p>
                      <a:pPr marL="0" marR="0">
                        <a:lnSpc>
                          <a:spcPct val="116000"/>
                        </a:lnSpc>
                        <a:spcBef>
                          <a:spcPts val="0"/>
                        </a:spcBef>
                        <a:spcAft>
                          <a:spcPts val="0"/>
                        </a:spcAft>
                      </a:pPr>
                      <a:r>
                        <a:rPr lang="en-US" sz="1200">
                          <a:solidFill>
                            <a:schemeClr val="tx1"/>
                          </a:solidFill>
                          <a:effectLst/>
                          <a:latin typeface="+mn-lt"/>
                        </a:rPr>
                        <a:t>Family benefits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Genetic screening</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82751956"/>
                  </a:ext>
                </a:extLst>
              </a:tr>
              <a:tr h="147785">
                <a:tc>
                  <a:txBody>
                    <a:bodyPr/>
                    <a:lstStyle/>
                    <a:p>
                      <a:pPr marL="0" marR="0">
                        <a:lnSpc>
                          <a:spcPct val="116000"/>
                        </a:lnSpc>
                        <a:spcBef>
                          <a:spcPts val="0"/>
                        </a:spcBef>
                        <a:spcAft>
                          <a:spcPts val="0"/>
                        </a:spcAft>
                      </a:pPr>
                      <a:r>
                        <a:rPr lang="en-US" sz="1200">
                          <a:solidFill>
                            <a:schemeClr val="tx1"/>
                          </a:solidFill>
                          <a:effectLst/>
                          <a:latin typeface="+mn-lt"/>
                        </a:rPr>
                        <a:t>Family challenges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Children with special health care needs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56529555"/>
                  </a:ext>
                </a:extLst>
              </a:tr>
              <a:tr h="147785">
                <a:tc>
                  <a:txBody>
                    <a:bodyPr/>
                    <a:lstStyle/>
                    <a:p>
                      <a:pPr marL="0" marR="0">
                        <a:lnSpc>
                          <a:spcPct val="116000"/>
                        </a:lnSpc>
                        <a:spcBef>
                          <a:spcPts val="0"/>
                        </a:spcBef>
                        <a:spcAft>
                          <a:spcPts val="0"/>
                        </a:spcAft>
                      </a:pPr>
                      <a:r>
                        <a:rPr lang="en-US" sz="1200">
                          <a:solidFill>
                            <a:schemeClr val="tx1"/>
                          </a:solidFill>
                          <a:effectLst/>
                          <a:latin typeface="+mn-lt"/>
                        </a:rPr>
                        <a:t>Family strengths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Genetic disorders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36637334"/>
                  </a:ext>
                </a:extLst>
              </a:tr>
              <a:tr h="147785">
                <a:tc>
                  <a:txBody>
                    <a:bodyPr/>
                    <a:lstStyle/>
                    <a:p>
                      <a:pPr marL="0" marR="0">
                        <a:lnSpc>
                          <a:spcPct val="116000"/>
                        </a:lnSpc>
                        <a:spcBef>
                          <a:spcPts val="0"/>
                        </a:spcBef>
                        <a:spcAft>
                          <a:spcPts val="0"/>
                        </a:spcAft>
                      </a:pPr>
                      <a:r>
                        <a:rPr lang="en-US" sz="1200">
                          <a:solidFill>
                            <a:schemeClr val="tx1"/>
                          </a:solidFill>
                          <a:effectLst/>
                          <a:latin typeface="+mn-lt"/>
                        </a:rPr>
                        <a:t>Family needs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Genetic conditions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81082918"/>
                  </a:ext>
                </a:extLst>
              </a:tr>
              <a:tr h="147785">
                <a:tc>
                  <a:txBody>
                    <a:bodyPr/>
                    <a:lstStyle/>
                    <a:p>
                      <a:pPr marL="0" marR="0">
                        <a:lnSpc>
                          <a:spcPct val="116000"/>
                        </a:lnSpc>
                        <a:spcBef>
                          <a:spcPts val="0"/>
                        </a:spcBef>
                        <a:spcAft>
                          <a:spcPts val="0"/>
                        </a:spcAft>
                      </a:pPr>
                      <a:r>
                        <a:rPr lang="en-US" sz="1200">
                          <a:solidFill>
                            <a:schemeClr val="tx1"/>
                          </a:solidFill>
                          <a:effectLst/>
                          <a:latin typeface="+mn-lt"/>
                        </a:rPr>
                        <a:t>Family financial support</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Long term follow-up</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33641429"/>
                  </a:ext>
                </a:extLst>
              </a:tr>
              <a:tr h="147785">
                <a:tc>
                  <a:txBody>
                    <a:bodyPr/>
                    <a:lstStyle/>
                    <a:p>
                      <a:pPr marL="0" marR="0">
                        <a:lnSpc>
                          <a:spcPct val="116000"/>
                        </a:lnSpc>
                        <a:spcBef>
                          <a:spcPts val="0"/>
                        </a:spcBef>
                        <a:spcAft>
                          <a:spcPts val="0"/>
                        </a:spcAft>
                      </a:pPr>
                      <a:r>
                        <a:rPr lang="en-US" sz="1200">
                          <a:solidFill>
                            <a:schemeClr val="tx1"/>
                          </a:solidFill>
                          <a:effectLst/>
                          <a:latin typeface="+mn-lt"/>
                        </a:rPr>
                        <a:t>Community supports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Early intervention</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9356552"/>
                  </a:ext>
                </a:extLst>
              </a:tr>
              <a:tr h="147785">
                <a:tc>
                  <a:txBody>
                    <a:bodyPr/>
                    <a:lstStyle/>
                    <a:p>
                      <a:pPr marL="0" marR="0">
                        <a:lnSpc>
                          <a:spcPct val="116000"/>
                        </a:lnSpc>
                        <a:spcBef>
                          <a:spcPts val="0"/>
                        </a:spcBef>
                        <a:spcAft>
                          <a:spcPts val="0"/>
                        </a:spcAft>
                      </a:pPr>
                      <a:r>
                        <a:rPr lang="en-US" sz="1200">
                          <a:solidFill>
                            <a:schemeClr val="tx1"/>
                          </a:solidFill>
                          <a:effectLst/>
                          <a:latin typeface="+mn-lt"/>
                        </a:rPr>
                        <a:t>Community challenges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Genetic services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3008680"/>
                  </a:ext>
                </a:extLst>
              </a:tr>
              <a:tr h="147785">
                <a:tc>
                  <a:txBody>
                    <a:bodyPr/>
                    <a:lstStyle/>
                    <a:p>
                      <a:pPr marL="0" marR="0">
                        <a:lnSpc>
                          <a:spcPct val="116000"/>
                        </a:lnSpc>
                        <a:spcBef>
                          <a:spcPts val="0"/>
                        </a:spcBef>
                        <a:spcAft>
                          <a:spcPts val="0"/>
                        </a:spcAft>
                      </a:pPr>
                      <a:r>
                        <a:rPr lang="en-US" sz="1200">
                          <a:solidFill>
                            <a:schemeClr val="tx1"/>
                          </a:solidFill>
                          <a:effectLst/>
                          <a:latin typeface="+mn-lt"/>
                        </a:rPr>
                        <a:t>Community needs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marL="0" marR="0">
                        <a:lnSpc>
                          <a:spcPct val="116000"/>
                        </a:lnSpc>
                        <a:spcBef>
                          <a:spcPts val="0"/>
                        </a:spcBef>
                        <a:spcAft>
                          <a:spcPts val="0"/>
                        </a:spcAft>
                      </a:pPr>
                      <a:r>
                        <a:rPr lang="en-US" sz="1200">
                          <a:solidFill>
                            <a:schemeClr val="tx1"/>
                          </a:solidFill>
                          <a:effectLst/>
                          <a:latin typeface="+mn-lt"/>
                        </a:rPr>
                        <a:t>Genetics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75189403"/>
                  </a:ext>
                </a:extLst>
              </a:tr>
              <a:tr h="147785">
                <a:tc>
                  <a:txBody>
                    <a:bodyPr/>
                    <a:lstStyle/>
                    <a:p>
                      <a:pPr marL="0" marR="0">
                        <a:lnSpc>
                          <a:spcPct val="116000"/>
                        </a:lnSpc>
                        <a:spcBef>
                          <a:spcPts val="0"/>
                        </a:spcBef>
                        <a:spcAft>
                          <a:spcPts val="0"/>
                        </a:spcAft>
                      </a:pPr>
                      <a:r>
                        <a:rPr lang="en-US" sz="1200">
                          <a:solidFill>
                            <a:schemeClr val="tx1"/>
                          </a:solidFill>
                          <a:effectLst/>
                          <a:latin typeface="+mn-lt"/>
                        </a:rPr>
                        <a:t>Child outcomes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extLst>
                  <a:ext uri="{0D108BD9-81ED-4DB2-BD59-A6C34878D82A}">
                    <a16:rowId xmlns:a16="http://schemas.microsoft.com/office/drawing/2014/main" val="2610780935"/>
                  </a:ext>
                </a:extLst>
              </a:tr>
              <a:tr h="147785">
                <a:tc>
                  <a:txBody>
                    <a:bodyPr/>
                    <a:lstStyle/>
                    <a:p>
                      <a:pPr marL="0" marR="0">
                        <a:lnSpc>
                          <a:spcPct val="116000"/>
                        </a:lnSpc>
                        <a:spcBef>
                          <a:spcPts val="0"/>
                        </a:spcBef>
                        <a:spcAft>
                          <a:spcPts val="0"/>
                        </a:spcAft>
                      </a:pPr>
                      <a:r>
                        <a:rPr lang="en-US" sz="1200">
                          <a:solidFill>
                            <a:schemeClr val="tx1"/>
                          </a:solidFill>
                          <a:effectLst/>
                          <a:latin typeface="+mn-lt"/>
                        </a:rPr>
                        <a:t>Child benefits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extLst>
                  <a:ext uri="{0D108BD9-81ED-4DB2-BD59-A6C34878D82A}">
                    <a16:rowId xmlns:a16="http://schemas.microsoft.com/office/drawing/2014/main" val="3082967552"/>
                  </a:ext>
                </a:extLst>
              </a:tr>
              <a:tr h="147785">
                <a:tc>
                  <a:txBody>
                    <a:bodyPr/>
                    <a:lstStyle/>
                    <a:p>
                      <a:pPr marL="0" marR="0">
                        <a:lnSpc>
                          <a:spcPct val="116000"/>
                        </a:lnSpc>
                        <a:spcBef>
                          <a:spcPts val="0"/>
                        </a:spcBef>
                        <a:spcAft>
                          <a:spcPts val="0"/>
                        </a:spcAft>
                      </a:pPr>
                      <a:r>
                        <a:rPr lang="en-US" sz="1200">
                          <a:solidFill>
                            <a:schemeClr val="tx1"/>
                          </a:solidFill>
                          <a:effectLst/>
                          <a:latin typeface="+mn-lt"/>
                        </a:rPr>
                        <a:t>Child strengths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extLst>
                  <a:ext uri="{0D108BD9-81ED-4DB2-BD59-A6C34878D82A}">
                    <a16:rowId xmlns:a16="http://schemas.microsoft.com/office/drawing/2014/main" val="1669890983"/>
                  </a:ext>
                </a:extLst>
              </a:tr>
              <a:tr h="147785">
                <a:tc>
                  <a:txBody>
                    <a:bodyPr/>
                    <a:lstStyle/>
                    <a:p>
                      <a:pPr marL="0" marR="0">
                        <a:lnSpc>
                          <a:spcPct val="116000"/>
                        </a:lnSpc>
                        <a:spcBef>
                          <a:spcPts val="0"/>
                        </a:spcBef>
                        <a:spcAft>
                          <a:spcPts val="0"/>
                        </a:spcAft>
                      </a:pPr>
                      <a:r>
                        <a:rPr lang="en-US" sz="1200">
                          <a:solidFill>
                            <a:schemeClr val="tx1"/>
                          </a:solidFill>
                          <a:effectLst/>
                          <a:latin typeface="+mn-lt"/>
                        </a:rPr>
                        <a:t>Child challenges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extLst>
                  <a:ext uri="{0D108BD9-81ED-4DB2-BD59-A6C34878D82A}">
                    <a16:rowId xmlns:a16="http://schemas.microsoft.com/office/drawing/2014/main" val="1463316629"/>
                  </a:ext>
                </a:extLst>
              </a:tr>
              <a:tr h="147785">
                <a:tc>
                  <a:txBody>
                    <a:bodyPr/>
                    <a:lstStyle/>
                    <a:p>
                      <a:pPr marL="0" marR="0">
                        <a:lnSpc>
                          <a:spcPct val="116000"/>
                        </a:lnSpc>
                        <a:spcBef>
                          <a:spcPts val="0"/>
                        </a:spcBef>
                        <a:spcAft>
                          <a:spcPts val="0"/>
                        </a:spcAft>
                      </a:pPr>
                      <a:r>
                        <a:rPr lang="en-US" sz="1200">
                          <a:solidFill>
                            <a:schemeClr val="tx1"/>
                          </a:solidFill>
                          <a:effectLst/>
                          <a:latin typeface="+mn-lt"/>
                        </a:rPr>
                        <a:t>Child supports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extLst>
                  <a:ext uri="{0D108BD9-81ED-4DB2-BD59-A6C34878D82A}">
                    <a16:rowId xmlns:a16="http://schemas.microsoft.com/office/drawing/2014/main" val="360217768"/>
                  </a:ext>
                </a:extLst>
              </a:tr>
              <a:tr h="147785">
                <a:tc>
                  <a:txBody>
                    <a:bodyPr/>
                    <a:lstStyle/>
                    <a:p>
                      <a:pPr marL="0" marR="0">
                        <a:lnSpc>
                          <a:spcPct val="116000"/>
                        </a:lnSpc>
                        <a:spcBef>
                          <a:spcPts val="0"/>
                        </a:spcBef>
                        <a:spcAft>
                          <a:spcPts val="0"/>
                        </a:spcAft>
                      </a:pPr>
                      <a:r>
                        <a:rPr lang="en-US" sz="1200">
                          <a:solidFill>
                            <a:schemeClr val="tx1"/>
                          </a:solidFill>
                          <a:effectLst/>
                          <a:latin typeface="+mn-lt"/>
                        </a:rPr>
                        <a:t>Child needs</a:t>
                      </a:r>
                      <a:endParaRPr lang="en-US" sz="12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tc>
                  <a:txBody>
                    <a:bodyPr/>
                    <a:lstStyle/>
                    <a:p>
                      <a:pPr>
                        <a:lnSpc>
                          <a:spcPct val="116000"/>
                        </a:lnSpc>
                      </a:pPr>
                      <a:endParaRPr lang="en-US" sz="1200">
                        <a:solidFill>
                          <a:schemeClr val="tx1"/>
                        </a:solidFill>
                        <a:effectLst/>
                        <a:latin typeface="+mn-lt"/>
                      </a:endParaRPr>
                    </a:p>
                  </a:txBody>
                  <a:tcPr marL="68580" marR="68580" marT="0" marB="0" anchor="b"/>
                </a:tc>
                <a:extLst>
                  <a:ext uri="{0D108BD9-81ED-4DB2-BD59-A6C34878D82A}">
                    <a16:rowId xmlns:a16="http://schemas.microsoft.com/office/drawing/2014/main" val="3156327705"/>
                  </a:ext>
                </a:extLst>
              </a:tr>
            </a:tbl>
          </a:graphicData>
        </a:graphic>
      </p:graphicFrame>
      <p:sp>
        <p:nvSpPr>
          <p:cNvPr id="9" name="Title 2">
            <a:extLst>
              <a:ext uri="{FF2B5EF4-FFF2-40B4-BE49-F238E27FC236}">
                <a16:creationId xmlns:a16="http://schemas.microsoft.com/office/drawing/2014/main" id="{0BA2CF2D-94AD-441F-8EF9-4B7C968C7793}"/>
              </a:ext>
            </a:extLst>
          </p:cNvPr>
          <p:cNvSpPr>
            <a:spLocks noGrp="1"/>
          </p:cNvSpPr>
          <p:nvPr>
            <p:ph type="title"/>
          </p:nvPr>
        </p:nvSpPr>
        <p:spPr>
          <a:xfrm>
            <a:off x="137160" y="137160"/>
            <a:ext cx="8842248" cy="572464"/>
          </a:xfrm>
        </p:spPr>
        <p:txBody>
          <a:bodyPr/>
          <a:lstStyle/>
          <a:p>
            <a:r>
              <a:rPr lang="en-US" dirty="0"/>
              <a:t>Literature Review</a:t>
            </a:r>
          </a:p>
        </p:txBody>
      </p:sp>
    </p:spTree>
    <p:extLst>
      <p:ext uri="{BB962C8B-B14F-4D97-AF65-F5344CB8AC3E}">
        <p14:creationId xmlns:p14="http://schemas.microsoft.com/office/powerpoint/2010/main" val="175168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0F1DB3-BCEF-BD3B-899D-BAC04E913189}"/>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C4985B47-5868-8329-018B-335014FECFE1}"/>
              </a:ext>
            </a:extLst>
          </p:cNvPr>
          <p:cNvSpPr>
            <a:spLocks noGrp="1"/>
          </p:cNvSpPr>
          <p:nvPr>
            <p:ph type="title"/>
          </p:nvPr>
        </p:nvSpPr>
        <p:spPr/>
        <p:txBody>
          <a:bodyPr/>
          <a:lstStyle/>
          <a:p>
            <a:r>
              <a:rPr lang="en-US"/>
              <a:t>Focus Groups</a:t>
            </a:r>
          </a:p>
        </p:txBody>
      </p:sp>
      <p:sp>
        <p:nvSpPr>
          <p:cNvPr id="4" name="Content Placeholder 3">
            <a:extLst>
              <a:ext uri="{FF2B5EF4-FFF2-40B4-BE49-F238E27FC236}">
                <a16:creationId xmlns:a16="http://schemas.microsoft.com/office/drawing/2014/main" id="{C142358C-29BD-AF0A-F1C9-6CBD6AA4B32A}"/>
              </a:ext>
            </a:extLst>
          </p:cNvPr>
          <p:cNvSpPr>
            <a:spLocks noGrp="1"/>
          </p:cNvSpPr>
          <p:nvPr>
            <p:ph idx="1"/>
          </p:nvPr>
        </p:nvSpPr>
        <p:spPr>
          <a:xfrm>
            <a:off x="137160" y="709624"/>
            <a:ext cx="8842248" cy="3546872"/>
          </a:xfrm>
        </p:spPr>
        <p:txBody>
          <a:bodyPr/>
          <a:lstStyle/>
          <a:p>
            <a:r>
              <a:rPr lang="en-US" dirty="0"/>
              <a:t>Purpose</a:t>
            </a:r>
          </a:p>
          <a:p>
            <a:pPr lvl="1"/>
            <a:r>
              <a:rPr lang="en-US" dirty="0"/>
              <a:t>Build off the work conducted by the RGNs and our literature review</a:t>
            </a:r>
          </a:p>
          <a:p>
            <a:pPr lvl="2"/>
            <a:r>
              <a:rPr lang="en-US" dirty="0"/>
              <a:t>Identify new and/or missing themes</a:t>
            </a:r>
          </a:p>
          <a:p>
            <a:pPr lvl="2"/>
            <a:r>
              <a:rPr lang="en-US" dirty="0"/>
              <a:t>Gather feedback on previously identified themes</a:t>
            </a:r>
          </a:p>
          <a:p>
            <a:pPr marL="336550" indent="-342900"/>
            <a:r>
              <a:rPr lang="en-US" dirty="0"/>
              <a:t>3 focus groups conducted</a:t>
            </a:r>
          </a:p>
          <a:p>
            <a:pPr marL="568325" lvl="1" indent="-342900"/>
            <a:r>
              <a:rPr lang="en-US" dirty="0"/>
              <a:t>2 groups of parents of with children who have newborn screening condition </a:t>
            </a:r>
          </a:p>
          <a:p>
            <a:pPr marL="568325" lvl="1" indent="-342900"/>
            <a:r>
              <a:rPr lang="en-US" dirty="0"/>
              <a:t>1 group of patient advocates</a:t>
            </a:r>
          </a:p>
          <a:p>
            <a:pPr marL="336550" indent="-342900"/>
            <a:r>
              <a:rPr lang="en-US" dirty="0"/>
              <a:t>Parents completed a “journey mapping activity” prior to focus group</a:t>
            </a:r>
          </a:p>
          <a:p>
            <a:pPr marL="336550" indent="-342900"/>
            <a:r>
              <a:rPr lang="en-US" dirty="0"/>
              <a:t>Guided discussion based on themes from formative work &amp; journey maps</a:t>
            </a:r>
          </a:p>
          <a:p>
            <a:pPr marL="568325" lvl="1" indent="-342900"/>
            <a:r>
              <a:rPr lang="en-US" dirty="0"/>
              <a:t>Access to information, ability to meet child’s needs, access to high-quality services, ability to meet financial needs, families access to social support, and quality of life </a:t>
            </a:r>
          </a:p>
          <a:p>
            <a:pPr marL="568325" lvl="1" indent="-342900"/>
            <a:endParaRPr lang="en-US" dirty="0"/>
          </a:p>
          <a:p>
            <a:pPr marL="568325" lvl="1" indent="-342900">
              <a:buFont typeface="+mj-lt"/>
              <a:buAutoNum type="arabicPeriod"/>
            </a:pPr>
            <a:endParaRPr lang="en-US" dirty="0"/>
          </a:p>
        </p:txBody>
      </p:sp>
      <p:sp>
        <p:nvSpPr>
          <p:cNvPr id="5" name="Slide Number Placeholder 4">
            <a:extLst>
              <a:ext uri="{FF2B5EF4-FFF2-40B4-BE49-F238E27FC236}">
                <a16:creationId xmlns:a16="http://schemas.microsoft.com/office/drawing/2014/main" id="{6A5867E8-B3BC-95D1-342E-84FA86A97E23}"/>
              </a:ext>
            </a:extLst>
          </p:cNvPr>
          <p:cNvSpPr>
            <a:spLocks noGrp="1"/>
          </p:cNvSpPr>
          <p:nvPr>
            <p:ph type="sldNum" sz="quarter" idx="10"/>
          </p:nvPr>
        </p:nvSpPr>
        <p:spPr/>
        <p:txBody>
          <a:bodyPr/>
          <a:lstStyle/>
          <a:p>
            <a:fld id="{D4325D4D-289E-48C1-B277-2BEB492A7D19}" type="slidenum">
              <a:rPr lang="en-US" smtClean="0"/>
              <a:pPr/>
              <a:t>7</a:t>
            </a:fld>
            <a:endParaRPr lang="en-US"/>
          </a:p>
        </p:txBody>
      </p:sp>
    </p:spTree>
    <p:extLst>
      <p:ext uri="{BB962C8B-B14F-4D97-AF65-F5344CB8AC3E}">
        <p14:creationId xmlns:p14="http://schemas.microsoft.com/office/powerpoint/2010/main" val="136542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FC5761-63C7-5B66-369E-C7E562FDE8DA}"/>
              </a:ext>
            </a:extLst>
          </p:cNvPr>
          <p:cNvSpPr>
            <a:spLocks noGrp="1"/>
          </p:cNvSpPr>
          <p:nvPr>
            <p:ph type="sldNum" sz="quarter" idx="10"/>
          </p:nvPr>
        </p:nvSpPr>
        <p:spPr/>
        <p:txBody>
          <a:bodyPr/>
          <a:lstStyle/>
          <a:p>
            <a:fld id="{D4325D4D-289E-48C1-B277-2BEB492A7D19}" type="slidenum">
              <a:rPr lang="en-US" smtClean="0"/>
              <a:pPr/>
              <a:t>8</a:t>
            </a:fld>
            <a:endParaRPr lang="en-US"/>
          </a:p>
        </p:txBody>
      </p:sp>
      <p:sp>
        <p:nvSpPr>
          <p:cNvPr id="4" name="Title 3">
            <a:extLst>
              <a:ext uri="{FF2B5EF4-FFF2-40B4-BE49-F238E27FC236}">
                <a16:creationId xmlns:a16="http://schemas.microsoft.com/office/drawing/2014/main" id="{69C83646-AE18-AD28-F550-18B4D8AB007D}"/>
              </a:ext>
            </a:extLst>
          </p:cNvPr>
          <p:cNvSpPr>
            <a:spLocks noGrp="1"/>
          </p:cNvSpPr>
          <p:nvPr>
            <p:ph type="ctrTitle"/>
          </p:nvPr>
        </p:nvSpPr>
        <p:spPr/>
        <p:txBody>
          <a:bodyPr/>
          <a:lstStyle/>
          <a:p>
            <a:r>
              <a:rPr lang="en-US" dirty="0"/>
              <a:t>Draft outcomes</a:t>
            </a:r>
          </a:p>
        </p:txBody>
      </p:sp>
      <p:sp>
        <p:nvSpPr>
          <p:cNvPr id="3" name="Footer Placeholder 3">
            <a:extLst>
              <a:ext uri="{FF2B5EF4-FFF2-40B4-BE49-F238E27FC236}">
                <a16:creationId xmlns:a16="http://schemas.microsoft.com/office/drawing/2014/main" id="{1FB8575B-7E74-9DE2-AA8D-A7E67388D727}"/>
              </a:ext>
            </a:extLst>
          </p:cNvPr>
          <p:cNvSpPr>
            <a:spLocks noGrp="1"/>
          </p:cNvSpPr>
          <p:nvPr>
            <p:ph type="ftr" sz="quarter" idx="11"/>
          </p:nvPr>
        </p:nvSpPr>
        <p:spPr>
          <a:xfrm>
            <a:off x="8001000" y="4882896"/>
            <a:ext cx="1143000" cy="265176"/>
          </a:xfrm>
        </p:spPr>
        <p:txBody>
          <a:bodyPr/>
          <a:lstStyle/>
          <a:p>
            <a:r>
              <a:rPr lang="en-US"/>
              <a:t>CONFIDENTIAL</a:t>
            </a:r>
          </a:p>
        </p:txBody>
      </p:sp>
    </p:spTree>
    <p:extLst>
      <p:ext uri="{BB962C8B-B14F-4D97-AF65-F5344CB8AC3E}">
        <p14:creationId xmlns:p14="http://schemas.microsoft.com/office/powerpoint/2010/main" val="177643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D1EB7-6D7A-AB82-232C-2B74C2751D2D}"/>
              </a:ext>
            </a:extLst>
          </p:cNvPr>
          <p:cNvSpPr>
            <a:spLocks noGrp="1"/>
          </p:cNvSpPr>
          <p:nvPr>
            <p:ph type="sldNum" sz="quarter" idx="10"/>
          </p:nvPr>
        </p:nvSpPr>
        <p:spPr/>
        <p:txBody>
          <a:bodyPr/>
          <a:lstStyle/>
          <a:p>
            <a:fld id="{D4325D4D-289E-48C1-B277-2BEB492A7D19}" type="slidenum">
              <a:rPr lang="en-US" smtClean="0"/>
              <a:pPr/>
              <a:t>9</a:t>
            </a:fld>
            <a:endParaRPr lang="en-US"/>
          </a:p>
        </p:txBody>
      </p:sp>
      <p:graphicFrame>
        <p:nvGraphicFramePr>
          <p:cNvPr id="2" name="Diagram 1">
            <a:extLst>
              <a:ext uri="{FF2B5EF4-FFF2-40B4-BE49-F238E27FC236}">
                <a16:creationId xmlns:a16="http://schemas.microsoft.com/office/drawing/2014/main" id="{62F41A07-D566-7854-172F-27BCE382A56C}"/>
              </a:ext>
            </a:extLst>
          </p:cNvPr>
          <p:cNvGraphicFramePr/>
          <p:nvPr>
            <p:extLst>
              <p:ext uri="{D42A27DB-BD31-4B8C-83A1-F6EECF244321}">
                <p14:modId xmlns:p14="http://schemas.microsoft.com/office/powerpoint/2010/main" val="3585123770"/>
              </p:ext>
            </p:extLst>
          </p:nvPr>
        </p:nvGraphicFramePr>
        <p:xfrm>
          <a:off x="766762" y="171450"/>
          <a:ext cx="7805738" cy="4644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3">
            <a:extLst>
              <a:ext uri="{FF2B5EF4-FFF2-40B4-BE49-F238E27FC236}">
                <a16:creationId xmlns:a16="http://schemas.microsoft.com/office/drawing/2014/main" id="{1DF9290A-D7A4-42D9-C810-0C5334DB0D54}"/>
              </a:ext>
            </a:extLst>
          </p:cNvPr>
          <p:cNvSpPr>
            <a:spLocks noGrp="1"/>
          </p:cNvSpPr>
          <p:nvPr>
            <p:ph type="ftr" sz="quarter" idx="11"/>
          </p:nvPr>
        </p:nvSpPr>
        <p:spPr>
          <a:xfrm>
            <a:off x="8001000" y="4882896"/>
            <a:ext cx="1143000" cy="265176"/>
          </a:xfrm>
        </p:spPr>
        <p:txBody>
          <a:bodyPr/>
          <a:lstStyle/>
          <a:p>
            <a:r>
              <a:rPr lang="en-US"/>
              <a:t>CONFIDENTIAL</a:t>
            </a:r>
          </a:p>
        </p:txBody>
      </p:sp>
    </p:spTree>
    <p:extLst>
      <p:ext uri="{BB962C8B-B14F-4D97-AF65-F5344CB8AC3E}">
        <p14:creationId xmlns:p14="http://schemas.microsoft.com/office/powerpoint/2010/main" val="2136241658"/>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  Read-Only" id="{53A0F274-8C8F-4A54-B88E-3C7C2CDD117B}" vid="{88A73F29-4306-4875-B9DE-901F1CC9CACD}"/>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  Read-Only" id="{53A0F274-8C8F-4A54-B88E-3C7C2CDD117B}" vid="{5CB1A7A5-B552-4589-A5F6-D08B4CD557DB}"/>
    </a:ext>
  </a:extLst>
</a:theme>
</file>

<file path=ppt/theme/theme3.xml><?xml version="1.0" encoding="utf-8"?>
<a:theme xmlns:a="http://schemas.openxmlformats.org/drawingml/2006/main" name="1_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C_ISEI_symposium slides" id="{C30BBB0A-DDC0-4003-9FFD-C5F75620928A}" vid="{66D6CFBA-D69C-4983-9AA5-7F1E68A04DF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280194-361e-4b29-8794-614158449603">
      <Terms xmlns="http://schemas.microsoft.com/office/infopath/2007/PartnerControls"/>
    </lcf76f155ced4ddcb4097134ff3c332f>
    <TaxCatchAll xmlns="83364ba1-c027-4941-8f71-a26565ed7f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3C2C68741FAE45953C837B84FF9126" ma:contentTypeVersion="14" ma:contentTypeDescription="Create a new document." ma:contentTypeScope="" ma:versionID="ec991f7215ee93834ba4dc248eea3928">
  <xsd:schema xmlns:xsd="http://www.w3.org/2001/XMLSchema" xmlns:xs="http://www.w3.org/2001/XMLSchema" xmlns:p="http://schemas.microsoft.com/office/2006/metadata/properties" xmlns:ns2="a8280194-361e-4b29-8794-614158449603" xmlns:ns3="83364ba1-c027-4941-8f71-a26565ed7f55" targetNamespace="http://schemas.microsoft.com/office/2006/metadata/properties" ma:root="true" ma:fieldsID="6b9ba22f8ab7e6288a4141c2597d2861" ns2:_="" ns3:_="">
    <xsd:import namespace="a8280194-361e-4b29-8794-614158449603"/>
    <xsd:import namespace="83364ba1-c027-4941-8f71-a26565ed7f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80194-361e-4b29-8794-614158449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364ba1-c027-4941-8f71-a26565ed7f5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bcceb48-7a3f-4911-bace-0a36728487cf}" ma:internalName="TaxCatchAll" ma:showField="CatchAllData" ma:web="83364ba1-c027-4941-8f71-a26565ed7f5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CB693-0DEF-4114-9482-174E83C8CC11}">
  <ds:schemaRefs>
    <ds:schemaRef ds:uri="http://schemas.microsoft.com/office/2006/documentManagement/types"/>
    <ds:schemaRef ds:uri="a8280194-361e-4b29-8794-614158449603"/>
    <ds:schemaRef ds:uri="http://purl.org/dc/elements/1.1/"/>
    <ds:schemaRef ds:uri="http://schemas.openxmlformats.org/package/2006/metadata/core-properties"/>
    <ds:schemaRef ds:uri="83364ba1-c027-4941-8f71-a26565ed7f55"/>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81B3B20-701B-4D37-854C-F45720C203C7}">
  <ds:schemaRefs>
    <ds:schemaRef ds:uri="83364ba1-c027-4941-8f71-a26565ed7f55"/>
    <ds:schemaRef ds:uri="a8280194-361e-4b29-8794-6141584496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RTI_PPT_wide_2023</Template>
  <TotalTime>413</TotalTime>
  <Words>991</Words>
  <Application>Microsoft Office PowerPoint</Application>
  <PresentationFormat>On-screen Show (16:9)</PresentationFormat>
  <Paragraphs>185</Paragraphs>
  <Slides>13</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Arial Narrow</vt:lpstr>
      <vt:lpstr>Calibri</vt:lpstr>
      <vt:lpstr>Courier New</vt:lpstr>
      <vt:lpstr>System Font Regular</vt:lpstr>
      <vt:lpstr>Wingdings</vt:lpstr>
      <vt:lpstr>RTI Corporate (White)</vt:lpstr>
      <vt:lpstr>RTI Corporate (Blue)</vt:lpstr>
      <vt:lpstr>1_RTI Corporate (White)</vt:lpstr>
      <vt:lpstr>Family Outcomes of Newborn Screening</vt:lpstr>
      <vt:lpstr>Background</vt:lpstr>
      <vt:lpstr>Progress to date</vt:lpstr>
      <vt:lpstr>Expert Advisory Committee</vt:lpstr>
      <vt:lpstr>Engagement with Regional Genetic Networks (RGNs)</vt:lpstr>
      <vt:lpstr>Literature Review</vt:lpstr>
      <vt:lpstr>Focus Groups</vt:lpstr>
      <vt:lpstr>Draft outcomes</vt:lpstr>
      <vt:lpstr>PowerPoint Presentation</vt:lpstr>
      <vt:lpstr>Example:   Families understand their child’s diagnosis and treatment options</vt:lpstr>
      <vt:lpstr>Public survey</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Early Intervention When Determining Net Benefit in Newborn Screening</dc:title>
  <dc:creator>Bailey, Don</dc:creator>
  <cp:lastModifiedBy>Reynolds, Elizabeth</cp:lastModifiedBy>
  <cp:revision>6</cp:revision>
  <cp:lastPrinted>2023-10-21T20:33:22Z</cp:lastPrinted>
  <dcterms:created xsi:type="dcterms:W3CDTF">2023-03-27T14:15:18Z</dcterms:created>
  <dcterms:modified xsi:type="dcterms:W3CDTF">2024-11-06T18:21:26Z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0x0101002A3C2C68741FAE45953C837B84FF9126</vt:lpwstr>
  </property>
  <property fmtid="{D5CDD505-2E9C-101B-9397-08002B2CF9AE}" pid="3" name="MediaServiceImageTags">
    <vt:lpwstr/>
  </property>
</Properties>
</file>