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62" r:id="rId5"/>
    <p:sldMasterId id="2147483667" r:id="rId6"/>
  </p:sldMasterIdLst>
  <p:notesMasterIdLst>
    <p:notesMasterId r:id="rId12"/>
  </p:notesMasterIdLst>
  <p:handoutMasterIdLst>
    <p:handoutMasterId r:id="rId13"/>
  </p:handoutMasterIdLst>
  <p:sldIdLst>
    <p:sldId id="2145706491" r:id="rId7"/>
    <p:sldId id="267" r:id="rId8"/>
    <p:sldId id="278" r:id="rId9"/>
    <p:sldId id="2145706484" r:id="rId10"/>
    <p:sldId id="21457064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5400C-299E-8016-1F9E-B9667A2F3C0B}" name="Harris, Andrea (NIH/OD) [E]" initials="H[" userId="S::harrisanc@nih.gov::a507c874-936e-4662-b626-d44840251e81" providerId="AD"/>
  <p188:author id="{2C7E4254-3B57-1124-F7F3-C83A724432D7}" name="Courchesne, Stephanie (NIH/OD) [E]" initials="CS([" userId="S::courchesnesl@nih.gov::39400d49-8238-4177-8dd1-b35d970fcd96" providerId="AD"/>
  <p188:author id="{ACED7367-27C0-F121-FC17-9C7C1C0B1154}" name="Kawazoe, Robin (NIH/OD) [E]" initials="KR([" userId="S::kawazoer@nih.gov::50f23fad-e0cc-48e7-afce-ac9da6ed3e64" providerId="AD"/>
  <p188:author id="{E8BF4C70-AC39-8153-22F9-9A70A956CDA8}" name="Minear, Mollie (NIH/NHGRI) [E]" initials="MM" userId="S::minearma@nih.gov::60fc7f65-2149-4f92-8689-05d430c4efc7" providerId="AD"/>
  <p188:author id="{5233178D-CB69-A75D-EE24-F8DF771B5092}" name="Perez, Cynthia (HHS/ASFR)" initials="CP" userId="Perez, Cynthia (HHS/ASFR)" providerId="None"/>
  <p188:author id="{33EC608D-CCFC-04FA-D6AB-FFEBDF988BF4}" name="Sheeley, Douglas (NIH/OD) [E]" initials="SD([" userId="S::sheeleyd@nih.gov::ccd8a628-8cbe-4616-8697-ab9157892523" providerId="AD"/>
  <p188:author id="{F5D0A896-FA84-3831-DD37-E46B6D3AFE46}" name="Wu, Mary Ann (NIH/OD) [E]" initials="WMA([" userId="S::wum2@nih.gov::2dcc8d0e-825b-44c1-95e3-ca6375b5fd9a" providerId="AD"/>
  <p188:author id="{7F82A2A2-F9E9-EDAB-CA0F-E443B7AAD595}" name="Parisi, Melissa (NIH/NICHD) [E]" initials="P[" userId="S::parisima@nih.gov::21883550-1512-45c5-be3c-ec3dc3e4c41a" providerId="AD"/>
  <p188:author id="{146BA1BA-6B05-1FED-58CC-D299F32BACB1}" name="Schools, Lorjetta (NIH/OD) [E]" initials="SL([" userId="S::schoolsle@nih.gov::075ce364-4358-4c73-9fb5-d437fc2f6f61" providerId="AD"/>
  <p188:author id="{6C1273D0-1466-C673-C5FA-434DDA7F6494}" name="Britt, Rachel (NIH/OD) [E]" initials="BR([" userId="S::brittrl@nih.gov::6b8c19de-c1f2-495e-9d6b-5d0a59328cf8" providerId="AD"/>
  <p188:author id="{0F02FFD8-3385-6785-332B-FD5B703DE9E4}" name="Eisinger, Robert (NIH/OD) [E]" initials="ER([" userId="S::eisinger@nih.gov::3b5b392e-24bb-417d-9751-9e5f61e434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nsday Worth" initials="WW" lastIdx="4" clrIdx="0">
    <p:extLst>
      <p:ext uri="{19B8F6BF-5375-455C-9EA6-DF929625EA0E}">
        <p15:presenceInfo xmlns:p15="http://schemas.microsoft.com/office/powerpoint/2012/main" userId="S::wworth@scginc.onmicrosoft.com::5cd4e59c-bf16-4589-addc-e98481540216" providerId="AD"/>
      </p:ext>
    </p:extLst>
  </p:cmAuthor>
  <p:cmAuthor id="2" name="Milora, Katelynn (NIH/OD) [E]" initials="MK([" lastIdx="2" clrIdx="1">
    <p:extLst>
      <p:ext uri="{19B8F6BF-5375-455C-9EA6-DF929625EA0E}">
        <p15:presenceInfo xmlns:p15="http://schemas.microsoft.com/office/powerpoint/2012/main" userId="S::miloraka@nih.gov::510c0ec1-9b91-4d8f-98a1-3323017bd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8B"/>
    <a:srgbClr val="4472C4"/>
    <a:srgbClr val="1C5389"/>
    <a:srgbClr val="BDCDE9"/>
    <a:srgbClr val="C9D6ED"/>
    <a:srgbClr val="A0B7E0"/>
    <a:srgbClr val="7A9AD4"/>
    <a:srgbClr val="5880C8"/>
    <a:srgbClr val="3962AD"/>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8" y="24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i, Melissa (NIH/NICHD) [E]" userId="21883550-1512-45c5-be3c-ec3dc3e4c41a" providerId="ADAL" clId="{A122411E-19F8-490F-BDF4-B725D7212BCE}"/>
    <pc:docChg chg="undo custSel addSld delSld modSld">
      <pc:chgData name="Parisi, Melissa (NIH/NICHD) [E]" userId="21883550-1512-45c5-be3c-ec3dc3e4c41a" providerId="ADAL" clId="{A122411E-19F8-490F-BDF4-B725D7212BCE}" dt="2024-11-14T05:49:09.960" v="74" actId="113"/>
      <pc:docMkLst>
        <pc:docMk/>
      </pc:docMkLst>
      <pc:sldChg chg="del">
        <pc:chgData name="Parisi, Melissa (NIH/NICHD) [E]" userId="21883550-1512-45c5-be3c-ec3dc3e4c41a" providerId="ADAL" clId="{A122411E-19F8-490F-BDF4-B725D7212BCE}" dt="2024-11-14T05:43:35.693" v="4" actId="47"/>
        <pc:sldMkLst>
          <pc:docMk/>
          <pc:sldMk cId="3674121841" sldId="275"/>
        </pc:sldMkLst>
      </pc:sldChg>
      <pc:sldChg chg="del">
        <pc:chgData name="Parisi, Melissa (NIH/NICHD) [E]" userId="21883550-1512-45c5-be3c-ec3dc3e4c41a" providerId="ADAL" clId="{A122411E-19F8-490F-BDF4-B725D7212BCE}" dt="2024-11-14T05:43:39.999" v="5" actId="47"/>
        <pc:sldMkLst>
          <pc:docMk/>
          <pc:sldMk cId="3025459992" sldId="281"/>
        </pc:sldMkLst>
      </pc:sldChg>
      <pc:sldChg chg="del">
        <pc:chgData name="Parisi, Melissa (NIH/NICHD) [E]" userId="21883550-1512-45c5-be3c-ec3dc3e4c41a" providerId="ADAL" clId="{A122411E-19F8-490F-BDF4-B725D7212BCE}" dt="2024-11-14T05:42:58.080" v="2" actId="47"/>
        <pc:sldMkLst>
          <pc:docMk/>
          <pc:sldMk cId="1974295799" sldId="289"/>
        </pc:sldMkLst>
      </pc:sldChg>
      <pc:sldChg chg="modSp add del mod">
        <pc:chgData name="Parisi, Melissa (NIH/NICHD) [E]" userId="21883550-1512-45c5-be3c-ec3dc3e4c41a" providerId="ADAL" clId="{A122411E-19F8-490F-BDF4-B725D7212BCE}" dt="2024-11-14T05:47:27.753" v="36" actId="47"/>
        <pc:sldMkLst>
          <pc:docMk/>
          <pc:sldMk cId="2200936906" sldId="2145706484"/>
        </pc:sldMkLst>
        <pc:spChg chg="mod">
          <ac:chgData name="Parisi, Melissa (NIH/NICHD) [E]" userId="21883550-1512-45c5-be3c-ec3dc3e4c41a" providerId="ADAL" clId="{A122411E-19F8-490F-BDF4-B725D7212BCE}" dt="2024-11-14T05:46:56.481" v="34" actId="20577"/>
          <ac:spMkLst>
            <pc:docMk/>
            <pc:sldMk cId="2200936906" sldId="2145706484"/>
            <ac:spMk id="5" creationId="{7D2CA89B-C2FE-2BB3-3AF2-C1F97D50F7B6}"/>
          </ac:spMkLst>
        </pc:spChg>
      </pc:sldChg>
      <pc:sldChg chg="del">
        <pc:chgData name="Parisi, Melissa (NIH/NICHD) [E]" userId="21883550-1512-45c5-be3c-ec3dc3e4c41a" providerId="ADAL" clId="{A122411E-19F8-490F-BDF4-B725D7212BCE}" dt="2024-11-14T05:42:48.465" v="1" actId="47"/>
        <pc:sldMkLst>
          <pc:docMk/>
          <pc:sldMk cId="273611510" sldId="2145706487"/>
        </pc:sldMkLst>
      </pc:sldChg>
      <pc:sldChg chg="del">
        <pc:chgData name="Parisi, Melissa (NIH/NICHD) [E]" userId="21883550-1512-45c5-be3c-ec3dc3e4c41a" providerId="ADAL" clId="{A122411E-19F8-490F-BDF4-B725D7212BCE}" dt="2024-11-14T05:43:33.703" v="3" actId="47"/>
        <pc:sldMkLst>
          <pc:docMk/>
          <pc:sldMk cId="3154415649" sldId="2145706489"/>
        </pc:sldMkLst>
      </pc:sldChg>
      <pc:sldChg chg="del">
        <pc:chgData name="Parisi, Melissa (NIH/NICHD) [E]" userId="21883550-1512-45c5-be3c-ec3dc3e4c41a" providerId="ADAL" clId="{A122411E-19F8-490F-BDF4-B725D7212BCE}" dt="2024-11-14T05:42:35.341" v="0" actId="47"/>
        <pc:sldMkLst>
          <pc:docMk/>
          <pc:sldMk cId="1043651922" sldId="2145706490"/>
        </pc:sldMkLst>
      </pc:sldChg>
      <pc:sldChg chg="modSp mod">
        <pc:chgData name="Parisi, Melissa (NIH/NICHD) [E]" userId="21883550-1512-45c5-be3c-ec3dc3e4c41a" providerId="ADAL" clId="{A122411E-19F8-490F-BDF4-B725D7212BCE}" dt="2024-11-14T05:49:09.960" v="74" actId="113"/>
        <pc:sldMkLst>
          <pc:docMk/>
          <pc:sldMk cId="3723720191" sldId="2145706491"/>
        </pc:sldMkLst>
        <pc:spChg chg="mod">
          <ac:chgData name="Parisi, Melissa (NIH/NICHD) [E]" userId="21883550-1512-45c5-be3c-ec3dc3e4c41a" providerId="ADAL" clId="{A122411E-19F8-490F-BDF4-B725D7212BCE}" dt="2024-11-14T05:44:41.852" v="11" actId="20577"/>
          <ac:spMkLst>
            <pc:docMk/>
            <pc:sldMk cId="3723720191" sldId="2145706491"/>
            <ac:spMk id="4" creationId="{0A7242A5-1A4C-E24C-65E5-CC6BF6042FD8}"/>
          </ac:spMkLst>
        </pc:spChg>
        <pc:spChg chg="mod">
          <ac:chgData name="Parisi, Melissa (NIH/NICHD) [E]" userId="21883550-1512-45c5-be3c-ec3dc3e4c41a" providerId="ADAL" clId="{A122411E-19F8-490F-BDF4-B725D7212BCE}" dt="2024-11-14T05:49:09.960" v="74" actId="113"/>
          <ac:spMkLst>
            <pc:docMk/>
            <pc:sldMk cId="3723720191" sldId="2145706491"/>
            <ac:spMk id="5" creationId="{9A86D4DE-14FB-18C1-11DC-12C314DE278D}"/>
          </ac:spMkLst>
        </pc:spChg>
      </pc:sldChg>
      <pc:sldChg chg="del">
        <pc:chgData name="Parisi, Melissa (NIH/NICHD) [E]" userId="21883550-1512-45c5-be3c-ec3dc3e4c41a" providerId="ADAL" clId="{A122411E-19F8-490F-BDF4-B725D7212BCE}" dt="2024-11-14T05:43:46.381" v="6" actId="47"/>
        <pc:sldMkLst>
          <pc:docMk/>
          <pc:sldMk cId="2515935731" sldId="2145706492"/>
        </pc:sldMkLst>
      </pc:sldChg>
      <pc:sldChg chg="del">
        <pc:chgData name="Parisi, Melissa (NIH/NICHD) [E]" userId="21883550-1512-45c5-be3c-ec3dc3e4c41a" providerId="ADAL" clId="{A122411E-19F8-490F-BDF4-B725D7212BCE}" dt="2024-11-14T05:45:40.159" v="13" actId="47"/>
        <pc:sldMkLst>
          <pc:docMk/>
          <pc:sldMk cId="1608570562" sldId="2145706493"/>
        </pc:sldMkLst>
      </pc:sldChg>
      <pc:sldChg chg="del">
        <pc:chgData name="Parisi, Melissa (NIH/NICHD) [E]" userId="21883550-1512-45c5-be3c-ec3dc3e4c41a" providerId="ADAL" clId="{A122411E-19F8-490F-BDF4-B725D7212BCE}" dt="2024-11-14T05:45:37.374" v="12" actId="47"/>
        <pc:sldMkLst>
          <pc:docMk/>
          <pc:sldMk cId="2798651293" sldId="2145706494"/>
        </pc:sldMkLst>
      </pc:sldChg>
      <pc:sldChg chg="del">
        <pc:chgData name="Parisi, Melissa (NIH/NICHD) [E]" userId="21883550-1512-45c5-be3c-ec3dc3e4c41a" providerId="ADAL" clId="{A122411E-19F8-490F-BDF4-B725D7212BCE}" dt="2024-11-14T05:47:32.379" v="37" actId="47"/>
        <pc:sldMkLst>
          <pc:docMk/>
          <pc:sldMk cId="3606296907" sldId="21457064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36132-AA9B-44F9-8F25-0223A32FF096}"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4AF6007-F4FF-4F5F-9F13-66278B18097C}">
      <dgm:prSet phldrT="[Text]" custT="1"/>
      <dgm:spPr/>
      <dgm:t>
        <a:bodyPr/>
        <a:lstStyle/>
        <a:p>
          <a:pPr>
            <a:lnSpc>
              <a:spcPct val="108000"/>
            </a:lnSpc>
          </a:pPr>
          <a:r>
            <a:rPr lang="en-US" sz="1500"/>
            <a:t>Support a centralized lab for analysis and interpretation of genomic sequencing results. </a:t>
          </a:r>
        </a:p>
      </dgm:t>
    </dgm:pt>
    <dgm:pt modelId="{D3524B6D-F9BE-4529-B628-A96BA2FE8061}" type="parTrans" cxnId="{D93BE50D-FCF2-4C73-BFAD-E268F2CFFC27}">
      <dgm:prSet/>
      <dgm:spPr/>
      <dgm:t>
        <a:bodyPr/>
        <a:lstStyle/>
        <a:p>
          <a:endParaRPr lang="en-US"/>
        </a:p>
      </dgm:t>
    </dgm:pt>
    <dgm:pt modelId="{9CB672B9-CCE9-4B01-82A7-7533476AB19E}" type="sibTrans" cxnId="{D93BE50D-FCF2-4C73-BFAD-E268F2CFFC27}">
      <dgm:prSet/>
      <dgm:spPr/>
      <dgm:t>
        <a:bodyPr/>
        <a:lstStyle/>
        <a:p>
          <a:endParaRPr lang="en-US"/>
        </a:p>
      </dgm:t>
    </dgm:pt>
    <dgm:pt modelId="{AF480537-558E-4334-84B5-0E8D32D3612B}">
      <dgm:prSet phldrT="[Text]" custT="1"/>
      <dgm:spPr/>
      <dgm:t>
        <a:bodyPr/>
        <a:lstStyle/>
        <a:p>
          <a:pPr>
            <a:lnSpc>
              <a:spcPct val="108000"/>
            </a:lnSpc>
          </a:pPr>
          <a:r>
            <a:rPr lang="en-US" sz="1500"/>
            <a:t>Achieve equitable access to genomic sequencing in the newborn period.</a:t>
          </a:r>
        </a:p>
      </dgm:t>
    </dgm:pt>
    <dgm:pt modelId="{979B16EC-BA6F-4822-8088-F6151E842FB9}" type="parTrans" cxnId="{82178F65-696F-4FE1-A0CE-77BE89870A79}">
      <dgm:prSet/>
      <dgm:spPr/>
      <dgm:t>
        <a:bodyPr/>
        <a:lstStyle/>
        <a:p>
          <a:endParaRPr lang="en-US"/>
        </a:p>
      </dgm:t>
    </dgm:pt>
    <dgm:pt modelId="{2785AC4F-4D6A-475F-B9A4-E8E5EF4C6283}" type="sibTrans" cxnId="{82178F65-696F-4FE1-A0CE-77BE89870A79}">
      <dgm:prSet/>
      <dgm:spPr/>
      <dgm:t>
        <a:bodyPr/>
        <a:lstStyle/>
        <a:p>
          <a:endParaRPr lang="en-US"/>
        </a:p>
      </dgm:t>
    </dgm:pt>
    <dgm:pt modelId="{8967D99D-A9A1-45C1-A272-BB3A451AC0DD}">
      <dgm:prSet phldrT="[Text]" custT="1"/>
      <dgm:spPr/>
      <dgm:t>
        <a:bodyPr/>
        <a:lstStyle/>
        <a:p>
          <a:pPr>
            <a:lnSpc>
              <a:spcPct val="108000"/>
            </a:lnSpc>
          </a:pPr>
          <a:r>
            <a:rPr lang="en-US" sz="1500"/>
            <a:t>Focus on a limited gene panel of serious / life-threatening rare diseases with early treatment options available.</a:t>
          </a:r>
        </a:p>
      </dgm:t>
    </dgm:pt>
    <dgm:pt modelId="{6FC58314-185E-4D56-AB23-EF50888A9503}" type="parTrans" cxnId="{9EEE7C8E-5084-4B62-BBCC-76099A5B65CF}">
      <dgm:prSet/>
      <dgm:spPr/>
      <dgm:t>
        <a:bodyPr/>
        <a:lstStyle/>
        <a:p>
          <a:endParaRPr lang="en-US"/>
        </a:p>
      </dgm:t>
    </dgm:pt>
    <dgm:pt modelId="{DD54981A-5D92-4156-9869-2A50B0D92123}" type="sibTrans" cxnId="{9EEE7C8E-5084-4B62-BBCC-76099A5B65CF}">
      <dgm:prSet/>
      <dgm:spPr/>
      <dgm:t>
        <a:bodyPr/>
        <a:lstStyle/>
        <a:p>
          <a:endParaRPr lang="en-US"/>
        </a:p>
      </dgm:t>
    </dgm:pt>
    <dgm:pt modelId="{6F6DFB43-4806-4451-99E5-D1A1B7B8D18A}">
      <dgm:prSet phldrT="[Text]" custT="1"/>
      <dgm:spPr/>
      <dgm:t>
        <a:bodyPr/>
        <a:lstStyle/>
        <a:p>
          <a:pPr>
            <a:lnSpc>
              <a:spcPct val="108000"/>
            </a:lnSpc>
          </a:pPr>
          <a:r>
            <a:rPr lang="en-US" sz="1500"/>
            <a:t>Examine ethical, legal &amp; social implications (ELSI) of population-wide genomic sequencing in the newborn period.</a:t>
          </a:r>
        </a:p>
      </dgm:t>
    </dgm:pt>
    <dgm:pt modelId="{E55CBA1E-80C6-411A-8BBD-96F0C3B5CB71}" type="parTrans" cxnId="{D411179F-D96D-416D-A974-7170CA0250DD}">
      <dgm:prSet/>
      <dgm:spPr/>
      <dgm:t>
        <a:bodyPr/>
        <a:lstStyle/>
        <a:p>
          <a:endParaRPr lang="en-US"/>
        </a:p>
      </dgm:t>
    </dgm:pt>
    <dgm:pt modelId="{D2E5088D-E3C6-468E-92D5-6AB42CE994EA}" type="sibTrans" cxnId="{D411179F-D96D-416D-A974-7170CA0250DD}">
      <dgm:prSet/>
      <dgm:spPr/>
      <dgm:t>
        <a:bodyPr/>
        <a:lstStyle/>
        <a:p>
          <a:endParaRPr lang="en-US"/>
        </a:p>
      </dgm:t>
    </dgm:pt>
    <dgm:pt modelId="{AA544D3C-BF9D-4051-A2B1-27FFA70F3ABB}" type="pres">
      <dgm:prSet presAssocID="{8C836132-AA9B-44F9-8F25-0223A32FF096}" presName="Name0" presStyleCnt="0">
        <dgm:presLayoutVars>
          <dgm:dir/>
          <dgm:resizeHandles val="exact"/>
        </dgm:presLayoutVars>
      </dgm:prSet>
      <dgm:spPr/>
    </dgm:pt>
    <dgm:pt modelId="{4B86D97E-5937-431D-9AB0-CD2A467BC779}" type="pres">
      <dgm:prSet presAssocID="{B4AF6007-F4FF-4F5F-9F13-66278B18097C}" presName="composite" presStyleCnt="0"/>
      <dgm:spPr/>
    </dgm:pt>
    <dgm:pt modelId="{1E2433A2-19E9-40EF-8A52-996F488143FC}" type="pres">
      <dgm:prSet presAssocID="{B4AF6007-F4FF-4F5F-9F13-66278B18097C}" presName="rect1" presStyleLbl="trAlignAcc1" presStyleIdx="0" presStyleCnt="4">
        <dgm:presLayoutVars>
          <dgm:bulletEnabled val="1"/>
        </dgm:presLayoutVars>
      </dgm:prSet>
      <dgm:spPr/>
    </dgm:pt>
    <dgm:pt modelId="{68787E00-B91A-44E0-86C9-E9E8A22B0D53}" type="pres">
      <dgm:prSet presAssocID="{B4AF6007-F4FF-4F5F-9F13-66278B18097C}" presName="rect2" presStyleLbl="fgImgPlace1" presStyleIdx="0" presStyleCnt="4"/>
      <dgm:spPr/>
    </dgm:pt>
    <dgm:pt modelId="{1DD46EB5-A993-4CDB-B6FA-4A159AEE5EFE}" type="pres">
      <dgm:prSet presAssocID="{9CB672B9-CCE9-4B01-82A7-7533476AB19E}" presName="sibTrans" presStyleCnt="0"/>
      <dgm:spPr/>
    </dgm:pt>
    <dgm:pt modelId="{9941967A-9051-4115-AB13-F52B74415A51}" type="pres">
      <dgm:prSet presAssocID="{AF480537-558E-4334-84B5-0E8D32D3612B}" presName="composite" presStyleCnt="0"/>
      <dgm:spPr/>
    </dgm:pt>
    <dgm:pt modelId="{DBDCDEB1-3949-4A40-830B-76F407C8697F}" type="pres">
      <dgm:prSet presAssocID="{AF480537-558E-4334-84B5-0E8D32D3612B}" presName="rect1" presStyleLbl="trAlignAcc1" presStyleIdx="1" presStyleCnt="4">
        <dgm:presLayoutVars>
          <dgm:bulletEnabled val="1"/>
        </dgm:presLayoutVars>
      </dgm:prSet>
      <dgm:spPr/>
    </dgm:pt>
    <dgm:pt modelId="{E2327977-377C-4298-91E9-0077A6E5947E}" type="pres">
      <dgm:prSet presAssocID="{AF480537-558E-4334-84B5-0E8D32D3612B}" presName="rect2" presStyleLbl="fgImgPlace1" presStyleIdx="1" presStyleCnt="4"/>
      <dgm:spPr/>
    </dgm:pt>
    <dgm:pt modelId="{1C4B01F7-4DA7-4331-A405-8175B22D3A4D}" type="pres">
      <dgm:prSet presAssocID="{2785AC4F-4D6A-475F-B9A4-E8E5EF4C6283}" presName="sibTrans" presStyleCnt="0"/>
      <dgm:spPr/>
    </dgm:pt>
    <dgm:pt modelId="{8097655B-595F-48F9-A896-EAC06D9777CE}" type="pres">
      <dgm:prSet presAssocID="{8967D99D-A9A1-45C1-A272-BB3A451AC0DD}" presName="composite" presStyleCnt="0"/>
      <dgm:spPr/>
    </dgm:pt>
    <dgm:pt modelId="{3E4A6E5B-620E-450E-9A20-81ABD79A5B9A}" type="pres">
      <dgm:prSet presAssocID="{8967D99D-A9A1-45C1-A272-BB3A451AC0DD}" presName="rect1" presStyleLbl="trAlignAcc1" presStyleIdx="2" presStyleCnt="4">
        <dgm:presLayoutVars>
          <dgm:bulletEnabled val="1"/>
        </dgm:presLayoutVars>
      </dgm:prSet>
      <dgm:spPr/>
    </dgm:pt>
    <dgm:pt modelId="{39B95FA1-1586-44E0-B72F-DB2F9BCDA5DF}" type="pres">
      <dgm:prSet presAssocID="{8967D99D-A9A1-45C1-A272-BB3A451AC0DD}" presName="rect2" presStyleLbl="fgImgPlace1" presStyleIdx="2" presStyleCnt="4"/>
      <dgm:spPr/>
    </dgm:pt>
    <dgm:pt modelId="{45CE3EAC-0E1E-49A5-84C5-9FADC079508D}" type="pres">
      <dgm:prSet presAssocID="{DD54981A-5D92-4156-9869-2A50B0D92123}" presName="sibTrans" presStyleCnt="0"/>
      <dgm:spPr/>
    </dgm:pt>
    <dgm:pt modelId="{AFF5D248-ADA7-4045-A09E-F284912FB0FA}" type="pres">
      <dgm:prSet presAssocID="{6F6DFB43-4806-4451-99E5-D1A1B7B8D18A}" presName="composite" presStyleCnt="0"/>
      <dgm:spPr/>
    </dgm:pt>
    <dgm:pt modelId="{172E42D5-A7AB-4E2F-8DFC-8C13BB78E006}" type="pres">
      <dgm:prSet presAssocID="{6F6DFB43-4806-4451-99E5-D1A1B7B8D18A}" presName="rect1" presStyleLbl="trAlignAcc1" presStyleIdx="3" presStyleCnt="4">
        <dgm:presLayoutVars>
          <dgm:bulletEnabled val="1"/>
        </dgm:presLayoutVars>
      </dgm:prSet>
      <dgm:spPr/>
    </dgm:pt>
    <dgm:pt modelId="{F7BD9BEF-26EB-4012-B1B3-64094C684922}" type="pres">
      <dgm:prSet presAssocID="{6F6DFB43-4806-4451-99E5-D1A1B7B8D18A}" presName="rect2" presStyleLbl="fgImgPlace1" presStyleIdx="3" presStyleCnt="4"/>
      <dgm:spPr/>
    </dgm:pt>
  </dgm:ptLst>
  <dgm:cxnLst>
    <dgm:cxn modelId="{AEF55A02-51ED-4B1A-8705-C249C0FAFC8B}" type="presOf" srcId="{AF480537-558E-4334-84B5-0E8D32D3612B}" destId="{DBDCDEB1-3949-4A40-830B-76F407C8697F}" srcOrd="0" destOrd="0" presId="urn:microsoft.com/office/officeart/2008/layout/PictureStrips"/>
    <dgm:cxn modelId="{D93BE50D-FCF2-4C73-BFAD-E268F2CFFC27}" srcId="{8C836132-AA9B-44F9-8F25-0223A32FF096}" destId="{B4AF6007-F4FF-4F5F-9F13-66278B18097C}" srcOrd="0" destOrd="0" parTransId="{D3524B6D-F9BE-4529-B628-A96BA2FE8061}" sibTransId="{9CB672B9-CCE9-4B01-82A7-7533476AB19E}"/>
    <dgm:cxn modelId="{7F0EDA5E-B6E1-41B3-B010-8AD814F193CE}" type="presOf" srcId="{6F6DFB43-4806-4451-99E5-D1A1B7B8D18A}" destId="{172E42D5-A7AB-4E2F-8DFC-8C13BB78E006}" srcOrd="0" destOrd="0" presId="urn:microsoft.com/office/officeart/2008/layout/PictureStrips"/>
    <dgm:cxn modelId="{82178F65-696F-4FE1-A0CE-77BE89870A79}" srcId="{8C836132-AA9B-44F9-8F25-0223A32FF096}" destId="{AF480537-558E-4334-84B5-0E8D32D3612B}" srcOrd="1" destOrd="0" parTransId="{979B16EC-BA6F-4822-8088-F6151E842FB9}" sibTransId="{2785AC4F-4D6A-475F-B9A4-E8E5EF4C6283}"/>
    <dgm:cxn modelId="{BE00034C-7519-420C-A803-BDB716FB441C}" type="presOf" srcId="{8967D99D-A9A1-45C1-A272-BB3A451AC0DD}" destId="{3E4A6E5B-620E-450E-9A20-81ABD79A5B9A}" srcOrd="0" destOrd="0" presId="urn:microsoft.com/office/officeart/2008/layout/PictureStrips"/>
    <dgm:cxn modelId="{9EEE7C8E-5084-4B62-BBCC-76099A5B65CF}" srcId="{8C836132-AA9B-44F9-8F25-0223A32FF096}" destId="{8967D99D-A9A1-45C1-A272-BB3A451AC0DD}" srcOrd="2" destOrd="0" parTransId="{6FC58314-185E-4D56-AB23-EF50888A9503}" sibTransId="{DD54981A-5D92-4156-9869-2A50B0D92123}"/>
    <dgm:cxn modelId="{D411179F-D96D-416D-A974-7170CA0250DD}" srcId="{8C836132-AA9B-44F9-8F25-0223A32FF096}" destId="{6F6DFB43-4806-4451-99E5-D1A1B7B8D18A}" srcOrd="3" destOrd="0" parTransId="{E55CBA1E-80C6-411A-8BBD-96F0C3B5CB71}" sibTransId="{D2E5088D-E3C6-468E-92D5-6AB42CE994EA}"/>
    <dgm:cxn modelId="{C1A83CA4-0D1D-4980-B9C8-AB7F94D1F5A1}" type="presOf" srcId="{B4AF6007-F4FF-4F5F-9F13-66278B18097C}" destId="{1E2433A2-19E9-40EF-8A52-996F488143FC}" srcOrd="0" destOrd="0" presId="urn:microsoft.com/office/officeart/2008/layout/PictureStrips"/>
    <dgm:cxn modelId="{CAF874BE-64C4-4B6B-B704-FDEC20793ACF}" type="presOf" srcId="{8C836132-AA9B-44F9-8F25-0223A32FF096}" destId="{AA544D3C-BF9D-4051-A2B1-27FFA70F3ABB}" srcOrd="0" destOrd="0" presId="urn:microsoft.com/office/officeart/2008/layout/PictureStrips"/>
    <dgm:cxn modelId="{15237D62-A3BD-4573-A013-612A21C694C6}" type="presParOf" srcId="{AA544D3C-BF9D-4051-A2B1-27FFA70F3ABB}" destId="{4B86D97E-5937-431D-9AB0-CD2A467BC779}" srcOrd="0" destOrd="0" presId="urn:microsoft.com/office/officeart/2008/layout/PictureStrips"/>
    <dgm:cxn modelId="{40ABA2EE-31D5-479E-8DEC-2E3ABFBF8041}" type="presParOf" srcId="{4B86D97E-5937-431D-9AB0-CD2A467BC779}" destId="{1E2433A2-19E9-40EF-8A52-996F488143FC}" srcOrd="0" destOrd="0" presId="urn:microsoft.com/office/officeart/2008/layout/PictureStrips"/>
    <dgm:cxn modelId="{DBA5D678-ADC0-437D-BC36-0C3AAF81D74E}" type="presParOf" srcId="{4B86D97E-5937-431D-9AB0-CD2A467BC779}" destId="{68787E00-B91A-44E0-86C9-E9E8A22B0D53}" srcOrd="1" destOrd="0" presId="urn:microsoft.com/office/officeart/2008/layout/PictureStrips"/>
    <dgm:cxn modelId="{136876FC-B542-4A87-B0D9-2EF0B1658E54}" type="presParOf" srcId="{AA544D3C-BF9D-4051-A2B1-27FFA70F3ABB}" destId="{1DD46EB5-A993-4CDB-B6FA-4A159AEE5EFE}" srcOrd="1" destOrd="0" presId="urn:microsoft.com/office/officeart/2008/layout/PictureStrips"/>
    <dgm:cxn modelId="{1442382A-E492-49DA-B3AD-36E321CFFE42}" type="presParOf" srcId="{AA544D3C-BF9D-4051-A2B1-27FFA70F3ABB}" destId="{9941967A-9051-4115-AB13-F52B74415A51}" srcOrd="2" destOrd="0" presId="urn:microsoft.com/office/officeart/2008/layout/PictureStrips"/>
    <dgm:cxn modelId="{6680EC78-8C9D-494C-8D65-23BFD81D632D}" type="presParOf" srcId="{9941967A-9051-4115-AB13-F52B74415A51}" destId="{DBDCDEB1-3949-4A40-830B-76F407C8697F}" srcOrd="0" destOrd="0" presId="urn:microsoft.com/office/officeart/2008/layout/PictureStrips"/>
    <dgm:cxn modelId="{97EBD589-13D9-494E-9937-A8F198552237}" type="presParOf" srcId="{9941967A-9051-4115-AB13-F52B74415A51}" destId="{E2327977-377C-4298-91E9-0077A6E5947E}" srcOrd="1" destOrd="0" presId="urn:microsoft.com/office/officeart/2008/layout/PictureStrips"/>
    <dgm:cxn modelId="{642C461E-822D-4C77-9320-A7EC48AB082D}" type="presParOf" srcId="{AA544D3C-BF9D-4051-A2B1-27FFA70F3ABB}" destId="{1C4B01F7-4DA7-4331-A405-8175B22D3A4D}" srcOrd="3" destOrd="0" presId="urn:microsoft.com/office/officeart/2008/layout/PictureStrips"/>
    <dgm:cxn modelId="{23837F87-5F71-48C8-8CE0-73851381D4A9}" type="presParOf" srcId="{AA544D3C-BF9D-4051-A2B1-27FFA70F3ABB}" destId="{8097655B-595F-48F9-A896-EAC06D9777CE}" srcOrd="4" destOrd="0" presId="urn:microsoft.com/office/officeart/2008/layout/PictureStrips"/>
    <dgm:cxn modelId="{AF5E0C1D-7869-4ABF-B577-A29B759E2657}" type="presParOf" srcId="{8097655B-595F-48F9-A896-EAC06D9777CE}" destId="{3E4A6E5B-620E-450E-9A20-81ABD79A5B9A}" srcOrd="0" destOrd="0" presId="urn:microsoft.com/office/officeart/2008/layout/PictureStrips"/>
    <dgm:cxn modelId="{D74EAF6D-4055-4CA2-BD40-F812CC3A2D84}" type="presParOf" srcId="{8097655B-595F-48F9-A896-EAC06D9777CE}" destId="{39B95FA1-1586-44E0-B72F-DB2F9BCDA5DF}" srcOrd="1" destOrd="0" presId="urn:microsoft.com/office/officeart/2008/layout/PictureStrips"/>
    <dgm:cxn modelId="{F4B39A15-8FFE-486E-89FE-B138405A4343}" type="presParOf" srcId="{AA544D3C-BF9D-4051-A2B1-27FFA70F3ABB}" destId="{45CE3EAC-0E1E-49A5-84C5-9FADC079508D}" srcOrd="5" destOrd="0" presId="urn:microsoft.com/office/officeart/2008/layout/PictureStrips"/>
    <dgm:cxn modelId="{FFA19D6C-5F5D-44D6-AFEB-16B6C0AB9633}" type="presParOf" srcId="{AA544D3C-BF9D-4051-A2B1-27FFA70F3ABB}" destId="{AFF5D248-ADA7-4045-A09E-F284912FB0FA}" srcOrd="6" destOrd="0" presId="urn:microsoft.com/office/officeart/2008/layout/PictureStrips"/>
    <dgm:cxn modelId="{86BA820E-4347-441E-8E4B-EEA4E1AF314D}" type="presParOf" srcId="{AFF5D248-ADA7-4045-A09E-F284912FB0FA}" destId="{172E42D5-A7AB-4E2F-8DFC-8C13BB78E006}" srcOrd="0" destOrd="0" presId="urn:microsoft.com/office/officeart/2008/layout/PictureStrips"/>
    <dgm:cxn modelId="{8129D3AE-419F-4EED-AC98-CA85AE627012}" type="presParOf" srcId="{AFF5D248-ADA7-4045-A09E-F284912FB0FA}" destId="{F7BD9BEF-26EB-4012-B1B3-64094C68492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33A2-19E9-40EF-8A52-996F488143FC}">
      <dsp:nvSpPr>
        <dsp:cNvPr id="0" name=""/>
        <dsp:cNvSpPr/>
      </dsp:nvSpPr>
      <dsp:spPr>
        <a:xfrm>
          <a:off x="2231704" y="313785"/>
          <a:ext cx="4195500" cy="131109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8048" tIns="57150" rIns="57150" bIns="57150" numCol="1" spcCol="1270" anchor="ctr" anchorCtr="0">
          <a:noAutofit/>
        </a:bodyPr>
        <a:lstStyle/>
        <a:p>
          <a:pPr marL="0" lvl="0" indent="0" algn="l" defTabSz="666750">
            <a:lnSpc>
              <a:spcPct val="108000"/>
            </a:lnSpc>
            <a:spcBef>
              <a:spcPct val="0"/>
            </a:spcBef>
            <a:spcAft>
              <a:spcPct val="35000"/>
            </a:spcAft>
            <a:buNone/>
          </a:pPr>
          <a:r>
            <a:rPr lang="en-US" sz="1500" kern="1200"/>
            <a:t>Support a centralized lab for analysis and interpretation of genomic sequencing results. </a:t>
          </a:r>
        </a:p>
      </dsp:txBody>
      <dsp:txXfrm>
        <a:off x="2231704" y="313785"/>
        <a:ext cx="4195500" cy="1311093"/>
      </dsp:txXfrm>
    </dsp:sp>
    <dsp:sp modelId="{68787E00-B91A-44E0-86C9-E9E8A22B0D53}">
      <dsp:nvSpPr>
        <dsp:cNvPr id="0" name=""/>
        <dsp:cNvSpPr/>
      </dsp:nvSpPr>
      <dsp:spPr>
        <a:xfrm>
          <a:off x="2056892" y="124404"/>
          <a:ext cx="917765" cy="137664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CDEB1-3949-4A40-830B-76F407C8697F}">
      <dsp:nvSpPr>
        <dsp:cNvPr id="0" name=""/>
        <dsp:cNvSpPr/>
      </dsp:nvSpPr>
      <dsp:spPr>
        <a:xfrm>
          <a:off x="6757919" y="314139"/>
          <a:ext cx="4192851" cy="131026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7487" tIns="57150" rIns="57150" bIns="57150" numCol="1" spcCol="1270" anchor="ctr" anchorCtr="0">
          <a:noAutofit/>
        </a:bodyPr>
        <a:lstStyle/>
        <a:p>
          <a:pPr marL="0" lvl="0" indent="0" algn="l" defTabSz="666750">
            <a:lnSpc>
              <a:spcPct val="108000"/>
            </a:lnSpc>
            <a:spcBef>
              <a:spcPct val="0"/>
            </a:spcBef>
            <a:spcAft>
              <a:spcPct val="35000"/>
            </a:spcAft>
            <a:buNone/>
          </a:pPr>
          <a:r>
            <a:rPr lang="en-US" sz="1500" kern="1200"/>
            <a:t>Achieve equitable access to genomic sequencing in the newborn period.</a:t>
          </a:r>
        </a:p>
      </dsp:txBody>
      <dsp:txXfrm>
        <a:off x="6757919" y="314139"/>
        <a:ext cx="4192851" cy="1310266"/>
      </dsp:txXfrm>
    </dsp:sp>
    <dsp:sp modelId="{E2327977-377C-4298-91E9-0077A6E5947E}">
      <dsp:nvSpPr>
        <dsp:cNvPr id="0" name=""/>
        <dsp:cNvSpPr/>
      </dsp:nvSpPr>
      <dsp:spPr>
        <a:xfrm>
          <a:off x="6583217" y="124878"/>
          <a:ext cx="917186" cy="137577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4A6E5B-620E-450E-9A20-81ABD79A5B9A}">
      <dsp:nvSpPr>
        <dsp:cNvPr id="0" name=""/>
        <dsp:cNvSpPr/>
      </dsp:nvSpPr>
      <dsp:spPr>
        <a:xfrm>
          <a:off x="2248859" y="1968745"/>
          <a:ext cx="4176966" cy="1305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4125" tIns="57150" rIns="57150" bIns="57150" numCol="1" spcCol="1270" anchor="ctr" anchorCtr="0">
          <a:noAutofit/>
        </a:bodyPr>
        <a:lstStyle/>
        <a:p>
          <a:pPr marL="0" lvl="0" indent="0" algn="l" defTabSz="666750">
            <a:lnSpc>
              <a:spcPct val="108000"/>
            </a:lnSpc>
            <a:spcBef>
              <a:spcPct val="0"/>
            </a:spcBef>
            <a:spcAft>
              <a:spcPct val="35000"/>
            </a:spcAft>
            <a:buNone/>
          </a:pPr>
          <a:r>
            <a:rPr lang="en-US" sz="1500" kern="1200"/>
            <a:t>Focus on a limited gene panel of serious / life-threatening rare diseases with early treatment options available.</a:t>
          </a:r>
        </a:p>
      </dsp:txBody>
      <dsp:txXfrm>
        <a:off x="2248859" y="1968745"/>
        <a:ext cx="4176966" cy="1305302"/>
      </dsp:txXfrm>
    </dsp:sp>
    <dsp:sp modelId="{39B95FA1-1586-44E0-B72F-DB2F9BCDA5DF}">
      <dsp:nvSpPr>
        <dsp:cNvPr id="0" name=""/>
        <dsp:cNvSpPr/>
      </dsp:nvSpPr>
      <dsp:spPr>
        <a:xfrm>
          <a:off x="2074818" y="1780201"/>
          <a:ext cx="913711" cy="137056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42D5-A7AB-4E2F-8DFC-8C13BB78E006}">
      <dsp:nvSpPr>
        <dsp:cNvPr id="0" name=""/>
        <dsp:cNvSpPr/>
      </dsp:nvSpPr>
      <dsp:spPr>
        <a:xfrm>
          <a:off x="6755877" y="1968745"/>
          <a:ext cx="4176966" cy="1305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4125" tIns="57150" rIns="57150" bIns="57150" numCol="1" spcCol="1270" anchor="ctr" anchorCtr="0">
          <a:noAutofit/>
        </a:bodyPr>
        <a:lstStyle/>
        <a:p>
          <a:pPr marL="0" lvl="0" indent="0" algn="l" defTabSz="666750">
            <a:lnSpc>
              <a:spcPct val="108000"/>
            </a:lnSpc>
            <a:spcBef>
              <a:spcPct val="0"/>
            </a:spcBef>
            <a:spcAft>
              <a:spcPct val="35000"/>
            </a:spcAft>
            <a:buNone/>
          </a:pPr>
          <a:r>
            <a:rPr lang="en-US" sz="1500" kern="1200"/>
            <a:t>Examine ethical, legal &amp; social implications (ELSI) of population-wide genomic sequencing in the newborn period.</a:t>
          </a:r>
        </a:p>
      </dsp:txBody>
      <dsp:txXfrm>
        <a:off x="6755877" y="1968745"/>
        <a:ext cx="4176966" cy="1305302"/>
      </dsp:txXfrm>
    </dsp:sp>
    <dsp:sp modelId="{F7BD9BEF-26EB-4012-B1B3-64094C684922}">
      <dsp:nvSpPr>
        <dsp:cNvPr id="0" name=""/>
        <dsp:cNvSpPr/>
      </dsp:nvSpPr>
      <dsp:spPr>
        <a:xfrm>
          <a:off x="6581837" y="1780201"/>
          <a:ext cx="913711" cy="137056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0DCA57-D3A0-48FC-A477-72DF34D9EF1A}"/>
              </a:ext>
            </a:extLst>
          </p:cNvPr>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a:extLst>
              <a:ext uri="{FF2B5EF4-FFF2-40B4-BE49-F238E27FC236}">
                <a16:creationId xmlns:a16="http://schemas.microsoft.com/office/drawing/2014/main" id="{61E2603C-3F3E-4C3F-AECC-C65F677685B1}"/>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86DE1E32-8DE6-43AB-BCBD-2FEBFF4C2CF8}" type="datetimeFigureOut">
              <a:rPr lang="en-US" smtClean="0"/>
              <a:t>11/14/2024</a:t>
            </a:fld>
            <a:endParaRPr lang="en-US"/>
          </a:p>
        </p:txBody>
      </p:sp>
      <p:sp>
        <p:nvSpPr>
          <p:cNvPr id="4" name="Footer Placeholder 3">
            <a:extLst>
              <a:ext uri="{FF2B5EF4-FFF2-40B4-BE49-F238E27FC236}">
                <a16:creationId xmlns:a16="http://schemas.microsoft.com/office/drawing/2014/main" id="{20D5D9FB-5908-45A3-8803-EDE561FA8B9C}"/>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DC6B1-D97F-4F4A-A8A4-0C65B7F2F498}"/>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C4A16641-574B-4126-88C1-891E9DEDF6D7}" type="slidenum">
              <a:rPr lang="en-US" smtClean="0"/>
              <a:t>‹#›</a:t>
            </a:fld>
            <a:endParaRPr lang="en-US"/>
          </a:p>
        </p:txBody>
      </p:sp>
    </p:spTree>
    <p:extLst>
      <p:ext uri="{BB962C8B-B14F-4D97-AF65-F5344CB8AC3E}">
        <p14:creationId xmlns:p14="http://schemas.microsoft.com/office/powerpoint/2010/main" val="615528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AAB60230-985A-46D6-AC85-6ADE216B6C5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25FAAAE5-227C-4F0F-A763-12626C44C9CC}" type="slidenum">
              <a:rPr lang="en-US" smtClean="0"/>
              <a:t>‹#›</a:t>
            </a:fld>
            <a:endParaRPr lang="en-US"/>
          </a:p>
        </p:txBody>
      </p:sp>
    </p:spTree>
    <p:extLst>
      <p:ext uri="{BB962C8B-B14F-4D97-AF65-F5344CB8AC3E}">
        <p14:creationId xmlns:p14="http://schemas.microsoft.com/office/powerpoint/2010/main" val="319613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28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5FAAAE5-227C-4F0F-A763-12626C44C9CC}" type="slidenum">
              <a:rPr lang="en-US" smtClean="0"/>
              <a:t>2</a:t>
            </a:fld>
            <a:endParaRPr lang="en-US"/>
          </a:p>
        </p:txBody>
      </p:sp>
    </p:spTree>
    <p:extLst>
      <p:ext uri="{BB962C8B-B14F-4D97-AF65-F5344CB8AC3E}">
        <p14:creationId xmlns:p14="http://schemas.microsoft.com/office/powerpoint/2010/main" val="32770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5FAAAE5-227C-4F0F-A763-12626C44C9CC}" type="slidenum">
              <a:rPr lang="en-US" smtClean="0"/>
              <a:t>3</a:t>
            </a:fld>
            <a:endParaRPr lang="en-US"/>
          </a:p>
        </p:txBody>
      </p:sp>
    </p:spTree>
    <p:extLst>
      <p:ext uri="{BB962C8B-B14F-4D97-AF65-F5344CB8AC3E}">
        <p14:creationId xmlns:p14="http://schemas.microsoft.com/office/powerpoint/2010/main" val="86249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AAAE5-227C-4F0F-A763-12626C44C9CC}" type="slidenum">
              <a:rPr lang="en-US" smtClean="0"/>
              <a:t>4</a:t>
            </a:fld>
            <a:endParaRPr lang="en-US"/>
          </a:p>
        </p:txBody>
      </p:sp>
    </p:spTree>
    <p:extLst>
      <p:ext uri="{BB962C8B-B14F-4D97-AF65-F5344CB8AC3E}">
        <p14:creationId xmlns:p14="http://schemas.microsoft.com/office/powerpoint/2010/main" val="310906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NIHCommonFund" TargetMode="External"/><Relationship Id="rId7" Type="http://schemas.openxmlformats.org/officeDocument/2006/relationships/image" Target="../media/image5.png"/><Relationship Id="rId2" Type="http://schemas.openxmlformats.org/officeDocument/2006/relationships/hyperlink" Target="https://twitter.com/NIH_CommonFund"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ommonfund.nih.gov/"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NIHCommonFund" TargetMode="External"/><Relationship Id="rId7" Type="http://schemas.openxmlformats.org/officeDocument/2006/relationships/image" Target="../media/image5.png"/><Relationship Id="rId2" Type="http://schemas.openxmlformats.org/officeDocument/2006/relationships/hyperlink" Target="https://twitter.com/NIH_CommonFund"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ommonfund.nih.gov/"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536-6950-407F-9BA9-9CD001995594}"/>
              </a:ext>
            </a:extLst>
          </p:cNvPr>
          <p:cNvSpPr>
            <a:spLocks noGrp="1"/>
          </p:cNvSpPr>
          <p:nvPr>
            <p:ph type="title"/>
          </p:nvPr>
        </p:nvSpPr>
        <p:spPr/>
        <p:txBody>
          <a:bodyPr/>
          <a:lstStyle>
            <a:lvl1pPr>
              <a:defRPr b="1">
                <a:solidFill>
                  <a:srgbClr val="20558A"/>
                </a:solidFill>
                <a:latin typeface="Verdana" panose="020B0604030504040204" pitchFamily="34" charset="0"/>
                <a:ea typeface="Verdana" panose="020B0604030504040204" pitchFamily="34" charset="0"/>
              </a:defRPr>
            </a:lvl1pPr>
          </a:lstStyle>
          <a:p>
            <a:r>
              <a:rPr lang="en-US"/>
              <a:t>Click to edit</a:t>
            </a:r>
          </a:p>
        </p:txBody>
      </p:sp>
      <p:sp>
        <p:nvSpPr>
          <p:cNvPr id="3" name="Date Placeholder 2">
            <a:extLst>
              <a:ext uri="{FF2B5EF4-FFF2-40B4-BE49-F238E27FC236}">
                <a16:creationId xmlns:a16="http://schemas.microsoft.com/office/drawing/2014/main" id="{C0463160-C5F9-4305-B6AF-FF51DA2EC46D}"/>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F326F061-6DB3-47F6-BEF9-9463A2E10282}" type="datetime1">
              <a:rPr lang="en-US" smtClean="0"/>
              <a:t>11/14/2024</a:t>
            </a:fld>
            <a:endParaRPr lang="en-US"/>
          </a:p>
        </p:txBody>
      </p:sp>
      <p:sp>
        <p:nvSpPr>
          <p:cNvPr id="4" name="Footer Placeholder 3">
            <a:extLst>
              <a:ext uri="{FF2B5EF4-FFF2-40B4-BE49-F238E27FC236}">
                <a16:creationId xmlns:a16="http://schemas.microsoft.com/office/drawing/2014/main" id="{779FB52F-95D8-4570-B57C-9E81B9D707F2}"/>
              </a:ext>
            </a:extLst>
          </p:cNvPr>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en-US"/>
          </a:p>
        </p:txBody>
      </p:sp>
    </p:spTree>
    <p:extLst>
      <p:ext uri="{BB962C8B-B14F-4D97-AF65-F5344CB8AC3E}">
        <p14:creationId xmlns:p14="http://schemas.microsoft.com/office/powerpoint/2010/main" val="182975621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C04A-8848-4C2C-AE69-2236A1BEBCF3}"/>
              </a:ext>
            </a:extLst>
          </p:cNvPr>
          <p:cNvSpPr>
            <a:spLocks noGrp="1"/>
          </p:cNvSpPr>
          <p:nvPr>
            <p:ph type="ctrTitle"/>
          </p:nvPr>
        </p:nvSpPr>
        <p:spPr>
          <a:xfrm>
            <a:off x="548640" y="1097280"/>
            <a:ext cx="9144000" cy="2387600"/>
          </a:xfrm>
        </p:spPr>
        <p:txBody>
          <a:bodyPr anchor="b"/>
          <a:lstStyle>
            <a:lvl1pPr algn="l">
              <a:defRPr sz="6000" b="1">
                <a:solidFill>
                  <a:schemeClr val="bg1"/>
                </a:solidFill>
                <a:latin typeface="Verdana" panose="020B0604030504040204" pitchFamily="34" charset="0"/>
                <a:ea typeface="Verdana" panose="020B0604030504040204" pitchFamily="34" charset="0"/>
              </a:defRPr>
            </a:lvl1pPr>
          </a:lstStyle>
          <a:p>
            <a:r>
              <a:rPr lang="en-US"/>
              <a:t>Click to edit</a:t>
            </a:r>
          </a:p>
        </p:txBody>
      </p:sp>
      <p:sp>
        <p:nvSpPr>
          <p:cNvPr id="4" name="Date Placeholder 3">
            <a:extLst>
              <a:ext uri="{FF2B5EF4-FFF2-40B4-BE49-F238E27FC236}">
                <a16:creationId xmlns:a16="http://schemas.microsoft.com/office/drawing/2014/main" id="{969104C5-AD5B-4834-8E48-9C3074FD7C0F}"/>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3A26F02A-943D-4FCB-86AA-6F3DE89E3936}" type="datetime1">
              <a:rPr lang="en-US" smtClean="0"/>
              <a:t>11/14/2024</a:t>
            </a:fld>
            <a:endParaRPr lang="en-US"/>
          </a:p>
        </p:txBody>
      </p:sp>
      <p:sp>
        <p:nvSpPr>
          <p:cNvPr id="5" name="Footer Placeholder 4">
            <a:extLst>
              <a:ext uri="{FF2B5EF4-FFF2-40B4-BE49-F238E27FC236}">
                <a16:creationId xmlns:a16="http://schemas.microsoft.com/office/drawing/2014/main" id="{F29F94E7-04A6-4C1E-85EB-AD2FE5B2F7A5}"/>
              </a:ext>
            </a:extLst>
          </p:cNvPr>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en-US"/>
          </a:p>
        </p:txBody>
      </p:sp>
      <p:sp>
        <p:nvSpPr>
          <p:cNvPr id="15" name="Rectangle 14" descr="Hyperlink to https://twitter.com/NIH_CommonFund.">
            <a:hlinkClick r:id="rId2"/>
            <a:extLst>
              <a:ext uri="{FF2B5EF4-FFF2-40B4-BE49-F238E27FC236}">
                <a16:creationId xmlns:a16="http://schemas.microsoft.com/office/drawing/2014/main" id="{261FD57A-41AE-4C28-8FCD-C29677BBFC26}"/>
              </a:ext>
            </a:extLst>
          </p:cNvPr>
          <p:cNvSpPr/>
          <p:nvPr userDrawn="1"/>
        </p:nvSpPr>
        <p:spPr>
          <a:xfrm>
            <a:off x="914400" y="4572000"/>
            <a:ext cx="2651760" cy="369332"/>
          </a:xfrm>
          <a:prstGeom prst="rect">
            <a:avLst/>
          </a:prstGeom>
        </p:spPr>
        <p:txBody>
          <a:bodyPr wrap="square">
            <a:spAutoFit/>
          </a:bodyPr>
          <a:lstStyle/>
          <a:p>
            <a:r>
              <a:rPr lang="en-US">
                <a:solidFill>
                  <a:schemeClr val="bg1"/>
                </a:solidFill>
                <a:latin typeface="Verdana" panose="020B060403050404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@NIH_CommonFund</a:t>
            </a:r>
            <a:endParaRPr lang="en-US">
              <a:solidFill>
                <a:schemeClr val="bg1"/>
              </a:solidFill>
              <a:latin typeface="Verdana" panose="020B0604030504040204" pitchFamily="34" charset="0"/>
              <a:ea typeface="Verdana" panose="020B0604030504040204" pitchFamily="34" charset="0"/>
            </a:endParaRPr>
          </a:p>
        </p:txBody>
      </p:sp>
      <p:sp>
        <p:nvSpPr>
          <p:cNvPr id="16" name="Rectangle 15" descr="Hyperlink to https://www.facebook.com/NIHCommonFund.">
            <a:hlinkClick r:id="rId3"/>
            <a:extLst>
              <a:ext uri="{FF2B5EF4-FFF2-40B4-BE49-F238E27FC236}">
                <a16:creationId xmlns:a16="http://schemas.microsoft.com/office/drawing/2014/main" id="{07744039-BC4E-4928-8ED9-0AD81927F925}"/>
              </a:ext>
            </a:extLst>
          </p:cNvPr>
          <p:cNvSpPr/>
          <p:nvPr userDrawn="1"/>
        </p:nvSpPr>
        <p:spPr>
          <a:xfrm>
            <a:off x="914400" y="4114800"/>
            <a:ext cx="2651760" cy="369332"/>
          </a:xfrm>
          <a:prstGeom prst="rect">
            <a:avLst/>
          </a:prstGeom>
        </p:spPr>
        <p:txBody>
          <a:bodyPr wrap="square">
            <a:spAutoFit/>
          </a:bodyPr>
          <a:lstStyle/>
          <a:p>
            <a:r>
              <a:rPr lang="en-US" b="0" i="0">
                <a:solidFill>
                  <a:schemeClr val="bg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@NIHCommonFund</a:t>
            </a:r>
            <a:endParaRPr lang="en-US">
              <a:solidFill>
                <a:schemeClr val="bg1"/>
              </a:solidFill>
              <a:latin typeface="Verdana" panose="020B0604030504040204" pitchFamily="34" charset="0"/>
              <a:ea typeface="Verdana" panose="020B0604030504040204" pitchFamily="34" charset="0"/>
            </a:endParaRPr>
          </a:p>
        </p:txBody>
      </p:sp>
      <p:sp>
        <p:nvSpPr>
          <p:cNvPr id="17" name="Rectangle 16" descr="Hyperlink to www.commonfund.nih.gov.">
            <a:hlinkClick r:id="rId4"/>
            <a:extLst>
              <a:ext uri="{FF2B5EF4-FFF2-40B4-BE49-F238E27FC236}">
                <a16:creationId xmlns:a16="http://schemas.microsoft.com/office/drawing/2014/main" id="{9D3FCD27-A887-4611-8679-E43B2B1F6939}"/>
              </a:ext>
            </a:extLst>
          </p:cNvPr>
          <p:cNvSpPr/>
          <p:nvPr userDrawn="1"/>
        </p:nvSpPr>
        <p:spPr>
          <a:xfrm>
            <a:off x="914400" y="3657600"/>
            <a:ext cx="2651760" cy="369332"/>
          </a:xfrm>
          <a:prstGeom prst="rect">
            <a:avLst/>
          </a:prstGeom>
        </p:spPr>
        <p:txBody>
          <a:bodyPr wrap="square">
            <a:spAutoFit/>
          </a:bodyPr>
          <a:lstStyle/>
          <a:p>
            <a:r>
              <a:rPr lang="en-US" u="none">
                <a:solidFill>
                  <a:schemeClr val="bg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commonfund.nih.gov</a:t>
            </a:r>
            <a:endParaRPr lang="en-US" u="none">
              <a:solidFill>
                <a:schemeClr val="bg1"/>
              </a:solidFill>
              <a:latin typeface="Verdana" panose="020B060403050404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85326A09-6AE8-447B-A5C9-FCB8E05D70B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45592" y="4660848"/>
            <a:ext cx="292608" cy="240821"/>
          </a:xfrm>
          <a:prstGeom prst="rect">
            <a:avLst/>
          </a:prstGeom>
        </p:spPr>
      </p:pic>
      <p:pic>
        <p:nvPicPr>
          <p:cNvPr id="18" name="Picture 17" descr="Icon&#10;&#10;Description automatically generated">
            <a:extLst>
              <a:ext uri="{FF2B5EF4-FFF2-40B4-BE49-F238E27FC236}">
                <a16:creationId xmlns:a16="http://schemas.microsoft.com/office/drawing/2014/main" id="{BDFFC61B-BF00-4032-A38B-E1AACF2E19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6707" y="4175125"/>
            <a:ext cx="291920" cy="291920"/>
          </a:xfrm>
          <a:prstGeom prst="rect">
            <a:avLst/>
          </a:prstGeom>
        </p:spPr>
      </p:pic>
      <p:pic>
        <p:nvPicPr>
          <p:cNvPr id="19" name="Picture 18" descr="A picture containing window, building&#10;&#10;Description automatically generated">
            <a:extLst>
              <a:ext uri="{FF2B5EF4-FFF2-40B4-BE49-F238E27FC236}">
                <a16:creationId xmlns:a16="http://schemas.microsoft.com/office/drawing/2014/main" id="{77A102C2-D2A9-46D8-8276-1FEAA94C1D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020" y="3719584"/>
            <a:ext cx="301752" cy="301752"/>
          </a:xfrm>
          <a:prstGeom prst="rect">
            <a:avLst/>
          </a:prstGeom>
        </p:spPr>
      </p:pic>
    </p:spTree>
    <p:extLst>
      <p:ext uri="{BB962C8B-B14F-4D97-AF65-F5344CB8AC3E}">
        <p14:creationId xmlns:p14="http://schemas.microsoft.com/office/powerpoint/2010/main" val="384777325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C04A-8848-4C2C-AE69-2236A1BEBCF3}"/>
              </a:ext>
            </a:extLst>
          </p:cNvPr>
          <p:cNvSpPr>
            <a:spLocks noGrp="1"/>
          </p:cNvSpPr>
          <p:nvPr>
            <p:ph type="ctrTitle"/>
          </p:nvPr>
        </p:nvSpPr>
        <p:spPr>
          <a:xfrm>
            <a:off x="548640" y="1097280"/>
            <a:ext cx="8872197" cy="2387600"/>
          </a:xfrm>
        </p:spPr>
        <p:txBody>
          <a:bodyPr anchor="b"/>
          <a:lstStyle>
            <a:lvl1pPr algn="l">
              <a:defRPr sz="6000" b="1">
                <a:solidFill>
                  <a:schemeClr val="bg1"/>
                </a:solidFill>
                <a:latin typeface="Verdana" panose="020B0604030504040204" pitchFamily="34" charset="0"/>
                <a:ea typeface="Verdana" panose="020B0604030504040204" pitchFamily="34" charset="0"/>
              </a:defRPr>
            </a:lvl1pPr>
          </a:lstStyle>
          <a:p>
            <a:r>
              <a:rPr lang="en-US"/>
              <a:t>Click to edit</a:t>
            </a:r>
          </a:p>
        </p:txBody>
      </p:sp>
      <p:sp>
        <p:nvSpPr>
          <p:cNvPr id="3" name="Subtitle 2">
            <a:extLst>
              <a:ext uri="{FF2B5EF4-FFF2-40B4-BE49-F238E27FC236}">
                <a16:creationId xmlns:a16="http://schemas.microsoft.com/office/drawing/2014/main" id="{59423122-C07B-4BD3-AB3D-0027A9BAF5E2}"/>
              </a:ext>
            </a:extLst>
          </p:cNvPr>
          <p:cNvSpPr>
            <a:spLocks noGrp="1"/>
          </p:cNvSpPr>
          <p:nvPr>
            <p:ph type="subTitle" idx="1"/>
          </p:nvPr>
        </p:nvSpPr>
        <p:spPr>
          <a:xfrm>
            <a:off x="548640" y="3657600"/>
            <a:ext cx="8872197" cy="1655762"/>
          </a:xfrm>
        </p:spPr>
        <p:txBody>
          <a:bodyPr/>
          <a:lstStyle>
            <a:lvl1pPr marL="0" indent="0" algn="l">
              <a:buNone/>
              <a:defRPr sz="2400">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4" name="Date Placeholder 3">
            <a:extLst>
              <a:ext uri="{FF2B5EF4-FFF2-40B4-BE49-F238E27FC236}">
                <a16:creationId xmlns:a16="http://schemas.microsoft.com/office/drawing/2014/main" id="{969104C5-AD5B-4834-8E48-9C3074FD7C0F}"/>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5BE255DE-506A-4206-915A-07FA126D181B}" type="datetime1">
              <a:rPr lang="en-US" smtClean="0"/>
              <a:t>11/14/2024</a:t>
            </a:fld>
            <a:endParaRPr lang="en-US"/>
          </a:p>
        </p:txBody>
      </p:sp>
      <p:sp>
        <p:nvSpPr>
          <p:cNvPr id="5" name="Footer Placeholder 4">
            <a:extLst>
              <a:ext uri="{FF2B5EF4-FFF2-40B4-BE49-F238E27FC236}">
                <a16:creationId xmlns:a16="http://schemas.microsoft.com/office/drawing/2014/main" id="{F29F94E7-04A6-4C1E-85EB-AD2FE5B2F7A5}"/>
              </a:ext>
            </a:extLst>
          </p:cNvPr>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en-US"/>
          </a:p>
        </p:txBody>
      </p:sp>
    </p:spTree>
    <p:extLst>
      <p:ext uri="{BB962C8B-B14F-4D97-AF65-F5344CB8AC3E}">
        <p14:creationId xmlns:p14="http://schemas.microsoft.com/office/powerpoint/2010/main" val="36605550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C04A-8848-4C2C-AE69-2236A1BEBCF3}"/>
              </a:ext>
            </a:extLst>
          </p:cNvPr>
          <p:cNvSpPr>
            <a:spLocks noGrp="1"/>
          </p:cNvSpPr>
          <p:nvPr>
            <p:ph type="ctrTitle"/>
          </p:nvPr>
        </p:nvSpPr>
        <p:spPr>
          <a:xfrm>
            <a:off x="548640" y="1097280"/>
            <a:ext cx="9144000" cy="2387600"/>
          </a:xfrm>
        </p:spPr>
        <p:txBody>
          <a:bodyPr anchor="b"/>
          <a:lstStyle>
            <a:lvl1pPr algn="l">
              <a:defRPr sz="6000" b="1">
                <a:solidFill>
                  <a:schemeClr val="bg1"/>
                </a:solidFill>
                <a:latin typeface="Verdana" panose="020B0604030504040204" pitchFamily="34" charset="0"/>
                <a:ea typeface="Verdana" panose="020B0604030504040204" pitchFamily="34" charset="0"/>
              </a:defRPr>
            </a:lvl1pPr>
          </a:lstStyle>
          <a:p>
            <a:r>
              <a:rPr lang="en-US"/>
              <a:t>Click to edit</a:t>
            </a:r>
          </a:p>
        </p:txBody>
      </p:sp>
      <p:sp>
        <p:nvSpPr>
          <p:cNvPr id="4" name="Date Placeholder 3">
            <a:extLst>
              <a:ext uri="{FF2B5EF4-FFF2-40B4-BE49-F238E27FC236}">
                <a16:creationId xmlns:a16="http://schemas.microsoft.com/office/drawing/2014/main" id="{969104C5-AD5B-4834-8E48-9C3074FD7C0F}"/>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3A26F02A-943D-4FCB-86AA-6F3DE89E3936}" type="datetime1">
              <a:rPr lang="en-US" smtClean="0"/>
              <a:t>11/14/2024</a:t>
            </a:fld>
            <a:endParaRPr lang="en-US"/>
          </a:p>
        </p:txBody>
      </p:sp>
      <p:sp>
        <p:nvSpPr>
          <p:cNvPr id="5" name="Footer Placeholder 4">
            <a:extLst>
              <a:ext uri="{FF2B5EF4-FFF2-40B4-BE49-F238E27FC236}">
                <a16:creationId xmlns:a16="http://schemas.microsoft.com/office/drawing/2014/main" id="{F29F94E7-04A6-4C1E-85EB-AD2FE5B2F7A5}"/>
              </a:ext>
            </a:extLst>
          </p:cNvPr>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en-US"/>
          </a:p>
        </p:txBody>
      </p:sp>
      <p:sp>
        <p:nvSpPr>
          <p:cNvPr id="15" name="Rectangle 14" descr="Hyperlink to https://twitter.com/NIH_CommonFund.">
            <a:hlinkClick r:id="rId2"/>
            <a:extLst>
              <a:ext uri="{FF2B5EF4-FFF2-40B4-BE49-F238E27FC236}">
                <a16:creationId xmlns:a16="http://schemas.microsoft.com/office/drawing/2014/main" id="{261FD57A-41AE-4C28-8FCD-C29677BBFC26}"/>
              </a:ext>
            </a:extLst>
          </p:cNvPr>
          <p:cNvSpPr/>
          <p:nvPr userDrawn="1"/>
        </p:nvSpPr>
        <p:spPr>
          <a:xfrm>
            <a:off x="914400" y="4572000"/>
            <a:ext cx="2651760" cy="369332"/>
          </a:xfrm>
          <a:prstGeom prst="rect">
            <a:avLst/>
          </a:prstGeom>
        </p:spPr>
        <p:txBody>
          <a:bodyPr wrap="square">
            <a:spAutoFit/>
          </a:bodyPr>
          <a:lstStyle/>
          <a:p>
            <a:r>
              <a:rPr lang="en-US">
                <a:solidFill>
                  <a:schemeClr val="bg1"/>
                </a:solidFill>
                <a:latin typeface="Verdana" panose="020B060403050404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@NIH_CommonFund</a:t>
            </a:r>
            <a:endParaRPr lang="en-US">
              <a:solidFill>
                <a:schemeClr val="bg1"/>
              </a:solidFill>
              <a:latin typeface="Verdana" panose="020B0604030504040204" pitchFamily="34" charset="0"/>
              <a:ea typeface="Verdana" panose="020B0604030504040204" pitchFamily="34" charset="0"/>
            </a:endParaRPr>
          </a:p>
        </p:txBody>
      </p:sp>
      <p:sp>
        <p:nvSpPr>
          <p:cNvPr id="16" name="Rectangle 15" descr="Hyperlink to https://www.facebook.com/NIHCommonFund.">
            <a:hlinkClick r:id="rId3"/>
            <a:extLst>
              <a:ext uri="{FF2B5EF4-FFF2-40B4-BE49-F238E27FC236}">
                <a16:creationId xmlns:a16="http://schemas.microsoft.com/office/drawing/2014/main" id="{07744039-BC4E-4928-8ED9-0AD81927F925}"/>
              </a:ext>
            </a:extLst>
          </p:cNvPr>
          <p:cNvSpPr/>
          <p:nvPr userDrawn="1"/>
        </p:nvSpPr>
        <p:spPr>
          <a:xfrm>
            <a:off x="914400" y="4114800"/>
            <a:ext cx="2651760" cy="369332"/>
          </a:xfrm>
          <a:prstGeom prst="rect">
            <a:avLst/>
          </a:prstGeom>
        </p:spPr>
        <p:txBody>
          <a:bodyPr wrap="square">
            <a:spAutoFit/>
          </a:bodyPr>
          <a:lstStyle/>
          <a:p>
            <a:r>
              <a:rPr lang="en-US" b="0" i="0">
                <a:solidFill>
                  <a:schemeClr val="bg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@NIHCommonFund</a:t>
            </a:r>
            <a:endParaRPr lang="en-US">
              <a:solidFill>
                <a:schemeClr val="bg1"/>
              </a:solidFill>
              <a:latin typeface="Verdana" panose="020B0604030504040204" pitchFamily="34" charset="0"/>
              <a:ea typeface="Verdana" panose="020B0604030504040204" pitchFamily="34" charset="0"/>
            </a:endParaRPr>
          </a:p>
        </p:txBody>
      </p:sp>
      <p:sp>
        <p:nvSpPr>
          <p:cNvPr id="17" name="Rectangle 16" descr="Hyperlink to www.commonfund.nih.gov.">
            <a:hlinkClick r:id="rId4"/>
            <a:extLst>
              <a:ext uri="{FF2B5EF4-FFF2-40B4-BE49-F238E27FC236}">
                <a16:creationId xmlns:a16="http://schemas.microsoft.com/office/drawing/2014/main" id="{9D3FCD27-A887-4611-8679-E43B2B1F6939}"/>
              </a:ext>
            </a:extLst>
          </p:cNvPr>
          <p:cNvSpPr/>
          <p:nvPr userDrawn="1"/>
        </p:nvSpPr>
        <p:spPr>
          <a:xfrm>
            <a:off x="914400" y="3657600"/>
            <a:ext cx="2651760" cy="369332"/>
          </a:xfrm>
          <a:prstGeom prst="rect">
            <a:avLst/>
          </a:prstGeom>
        </p:spPr>
        <p:txBody>
          <a:bodyPr wrap="square">
            <a:spAutoFit/>
          </a:bodyPr>
          <a:lstStyle/>
          <a:p>
            <a:r>
              <a:rPr lang="en-US" u="none">
                <a:solidFill>
                  <a:schemeClr val="bg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commonfund.nih.gov</a:t>
            </a:r>
            <a:endParaRPr lang="en-US" u="none">
              <a:solidFill>
                <a:schemeClr val="bg1"/>
              </a:solidFill>
              <a:latin typeface="Verdana" panose="020B060403050404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85326A09-6AE8-447B-A5C9-FCB8E05D70B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45592" y="4660848"/>
            <a:ext cx="292608" cy="240821"/>
          </a:xfrm>
          <a:prstGeom prst="rect">
            <a:avLst/>
          </a:prstGeom>
        </p:spPr>
      </p:pic>
      <p:pic>
        <p:nvPicPr>
          <p:cNvPr id="18" name="Picture 17" descr="Icon&#10;&#10;Description automatically generated">
            <a:extLst>
              <a:ext uri="{FF2B5EF4-FFF2-40B4-BE49-F238E27FC236}">
                <a16:creationId xmlns:a16="http://schemas.microsoft.com/office/drawing/2014/main" id="{BDFFC61B-BF00-4032-A38B-E1AACF2E19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6707" y="4175125"/>
            <a:ext cx="291920" cy="291920"/>
          </a:xfrm>
          <a:prstGeom prst="rect">
            <a:avLst/>
          </a:prstGeom>
        </p:spPr>
      </p:pic>
      <p:pic>
        <p:nvPicPr>
          <p:cNvPr id="19" name="Picture 18" descr="A picture containing window, building&#10;&#10;Description automatically generated">
            <a:extLst>
              <a:ext uri="{FF2B5EF4-FFF2-40B4-BE49-F238E27FC236}">
                <a16:creationId xmlns:a16="http://schemas.microsoft.com/office/drawing/2014/main" id="{77A102C2-D2A9-46D8-8276-1FEAA94C1D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020" y="3719584"/>
            <a:ext cx="301752" cy="301752"/>
          </a:xfrm>
          <a:prstGeom prst="rect">
            <a:avLst/>
          </a:prstGeom>
        </p:spPr>
      </p:pic>
    </p:spTree>
    <p:extLst>
      <p:ext uri="{BB962C8B-B14F-4D97-AF65-F5344CB8AC3E}">
        <p14:creationId xmlns:p14="http://schemas.microsoft.com/office/powerpoint/2010/main" val="155635053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536-6950-407F-9BA9-9CD001995594}"/>
              </a:ext>
            </a:extLst>
          </p:cNvPr>
          <p:cNvSpPr>
            <a:spLocks noGrp="1"/>
          </p:cNvSpPr>
          <p:nvPr>
            <p:ph type="title"/>
          </p:nvPr>
        </p:nvSpPr>
        <p:spPr/>
        <p:txBody>
          <a:bodyPr/>
          <a:lstStyle>
            <a:lvl1pPr>
              <a:defRPr b="1">
                <a:solidFill>
                  <a:srgbClr val="20558A"/>
                </a:solidFill>
                <a:latin typeface="Verdana" panose="020B0604030504040204" pitchFamily="34" charset="0"/>
                <a:ea typeface="Verdana" panose="020B0604030504040204" pitchFamily="34" charset="0"/>
              </a:defRPr>
            </a:lvl1pPr>
          </a:lstStyle>
          <a:p>
            <a:r>
              <a:rPr lang="en-US"/>
              <a:t>Click to edit</a:t>
            </a:r>
          </a:p>
        </p:txBody>
      </p:sp>
      <p:sp>
        <p:nvSpPr>
          <p:cNvPr id="3" name="Date Placeholder 2">
            <a:extLst>
              <a:ext uri="{FF2B5EF4-FFF2-40B4-BE49-F238E27FC236}">
                <a16:creationId xmlns:a16="http://schemas.microsoft.com/office/drawing/2014/main" id="{C0463160-C5F9-4305-B6AF-FF51DA2EC46D}"/>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F326F061-6DB3-47F6-BEF9-9463A2E10282}" type="datetime1">
              <a:rPr lang="en-US" smtClean="0"/>
              <a:t>11/14/2024</a:t>
            </a:fld>
            <a:endParaRPr lang="en-US"/>
          </a:p>
        </p:txBody>
      </p:sp>
      <p:sp>
        <p:nvSpPr>
          <p:cNvPr id="4" name="Footer Placeholder 3">
            <a:extLst>
              <a:ext uri="{FF2B5EF4-FFF2-40B4-BE49-F238E27FC236}">
                <a16:creationId xmlns:a16="http://schemas.microsoft.com/office/drawing/2014/main" id="{779FB52F-95D8-4570-B57C-9E81B9D707F2}"/>
              </a:ext>
            </a:extLst>
          </p:cNvPr>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en-US"/>
          </a:p>
        </p:txBody>
      </p:sp>
    </p:spTree>
    <p:extLst>
      <p:ext uri="{BB962C8B-B14F-4D97-AF65-F5344CB8AC3E}">
        <p14:creationId xmlns:p14="http://schemas.microsoft.com/office/powerpoint/2010/main" val="36986947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EA09D-497F-4BB5-9B97-8FFFE07A17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0DE71-3567-4D13-BA9A-DFCCED3D7FBC}"/>
              </a:ext>
            </a:extLst>
          </p:cNvPr>
          <p:cNvSpPr>
            <a:spLocks noGrp="1"/>
          </p:cNvSpPr>
          <p:nvPr>
            <p:ph type="dt" sz="half" idx="10"/>
          </p:nvPr>
        </p:nvSpPr>
        <p:spPr/>
        <p:txBody>
          <a:bodyPr/>
          <a:lstStyle/>
          <a:p>
            <a:fld id="{9D81C3BE-1069-436C-8C36-FDF787DC41F6}" type="datetime1">
              <a:rPr lang="en-US" smtClean="0"/>
              <a:t>11/14/2024</a:t>
            </a:fld>
            <a:endParaRPr lang="en-US"/>
          </a:p>
        </p:txBody>
      </p:sp>
      <p:sp>
        <p:nvSpPr>
          <p:cNvPr id="6" name="Slide Number Placeholder 5">
            <a:extLst>
              <a:ext uri="{FF2B5EF4-FFF2-40B4-BE49-F238E27FC236}">
                <a16:creationId xmlns:a16="http://schemas.microsoft.com/office/drawing/2014/main" id="{9D50F622-140F-41C7-BADF-61003BD15C28}"/>
              </a:ext>
            </a:extLst>
          </p:cNvPr>
          <p:cNvSpPr>
            <a:spLocks noGrp="1"/>
          </p:cNvSpPr>
          <p:nvPr>
            <p:ph type="sldNum" sz="quarter" idx="12"/>
          </p:nvPr>
        </p:nvSpPr>
        <p:spPr/>
        <p:txBody>
          <a:bodyPr/>
          <a:lstStyle/>
          <a:p>
            <a:fld id="{61FD3BFF-EC0F-4B74-8DFF-F2CDAFF00EC7}" type="slidenum">
              <a:rPr lang="en-US" smtClean="0"/>
              <a:t>‹#›</a:t>
            </a:fld>
            <a:endParaRPr lang="en-US"/>
          </a:p>
        </p:txBody>
      </p:sp>
      <p:sp>
        <p:nvSpPr>
          <p:cNvPr id="7" name="Rectangle 6">
            <a:extLst>
              <a:ext uri="{FF2B5EF4-FFF2-40B4-BE49-F238E27FC236}">
                <a16:creationId xmlns:a16="http://schemas.microsoft.com/office/drawing/2014/main" id="{2C9B8841-DC12-46E7-B73B-5228620499B1}"/>
              </a:ext>
            </a:extLst>
          </p:cNvPr>
          <p:cNvSpPr/>
          <p:nvPr userDrawn="1"/>
        </p:nvSpPr>
        <p:spPr>
          <a:xfrm>
            <a:off x="1524" y="0"/>
            <a:ext cx="10062881" cy="1143000"/>
          </a:xfrm>
          <a:prstGeom prst="rect">
            <a:avLst/>
          </a:prstGeom>
          <a:solidFill>
            <a:srgbClr val="005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B4C96CD-934D-43DC-A2EE-2431332A782A}"/>
              </a:ext>
            </a:extLst>
          </p:cNvPr>
          <p:cNvPicPr>
            <a:picLocks noChangeAspect="1"/>
          </p:cNvPicPr>
          <p:nvPr userDrawn="1"/>
        </p:nvPicPr>
        <p:blipFill>
          <a:blip r:embed="rId2"/>
          <a:stretch>
            <a:fillRect/>
          </a:stretch>
        </p:blipFill>
        <p:spPr>
          <a:xfrm>
            <a:off x="10064405" y="10344"/>
            <a:ext cx="2103302" cy="1176630"/>
          </a:xfrm>
          <a:prstGeom prst="rect">
            <a:avLst/>
          </a:prstGeom>
        </p:spPr>
      </p:pic>
      <p:pic>
        <p:nvPicPr>
          <p:cNvPr id="9" name="Picture 8">
            <a:extLst>
              <a:ext uri="{FF2B5EF4-FFF2-40B4-BE49-F238E27FC236}">
                <a16:creationId xmlns:a16="http://schemas.microsoft.com/office/drawing/2014/main" id="{E620C54E-B988-415A-BB9D-0B3A69787FE5}"/>
              </a:ext>
            </a:extLst>
          </p:cNvPr>
          <p:cNvPicPr>
            <a:picLocks noChangeAspect="1"/>
          </p:cNvPicPr>
          <p:nvPr userDrawn="1"/>
        </p:nvPicPr>
        <p:blipFill>
          <a:blip r:embed="rId3"/>
          <a:stretch>
            <a:fillRect/>
          </a:stretch>
        </p:blipFill>
        <p:spPr>
          <a:xfrm>
            <a:off x="9186505" y="-3147"/>
            <a:ext cx="877900" cy="1146147"/>
          </a:xfrm>
          <a:prstGeom prst="rect">
            <a:avLst/>
          </a:prstGeom>
        </p:spPr>
      </p:pic>
      <p:sp>
        <p:nvSpPr>
          <p:cNvPr id="2" name="Title 1">
            <a:extLst>
              <a:ext uri="{FF2B5EF4-FFF2-40B4-BE49-F238E27FC236}">
                <a16:creationId xmlns:a16="http://schemas.microsoft.com/office/drawing/2014/main" id="{C7E90085-6440-4EEC-8385-8D06FA233C9A}"/>
              </a:ext>
            </a:extLst>
          </p:cNvPr>
          <p:cNvSpPr>
            <a:spLocks noGrp="1"/>
          </p:cNvSpPr>
          <p:nvPr>
            <p:ph type="title"/>
          </p:nvPr>
        </p:nvSpPr>
        <p:spPr>
          <a:xfrm>
            <a:off x="283464" y="18255"/>
            <a:ext cx="10232136" cy="1124745"/>
          </a:xfr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2315FD46-0B9F-4F3E-91CA-97B4569C401F}"/>
              </a:ext>
            </a:extLst>
          </p:cNvPr>
          <p:cNvSpPr>
            <a:spLocks noGrp="1"/>
          </p:cNvSpPr>
          <p:nvPr>
            <p:ph type="ftr" sz="quarter" idx="11"/>
          </p:nvPr>
        </p:nvSpPr>
        <p:spPr>
          <a:xfrm>
            <a:off x="4038600" y="6504400"/>
            <a:ext cx="4114800" cy="365125"/>
          </a:xfrm>
        </p:spPr>
        <p:txBody>
          <a:bodyPr/>
          <a:lstStyle>
            <a:lvl1pPr>
              <a:defRPr sz="1800">
                <a:solidFill>
                  <a:schemeClr val="bg1"/>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059457170"/>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36298-4A59-4D16-BA9A-958B88F25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32B90-6CBF-4383-9ADC-3421A8189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03727-F808-4E7A-9CB4-EABEACE98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7C3BA-F8DF-4F19-84B2-0DDCA6B7D722}" type="datetime1">
              <a:rPr lang="en-US" smtClean="0"/>
              <a:t>11/14/2024</a:t>
            </a:fld>
            <a:endParaRPr lang="en-US"/>
          </a:p>
        </p:txBody>
      </p:sp>
      <p:sp>
        <p:nvSpPr>
          <p:cNvPr id="5" name="Footer Placeholder 4">
            <a:extLst>
              <a:ext uri="{FF2B5EF4-FFF2-40B4-BE49-F238E27FC236}">
                <a16:creationId xmlns:a16="http://schemas.microsoft.com/office/drawing/2014/main" id="{2D759F59-78EC-4006-8AF8-6480078D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5C4652-323B-47E1-ACA6-10972F02B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893D7-F65B-464A-B18A-02553084F109}" type="slidenum">
              <a:rPr lang="en-US" smtClean="0"/>
              <a:t>‹#›</a:t>
            </a:fld>
            <a:endParaRPr lang="en-US"/>
          </a:p>
        </p:txBody>
      </p:sp>
      <p:pic>
        <p:nvPicPr>
          <p:cNvPr id="8" name="Picture 7">
            <a:extLst>
              <a:ext uri="{FF2B5EF4-FFF2-40B4-BE49-F238E27FC236}">
                <a16:creationId xmlns:a16="http://schemas.microsoft.com/office/drawing/2014/main" id="{63B70E1C-AFDF-43DE-9CC3-E4F1483B35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2797C7A1-286A-44EE-BD3B-E97AEC8B4251}"/>
              </a:ext>
            </a:extLst>
          </p:cNvPr>
          <p:cNvSpPr txBox="1">
            <a:spLocks/>
          </p:cNvSpPr>
          <p:nvPr userDrawn="1"/>
        </p:nvSpPr>
        <p:spPr>
          <a:xfrm>
            <a:off x="9175872" y="6356350"/>
            <a:ext cx="2743200" cy="365125"/>
          </a:xfrm>
          <a:prstGeom prst="rect">
            <a:avLst/>
          </a:prstGeom>
        </p:spPr>
        <p:txBody>
          <a:bodyPr/>
          <a:lstStyle>
            <a:defPPr>
              <a:defRPr lang="en-US"/>
            </a:defPPr>
            <a:lvl1pPr marL="0" algn="l" defTabSz="914400" rtl="0" eaLnBrk="1" latinLnBrk="0" hangingPunct="1">
              <a:defRPr sz="14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Slide Number Placeholder 5">
            <a:extLst>
              <a:ext uri="{FF2B5EF4-FFF2-40B4-BE49-F238E27FC236}">
                <a16:creationId xmlns:a16="http://schemas.microsoft.com/office/drawing/2014/main" id="{6E3A571B-4CAE-45F5-B98B-863D3436453C}"/>
              </a:ext>
            </a:extLst>
          </p:cNvPr>
          <p:cNvSpPr txBox="1">
            <a:spLocks/>
          </p:cNvSpPr>
          <p:nvPr userDrawn="1"/>
        </p:nvSpPr>
        <p:spPr>
          <a:xfrm>
            <a:off x="10958131" y="6311900"/>
            <a:ext cx="1131956" cy="365125"/>
          </a:xfrm>
          <a:prstGeom prst="rect">
            <a:avLst/>
          </a:prstGeom>
        </p:spPr>
        <p:txBody>
          <a:bodyPr/>
          <a:lstStyle>
            <a:defPPr>
              <a:defRPr lang="en-US"/>
            </a:defPPr>
            <a:lvl1pPr marL="0" algn="l" defTabSz="914400" rtl="0" eaLnBrk="1" latinLnBrk="0" hangingPunct="1">
              <a:defRPr sz="14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D89893D7-F65B-464A-B18A-02553084F109}" type="slidenum">
              <a:rPr lang="en-US" smtClean="0">
                <a:solidFill>
                  <a:schemeClr val="bg1"/>
                </a:solidFill>
                <a:latin typeface="Verdana" panose="020B0604030504040204" pitchFamily="34" charset="0"/>
                <a:ea typeface="Verdana" panose="020B0604030504040204" pitchFamily="34" charset="0"/>
              </a:rPr>
              <a:pPr lvl="1"/>
              <a:t>‹#›</a:t>
            </a:fld>
            <a:endParaRPr lang="en-US">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06890113"/>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C6751-440F-4FAA-8622-229A3594D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227EDE-FF3E-41CB-AE43-2E18AAE9D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830D1-EA4F-469E-BD5F-DDA0ABCF8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D8F23-35D6-4F02-B9D4-5DF8189A46D2}" type="datetime1">
              <a:rPr lang="en-US" smtClean="0"/>
              <a:t>11/14/2024</a:t>
            </a:fld>
            <a:endParaRPr lang="en-US"/>
          </a:p>
        </p:txBody>
      </p:sp>
      <p:sp>
        <p:nvSpPr>
          <p:cNvPr id="5" name="Footer Placeholder 4">
            <a:extLst>
              <a:ext uri="{FF2B5EF4-FFF2-40B4-BE49-F238E27FC236}">
                <a16:creationId xmlns:a16="http://schemas.microsoft.com/office/drawing/2014/main" id="{B3DFD094-FEF7-43CA-9B04-22E7ECE2B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2CB0C-8757-4417-B6CC-071879B1E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7654-9294-4EBF-8069-1D4E93624DC3}" type="slidenum">
              <a:rPr lang="en-US" smtClean="0"/>
              <a:t>‹#›</a:t>
            </a:fld>
            <a:endParaRPr lang="en-US"/>
          </a:p>
        </p:txBody>
      </p:sp>
      <p:pic>
        <p:nvPicPr>
          <p:cNvPr id="8" name="Picture 7">
            <a:extLst>
              <a:ext uri="{FF2B5EF4-FFF2-40B4-BE49-F238E27FC236}">
                <a16:creationId xmlns:a16="http://schemas.microsoft.com/office/drawing/2014/main" id="{FB7CFBC4-0435-4391-8A5F-0D6359DDC0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568132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36298-4A59-4D16-BA9A-958B88F25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32B90-6CBF-4383-9ADC-3421A8189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03727-F808-4E7A-9CB4-EABEACE98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7C3BA-F8DF-4F19-84B2-0DDCA6B7D722}" type="datetime1">
              <a:rPr lang="en-US" smtClean="0"/>
              <a:t>11/14/2024</a:t>
            </a:fld>
            <a:endParaRPr lang="en-US"/>
          </a:p>
        </p:txBody>
      </p:sp>
      <p:sp>
        <p:nvSpPr>
          <p:cNvPr id="5" name="Footer Placeholder 4">
            <a:extLst>
              <a:ext uri="{FF2B5EF4-FFF2-40B4-BE49-F238E27FC236}">
                <a16:creationId xmlns:a16="http://schemas.microsoft.com/office/drawing/2014/main" id="{2D759F59-78EC-4006-8AF8-6480078D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5C4652-323B-47E1-ACA6-10972F02B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893D7-F65B-464A-B18A-02553084F109}" type="slidenum">
              <a:rPr lang="en-US" smtClean="0"/>
              <a:t>‹#›</a:t>
            </a:fld>
            <a:endParaRPr lang="en-US"/>
          </a:p>
        </p:txBody>
      </p:sp>
      <p:pic>
        <p:nvPicPr>
          <p:cNvPr id="8" name="Picture 7">
            <a:extLst>
              <a:ext uri="{FF2B5EF4-FFF2-40B4-BE49-F238E27FC236}">
                <a16:creationId xmlns:a16="http://schemas.microsoft.com/office/drawing/2014/main" id="{63B70E1C-AFDF-43DE-9CC3-E4F1483B35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2797C7A1-286A-44EE-BD3B-E97AEC8B4251}"/>
              </a:ext>
            </a:extLst>
          </p:cNvPr>
          <p:cNvSpPr txBox="1">
            <a:spLocks/>
          </p:cNvSpPr>
          <p:nvPr userDrawn="1"/>
        </p:nvSpPr>
        <p:spPr>
          <a:xfrm>
            <a:off x="9175872" y="6356350"/>
            <a:ext cx="2743200" cy="365125"/>
          </a:xfrm>
          <a:prstGeom prst="rect">
            <a:avLst/>
          </a:prstGeom>
        </p:spPr>
        <p:txBody>
          <a:bodyPr/>
          <a:lstStyle>
            <a:defPPr>
              <a:defRPr lang="en-US"/>
            </a:defPPr>
            <a:lvl1pPr marL="0" algn="l" defTabSz="914400" rtl="0" eaLnBrk="1" latinLnBrk="0" hangingPunct="1">
              <a:defRPr sz="14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Slide Number Placeholder 5">
            <a:extLst>
              <a:ext uri="{FF2B5EF4-FFF2-40B4-BE49-F238E27FC236}">
                <a16:creationId xmlns:a16="http://schemas.microsoft.com/office/drawing/2014/main" id="{6E3A571B-4CAE-45F5-B98B-863D3436453C}"/>
              </a:ext>
            </a:extLst>
          </p:cNvPr>
          <p:cNvSpPr txBox="1">
            <a:spLocks/>
          </p:cNvSpPr>
          <p:nvPr userDrawn="1"/>
        </p:nvSpPr>
        <p:spPr>
          <a:xfrm>
            <a:off x="10958131" y="6311900"/>
            <a:ext cx="1131956" cy="365125"/>
          </a:xfrm>
          <a:prstGeom prst="rect">
            <a:avLst/>
          </a:prstGeom>
        </p:spPr>
        <p:txBody>
          <a:bodyPr/>
          <a:lstStyle>
            <a:defPPr>
              <a:defRPr lang="en-US"/>
            </a:defPPr>
            <a:lvl1pPr marL="0" algn="l" defTabSz="914400" rtl="0" eaLnBrk="1" latinLnBrk="0" hangingPunct="1">
              <a:defRPr sz="14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D89893D7-F65B-464A-B18A-02553084F109}" type="slidenum">
              <a:rPr lang="en-US" smtClean="0">
                <a:solidFill>
                  <a:schemeClr val="bg1"/>
                </a:solidFill>
                <a:latin typeface="Verdana" panose="020B0604030504040204" pitchFamily="34" charset="0"/>
                <a:ea typeface="Verdana" panose="020B0604030504040204" pitchFamily="34" charset="0"/>
              </a:rPr>
              <a:pPr lvl="1"/>
              <a:t>‹#›</a:t>
            </a:fld>
            <a:endParaRPr lang="en-US">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57988281"/>
      </p:ext>
    </p:extLst>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242A5-1A4C-E24C-65E5-CC6BF6042FD8}"/>
              </a:ext>
            </a:extLst>
          </p:cNvPr>
          <p:cNvSpPr>
            <a:spLocks noGrp="1"/>
          </p:cNvSpPr>
          <p:nvPr>
            <p:ph type="ctrTitle"/>
          </p:nvPr>
        </p:nvSpPr>
        <p:spPr/>
        <p:txBody>
          <a:bodyPr>
            <a:normAutofit fontScale="90000"/>
          </a:bodyPr>
          <a:lstStyle/>
          <a:p>
            <a:r>
              <a:rPr lang="en-US" dirty="0"/>
              <a:t>Newborn Screening by Whole Genome Sequencing</a:t>
            </a:r>
          </a:p>
        </p:txBody>
      </p:sp>
      <p:sp>
        <p:nvSpPr>
          <p:cNvPr id="5" name="Subtitle 4">
            <a:extLst>
              <a:ext uri="{FF2B5EF4-FFF2-40B4-BE49-F238E27FC236}">
                <a16:creationId xmlns:a16="http://schemas.microsoft.com/office/drawing/2014/main" id="{9A86D4DE-14FB-18C1-11DC-12C314DE278D}"/>
              </a:ext>
            </a:extLst>
          </p:cNvPr>
          <p:cNvSpPr>
            <a:spLocks noGrp="1"/>
          </p:cNvSpPr>
          <p:nvPr>
            <p:ph type="subTitle" idx="1"/>
          </p:nvPr>
        </p:nvSpPr>
        <p:spPr/>
        <p:txBody>
          <a:bodyPr>
            <a:normAutofit/>
          </a:bodyPr>
          <a:lstStyle/>
          <a:p>
            <a:pPr algn="l"/>
            <a:r>
              <a:rPr lang="en-US" sz="1800" b="0" i="0" u="none" strike="noStrike" baseline="0" dirty="0">
                <a:latin typeface="FranklinGothic-Demi"/>
              </a:rPr>
              <a:t>A proposed NIH Pilot Project to Assess the Feasibility of Adding a</a:t>
            </a:r>
          </a:p>
          <a:p>
            <a:pPr algn="l"/>
            <a:r>
              <a:rPr lang="en-US" sz="1800" b="0" i="0" u="none" strike="noStrike" baseline="0" dirty="0">
                <a:latin typeface="FranklinGothic-Demi"/>
              </a:rPr>
              <a:t>WGS Component into the US NBS Program</a:t>
            </a:r>
          </a:p>
          <a:p>
            <a:pPr algn="l"/>
            <a:endParaRPr lang="en-US" sz="1800" b="0" i="0" u="none" strike="noStrike" baseline="0" dirty="0">
              <a:latin typeface="FranklinGothic-Demi"/>
            </a:endParaRPr>
          </a:p>
          <a:p>
            <a:pPr algn="l"/>
            <a:r>
              <a:rPr lang="en-US" sz="1800" dirty="0">
                <a:latin typeface="FranklinGothic-Demi"/>
              </a:rPr>
              <a:t>Led by NCATS, NICHD, and NHGRI</a:t>
            </a:r>
            <a:endParaRPr lang="en-US" dirty="0"/>
          </a:p>
        </p:txBody>
      </p:sp>
    </p:spTree>
    <p:extLst>
      <p:ext uri="{BB962C8B-B14F-4D97-AF65-F5344CB8AC3E}">
        <p14:creationId xmlns:p14="http://schemas.microsoft.com/office/powerpoint/2010/main" val="372372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CB2533B-1DDA-40FF-9156-8058062D6E1F}"/>
              </a:ext>
            </a:extLst>
          </p:cNvPr>
          <p:cNvSpPr txBox="1"/>
          <p:nvPr/>
        </p:nvSpPr>
        <p:spPr>
          <a:xfrm>
            <a:off x="305637" y="1630679"/>
            <a:ext cx="8727986" cy="4820615"/>
          </a:xfrm>
          <a:prstGeom prst="rect">
            <a:avLst/>
          </a:prstGeom>
          <a:noFill/>
        </p:spPr>
        <p:txBody>
          <a:bodyPr wrap="square" rtlCol="0">
            <a:spAutoFit/>
          </a:bodyPr>
          <a:lstStyle/>
          <a:p>
            <a:pPr>
              <a:lnSpc>
                <a:spcPct val="108000"/>
              </a:lnSpc>
            </a:pPr>
            <a:r>
              <a:rPr lang="en-US" sz="2000" b="1" kern="0">
                <a:ea typeface="Aptos" panose="020F0502020204030204" pitchFamily="34" charset="0"/>
              </a:rPr>
              <a:t>Objective: </a:t>
            </a:r>
            <a:r>
              <a:rPr lang="en-US" sz="2000" kern="0">
                <a:ea typeface="Aptos" panose="020F0502020204030204" pitchFamily="34" charset="0"/>
              </a:rPr>
              <a:t>D</a:t>
            </a:r>
            <a:r>
              <a:rPr lang="en-US" sz="2000" kern="0">
                <a:effectLst/>
                <a:ea typeface="Aptos" panose="020F0502020204030204" pitchFamily="34" charset="0"/>
              </a:rPr>
              <a:t>emonstration project for a collaborative approach to using WGS as a first-tier screen for NBS</a:t>
            </a:r>
          </a:p>
          <a:p>
            <a:pPr>
              <a:lnSpc>
                <a:spcPct val="108000"/>
              </a:lnSpc>
            </a:pPr>
            <a:endParaRPr lang="en-US" sz="2000" kern="0">
              <a:effectLst/>
              <a:ea typeface="Aptos" panose="020F0502020204030204" pitchFamily="34" charset="0"/>
            </a:endParaRPr>
          </a:p>
          <a:p>
            <a:pPr marL="690563" indent="-285750">
              <a:lnSpc>
                <a:spcPct val="108000"/>
              </a:lnSpc>
              <a:spcAft>
                <a:spcPts val="1200"/>
              </a:spcAft>
              <a:buFont typeface="Arial" panose="020B0604020202020204" pitchFamily="34" charset="0"/>
              <a:buChar char="•"/>
            </a:pPr>
            <a:r>
              <a:rPr lang="en-US" sz="2000" kern="0">
                <a:ea typeface="Aptos" panose="020F0502020204030204" pitchFamily="34" charset="0"/>
              </a:rPr>
              <a:t>$5M annual investment over 3 years</a:t>
            </a:r>
          </a:p>
          <a:p>
            <a:pPr marL="690563" indent="-285750">
              <a:lnSpc>
                <a:spcPct val="108000"/>
              </a:lnSpc>
              <a:spcAft>
                <a:spcPts val="1200"/>
              </a:spcAft>
              <a:buFont typeface="Arial" panose="020B0604020202020204" pitchFamily="34" charset="0"/>
              <a:buChar char="•"/>
            </a:pPr>
            <a:r>
              <a:rPr lang="en-US" sz="2000" kern="0">
                <a:effectLst/>
                <a:ea typeface="Aptos" panose="020F0502020204030204" pitchFamily="34" charset="0"/>
              </a:rPr>
              <a:t>Can a </a:t>
            </a:r>
            <a:r>
              <a:rPr lang="en-US" sz="2000" kern="0">
                <a:ea typeface="Aptos" panose="020F0502020204030204" pitchFamily="34" charset="0"/>
              </a:rPr>
              <a:t>single WGS pipeline support implementation of </a:t>
            </a:r>
            <a:r>
              <a:rPr lang="en-US" sz="2000" kern="0" err="1">
                <a:ea typeface="Aptos" panose="020F0502020204030204" pitchFamily="34" charset="0"/>
              </a:rPr>
              <a:t>NBSxWGS</a:t>
            </a:r>
            <a:r>
              <a:rPr lang="en-US" sz="2000" kern="0">
                <a:ea typeface="Aptos" panose="020F0502020204030204" pitchFamily="34" charset="0"/>
              </a:rPr>
              <a:t> across multiple states?</a:t>
            </a:r>
          </a:p>
          <a:p>
            <a:pPr marL="690563" indent="-285750">
              <a:lnSpc>
                <a:spcPct val="108000"/>
              </a:lnSpc>
              <a:spcAft>
                <a:spcPts val="1200"/>
              </a:spcAft>
              <a:buFont typeface="Arial" panose="020B0604020202020204" pitchFamily="34" charset="0"/>
              <a:buChar char="•"/>
            </a:pPr>
            <a:r>
              <a:rPr lang="en-US" sz="2000" kern="0">
                <a:effectLst/>
                <a:ea typeface="Aptos" panose="020F0502020204030204" pitchFamily="34" charset="0"/>
              </a:rPr>
              <a:t>Consented, research study</a:t>
            </a:r>
          </a:p>
          <a:p>
            <a:pPr marL="690563" indent="-285750">
              <a:lnSpc>
                <a:spcPct val="108000"/>
              </a:lnSpc>
              <a:spcAft>
                <a:spcPts val="600"/>
              </a:spcAft>
              <a:buFont typeface="Arial" panose="020B0604020202020204" pitchFamily="34" charset="0"/>
              <a:buChar char="•"/>
            </a:pPr>
            <a:r>
              <a:rPr lang="en-US" sz="2000" kern="0">
                <a:effectLst/>
                <a:ea typeface="Aptos" panose="020F0502020204030204" pitchFamily="34" charset="0"/>
              </a:rPr>
              <a:t>Demonstrating </a:t>
            </a:r>
            <a:r>
              <a:rPr lang="en-US" sz="2000" kern="0">
                <a:ea typeface="Aptos" panose="020F0502020204030204" pitchFamily="34" charset="0"/>
              </a:rPr>
              <a:t>feasibility would be an important advance:</a:t>
            </a:r>
            <a:endParaRPr lang="en-US" sz="2000" kern="0">
              <a:effectLst/>
              <a:ea typeface="Aptos" panose="020F0502020204030204" pitchFamily="34" charset="0"/>
            </a:endParaRPr>
          </a:p>
          <a:p>
            <a:pPr marL="1147763" lvl="1" indent="-285750">
              <a:lnSpc>
                <a:spcPct val="108000"/>
              </a:lnSpc>
              <a:spcAft>
                <a:spcPts val="600"/>
              </a:spcAft>
              <a:buFont typeface="Arial" panose="020B0604020202020204" pitchFamily="34" charset="0"/>
              <a:buChar char="•"/>
            </a:pPr>
            <a:r>
              <a:rPr lang="en-US" sz="2000" b="1" kern="0">
                <a:solidFill>
                  <a:srgbClr val="02538B"/>
                </a:solidFill>
                <a:effectLst/>
                <a:ea typeface="Aptos" panose="020F0502020204030204" pitchFamily="34" charset="0"/>
              </a:rPr>
              <a:t>More equitable access to WGS </a:t>
            </a:r>
          </a:p>
          <a:p>
            <a:pPr marL="1147763" lvl="1" indent="-285750">
              <a:lnSpc>
                <a:spcPct val="108000"/>
              </a:lnSpc>
              <a:spcAft>
                <a:spcPts val="1200"/>
              </a:spcAft>
              <a:buFont typeface="Arial" panose="020B0604020202020204" pitchFamily="34" charset="0"/>
              <a:buChar char="•"/>
            </a:pPr>
            <a:r>
              <a:rPr lang="en-US" sz="2000" kern="0">
                <a:ea typeface="Aptos" panose="020F0502020204030204" pitchFamily="34" charset="0"/>
              </a:rPr>
              <a:t>Better able to </a:t>
            </a:r>
            <a:r>
              <a:rPr lang="en-US" sz="2000" b="1" kern="0">
                <a:solidFill>
                  <a:srgbClr val="02538B"/>
                </a:solidFill>
                <a:ea typeface="Aptos" panose="020F0502020204030204" pitchFamily="34" charset="0"/>
              </a:rPr>
              <a:t>k</a:t>
            </a:r>
            <a:r>
              <a:rPr lang="en-US" sz="2000" b="1" kern="0">
                <a:solidFill>
                  <a:srgbClr val="02538B"/>
                </a:solidFill>
                <a:effectLst/>
                <a:ea typeface="Aptos" panose="020F0502020204030204" pitchFamily="34" charset="0"/>
              </a:rPr>
              <a:t>eep pace with therapeutic developments </a:t>
            </a:r>
            <a:r>
              <a:rPr lang="en-US" sz="2000" kern="0">
                <a:effectLst/>
                <a:ea typeface="Aptos" panose="020F0502020204030204" pitchFamily="34" charset="0"/>
              </a:rPr>
              <a:t>for rare diseases</a:t>
            </a:r>
            <a:endParaRPr lang="en-US" sz="2000"/>
          </a:p>
          <a:p>
            <a:pPr>
              <a:lnSpc>
                <a:spcPct val="108000"/>
              </a:lnSpc>
            </a:pPr>
            <a:endParaRPr lang="en-US" sz="2000">
              <a:solidFill>
                <a:srgbClr val="005495"/>
              </a:solidFill>
            </a:endParaRPr>
          </a:p>
        </p:txBody>
      </p:sp>
      <p:pic>
        <p:nvPicPr>
          <p:cNvPr id="3" name="Picture 2" descr="Healthcare worker holding newborn baby">
            <a:extLst>
              <a:ext uri="{FF2B5EF4-FFF2-40B4-BE49-F238E27FC236}">
                <a16:creationId xmlns:a16="http://schemas.microsoft.com/office/drawing/2014/main" id="{95009FA7-6FD3-FEDB-A623-9370A08D41A6}"/>
              </a:ext>
            </a:extLst>
          </p:cNvPr>
          <p:cNvPicPr>
            <a:picLocks noChangeAspect="1"/>
          </p:cNvPicPr>
          <p:nvPr/>
        </p:nvPicPr>
        <p:blipFill rotWithShape="1">
          <a:blip r:embed="rId3">
            <a:extLst>
              <a:ext uri="{28A0092B-C50C-407E-A947-70E740481C1C}">
                <a14:useLocalDpi xmlns:a14="http://schemas.microsoft.com/office/drawing/2010/main" val="0"/>
              </a:ext>
            </a:extLst>
          </a:blip>
          <a:srcRect l="31163" t="45079" r="35185"/>
          <a:stretch/>
        </p:blipFill>
        <p:spPr>
          <a:xfrm>
            <a:off x="8931815" y="2075714"/>
            <a:ext cx="3059017" cy="3328363"/>
          </a:xfrm>
          <a:prstGeom prst="rect">
            <a:avLst/>
          </a:prstGeom>
        </p:spPr>
      </p:pic>
      <p:sp>
        <p:nvSpPr>
          <p:cNvPr id="5" name="Title 4">
            <a:extLst>
              <a:ext uri="{FF2B5EF4-FFF2-40B4-BE49-F238E27FC236}">
                <a16:creationId xmlns:a16="http://schemas.microsoft.com/office/drawing/2014/main" id="{1F44407A-4E5C-F985-9ADF-974A7EC24F27}"/>
              </a:ext>
            </a:extLst>
          </p:cNvPr>
          <p:cNvSpPr>
            <a:spLocks noGrp="1"/>
          </p:cNvSpPr>
          <p:nvPr>
            <p:ph type="title"/>
          </p:nvPr>
        </p:nvSpPr>
        <p:spPr>
          <a:xfrm>
            <a:off x="305637" y="103239"/>
            <a:ext cx="11886363" cy="1344560"/>
          </a:xfrm>
        </p:spPr>
        <p:txBody>
          <a:bodyPr>
            <a:noAutofit/>
          </a:bodyPr>
          <a:lstStyle/>
          <a:p>
            <a:pPr>
              <a:lnSpc>
                <a:spcPct val="108000"/>
              </a:lnSpc>
            </a:pPr>
            <a:r>
              <a:rPr lang="en-US" sz="2400"/>
              <a:t>New Venture Initiative– </a:t>
            </a:r>
            <a:br>
              <a:rPr lang="en-US" sz="2400"/>
            </a:br>
            <a:r>
              <a:rPr lang="en-US" sz="2800"/>
              <a:t>Newborn Screening by Whole-Genome Sequencing (</a:t>
            </a:r>
            <a:r>
              <a:rPr lang="en-US" sz="2800" err="1"/>
              <a:t>NBSxWGS</a:t>
            </a:r>
            <a:r>
              <a:rPr lang="en-US" sz="2800"/>
              <a:t>) </a:t>
            </a:r>
          </a:p>
        </p:txBody>
      </p:sp>
      <p:sp>
        <p:nvSpPr>
          <p:cNvPr id="4" name="Footer Placeholder 3">
            <a:extLst>
              <a:ext uri="{FF2B5EF4-FFF2-40B4-BE49-F238E27FC236}">
                <a16:creationId xmlns:a16="http://schemas.microsoft.com/office/drawing/2014/main" id="{4133BF27-CDE3-0F8E-176E-1D5EAC68D73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191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D799-F6B9-5735-7D26-F86C7CCA780A}"/>
              </a:ext>
            </a:extLst>
          </p:cNvPr>
          <p:cNvSpPr>
            <a:spLocks noGrp="1"/>
          </p:cNvSpPr>
          <p:nvPr>
            <p:ph type="title"/>
          </p:nvPr>
        </p:nvSpPr>
        <p:spPr>
          <a:xfrm>
            <a:off x="838200" y="56201"/>
            <a:ext cx="10515600" cy="797720"/>
          </a:xfrm>
        </p:spPr>
        <p:txBody>
          <a:bodyPr>
            <a:normAutofit/>
          </a:bodyPr>
          <a:lstStyle/>
          <a:p>
            <a:r>
              <a:rPr lang="en-US" sz="3800"/>
              <a:t>Venture Initiative Goals for NBSxWGS</a:t>
            </a:r>
          </a:p>
        </p:txBody>
      </p:sp>
      <p:sp>
        <p:nvSpPr>
          <p:cNvPr id="3" name="TextBox 2">
            <a:extLst>
              <a:ext uri="{FF2B5EF4-FFF2-40B4-BE49-F238E27FC236}">
                <a16:creationId xmlns:a16="http://schemas.microsoft.com/office/drawing/2014/main" id="{94842AB6-B818-C24C-8AF6-598DEC8F4520}"/>
              </a:ext>
            </a:extLst>
          </p:cNvPr>
          <p:cNvSpPr txBox="1"/>
          <p:nvPr/>
        </p:nvSpPr>
        <p:spPr>
          <a:xfrm>
            <a:off x="1066800" y="1162560"/>
            <a:ext cx="9560005" cy="962956"/>
          </a:xfrm>
          <a:prstGeom prst="rect">
            <a:avLst/>
          </a:prstGeom>
          <a:noFill/>
        </p:spPr>
        <p:txBody>
          <a:bodyPr wrap="square" rtlCol="0">
            <a:spAutoFit/>
          </a:bodyPr>
          <a:lstStyle/>
          <a:p>
            <a:pPr>
              <a:lnSpc>
                <a:spcPct val="108000"/>
              </a:lnSpc>
              <a:spcAft>
                <a:spcPts val="1200"/>
              </a:spcAft>
            </a:pPr>
            <a:r>
              <a:rPr lang="en-US" b="1" i="1">
                <a:solidFill>
                  <a:srgbClr val="20558A"/>
                </a:solidFill>
              </a:rPr>
              <a:t>Overarching Aim</a:t>
            </a:r>
            <a:r>
              <a:rPr lang="en-US" b="1" i="1">
                <a:solidFill>
                  <a:srgbClr val="03548C"/>
                </a:solidFill>
              </a:rPr>
              <a:t>: </a:t>
            </a:r>
            <a:r>
              <a:rPr lang="en-US" i="1">
                <a:solidFill>
                  <a:srgbClr val="03548C"/>
                </a:solidFill>
              </a:rPr>
              <a:t>Demonstrate feasibility of a collaborative model for NBS by WGS across 5-10 states - provide a roadmap to a national newborn genetic screening program.</a:t>
            </a:r>
          </a:p>
        </p:txBody>
      </p:sp>
      <p:grpSp>
        <p:nvGrpSpPr>
          <p:cNvPr id="42" name="Group 41">
            <a:extLst>
              <a:ext uri="{FF2B5EF4-FFF2-40B4-BE49-F238E27FC236}">
                <a16:creationId xmlns:a16="http://schemas.microsoft.com/office/drawing/2014/main" id="{2598D29E-FDF1-5BCC-2EAA-DAA5A37CD0C4}"/>
              </a:ext>
            </a:extLst>
          </p:cNvPr>
          <p:cNvGrpSpPr/>
          <p:nvPr/>
        </p:nvGrpSpPr>
        <p:grpSpPr>
          <a:xfrm>
            <a:off x="-407832" y="2258042"/>
            <a:ext cx="13007663" cy="3398452"/>
            <a:chOff x="-609601" y="2468111"/>
            <a:chExt cx="13007663" cy="3398452"/>
          </a:xfrm>
        </p:grpSpPr>
        <p:graphicFrame>
          <p:nvGraphicFramePr>
            <p:cNvPr id="41" name="Diagram 40">
              <a:extLst>
                <a:ext uri="{FF2B5EF4-FFF2-40B4-BE49-F238E27FC236}">
                  <a16:creationId xmlns:a16="http://schemas.microsoft.com/office/drawing/2014/main" id="{DFB774FE-7A15-5510-C687-1294A0CDFDAB}"/>
                </a:ext>
              </a:extLst>
            </p:cNvPr>
            <p:cNvGraphicFramePr/>
            <p:nvPr/>
          </p:nvGraphicFramePr>
          <p:xfrm>
            <a:off x="-609601" y="2468111"/>
            <a:ext cx="13007663" cy="3398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Scales of justice with solid fill">
              <a:extLst>
                <a:ext uri="{FF2B5EF4-FFF2-40B4-BE49-F238E27FC236}">
                  <a16:creationId xmlns:a16="http://schemas.microsoft.com/office/drawing/2014/main" id="{67F01E41-0F1E-288E-1E29-6EE73D539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21514" y="4523580"/>
              <a:ext cx="832104" cy="832104"/>
            </a:xfrm>
            <a:prstGeom prst="rect">
              <a:avLst/>
            </a:prstGeom>
          </p:spPr>
        </p:pic>
        <p:pic>
          <p:nvPicPr>
            <p:cNvPr id="11" name="Graphic 10" descr="Braille with solid fill">
              <a:extLst>
                <a:ext uri="{FF2B5EF4-FFF2-40B4-BE49-F238E27FC236}">
                  <a16:creationId xmlns:a16="http://schemas.microsoft.com/office/drawing/2014/main" id="{24854E1D-FABC-FFA7-BE47-5F29D26B71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69565" y="4440936"/>
              <a:ext cx="969264" cy="969264"/>
            </a:xfrm>
            <a:prstGeom prst="rect">
              <a:avLst/>
            </a:prstGeom>
          </p:spPr>
        </p:pic>
        <p:grpSp>
          <p:nvGrpSpPr>
            <p:cNvPr id="38" name="Group 37">
              <a:extLst>
                <a:ext uri="{FF2B5EF4-FFF2-40B4-BE49-F238E27FC236}">
                  <a16:creationId xmlns:a16="http://schemas.microsoft.com/office/drawing/2014/main" id="{02C972DD-7BBD-2521-5B09-26873712135D}"/>
                </a:ext>
              </a:extLst>
            </p:cNvPr>
            <p:cNvGrpSpPr>
              <a:grpSpLocks noChangeAspect="1"/>
            </p:cNvGrpSpPr>
            <p:nvPr/>
          </p:nvGrpSpPr>
          <p:grpSpPr>
            <a:xfrm>
              <a:off x="6072052" y="3017732"/>
              <a:ext cx="707778" cy="716068"/>
              <a:chOff x="10820400" y="2794716"/>
              <a:chExt cx="939083" cy="950084"/>
            </a:xfrm>
          </p:grpSpPr>
          <p:pic>
            <p:nvPicPr>
              <p:cNvPr id="7" name="Graphic 6" descr="DNA with solid fill">
                <a:extLst>
                  <a:ext uri="{FF2B5EF4-FFF2-40B4-BE49-F238E27FC236}">
                    <a16:creationId xmlns:a16="http://schemas.microsoft.com/office/drawing/2014/main" id="{C2DBF6A0-4051-D473-DC9B-C591836F22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69578" y="3020096"/>
                <a:ext cx="609601" cy="609601"/>
              </a:xfrm>
              <a:prstGeom prst="rect">
                <a:avLst/>
              </a:prstGeom>
            </p:spPr>
          </p:pic>
          <p:cxnSp>
            <p:nvCxnSpPr>
              <p:cNvPr id="13" name="Straight Connector 12">
                <a:extLst>
                  <a:ext uri="{FF2B5EF4-FFF2-40B4-BE49-F238E27FC236}">
                    <a16:creationId xmlns:a16="http://schemas.microsoft.com/office/drawing/2014/main" id="{64DDB9A3-E5A5-301F-EA78-3C3C38D56FC8}"/>
                  </a:ext>
                </a:extLst>
              </p:cNvPr>
              <p:cNvCxnSpPr>
                <a:cxnSpLocks/>
              </p:cNvCxnSpPr>
              <p:nvPr/>
            </p:nvCxnSpPr>
            <p:spPr>
              <a:xfrm>
                <a:off x="10820400" y="3556716"/>
                <a:ext cx="228600" cy="0"/>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AD8ED3-3339-787F-532A-4606E9520F44}"/>
                  </a:ext>
                </a:extLst>
              </p:cNvPr>
              <p:cNvCxnSpPr>
                <a:cxnSpLocks/>
              </p:cNvCxnSpPr>
              <p:nvPr/>
            </p:nvCxnSpPr>
            <p:spPr>
              <a:xfrm flipV="1">
                <a:off x="11049000" y="2947116"/>
                <a:ext cx="0" cy="609600"/>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9474F3-92F1-D386-E82D-85B7735376A3}"/>
                  </a:ext>
                </a:extLst>
              </p:cNvPr>
              <p:cNvCxnSpPr>
                <a:cxnSpLocks/>
              </p:cNvCxnSpPr>
              <p:nvPr/>
            </p:nvCxnSpPr>
            <p:spPr>
              <a:xfrm>
                <a:off x="11049000" y="2943896"/>
                <a:ext cx="457200" cy="3220"/>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FDCCE1-5520-8D08-3C6E-DD472EA8BCE3}"/>
                  </a:ext>
                </a:extLst>
              </p:cNvPr>
              <p:cNvCxnSpPr>
                <a:cxnSpLocks/>
              </p:cNvCxnSpPr>
              <p:nvPr/>
            </p:nvCxnSpPr>
            <p:spPr>
              <a:xfrm flipV="1">
                <a:off x="11506200" y="2943896"/>
                <a:ext cx="0" cy="609600"/>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43C3D4-8A1D-68B7-8EC2-8B43787B2225}"/>
                  </a:ext>
                </a:extLst>
              </p:cNvPr>
              <p:cNvCxnSpPr>
                <a:cxnSpLocks/>
              </p:cNvCxnSpPr>
              <p:nvPr/>
            </p:nvCxnSpPr>
            <p:spPr>
              <a:xfrm flipV="1">
                <a:off x="11506200" y="2796191"/>
                <a:ext cx="251216" cy="147704"/>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C8132BE-29BE-1D3F-157C-327B0E14C466}"/>
                  </a:ext>
                </a:extLst>
              </p:cNvPr>
              <p:cNvCxnSpPr>
                <a:cxnSpLocks/>
              </p:cNvCxnSpPr>
              <p:nvPr/>
            </p:nvCxnSpPr>
            <p:spPr>
              <a:xfrm>
                <a:off x="11506200" y="3556716"/>
                <a:ext cx="253283" cy="188084"/>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950D67-979C-7124-9410-47C725F183A4}"/>
                  </a:ext>
                </a:extLst>
              </p:cNvPr>
              <p:cNvCxnSpPr>
                <a:cxnSpLocks/>
              </p:cNvCxnSpPr>
              <p:nvPr/>
            </p:nvCxnSpPr>
            <p:spPr>
              <a:xfrm flipV="1">
                <a:off x="11759483" y="2794716"/>
                <a:ext cx="0" cy="950084"/>
              </a:xfrm>
              <a:prstGeom prst="line">
                <a:avLst/>
              </a:prstGeom>
              <a:ln w="50800" cap="rnd">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AE45BEF-5799-C17E-64FD-71D0C9EA5BA3}"/>
                </a:ext>
              </a:extLst>
            </p:cNvPr>
            <p:cNvGrpSpPr>
              <a:grpSpLocks noChangeAspect="1"/>
            </p:cNvGrpSpPr>
            <p:nvPr/>
          </p:nvGrpSpPr>
          <p:grpSpPr>
            <a:xfrm>
              <a:off x="1481638" y="2883217"/>
              <a:ext cx="850583" cy="850583"/>
              <a:chOff x="-1066800" y="3332304"/>
              <a:chExt cx="914400" cy="914400"/>
            </a:xfrm>
          </p:grpSpPr>
          <p:pic>
            <p:nvPicPr>
              <p:cNvPr id="37" name="Graphic 36" descr="User network with solid fill">
                <a:extLst>
                  <a:ext uri="{FF2B5EF4-FFF2-40B4-BE49-F238E27FC236}">
                    <a16:creationId xmlns:a16="http://schemas.microsoft.com/office/drawing/2014/main" id="{366439AC-4124-7AA0-3581-A1036F987F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6800" y="3332304"/>
                <a:ext cx="914400" cy="914400"/>
              </a:xfrm>
              <a:prstGeom prst="rect">
                <a:avLst/>
              </a:prstGeom>
            </p:spPr>
          </p:pic>
          <p:sp>
            <p:nvSpPr>
              <p:cNvPr id="39" name="Oval 38">
                <a:extLst>
                  <a:ext uri="{FF2B5EF4-FFF2-40B4-BE49-F238E27FC236}">
                    <a16:creationId xmlns:a16="http://schemas.microsoft.com/office/drawing/2014/main" id="{B58AE58C-1BC9-71E3-E978-D287A21B9EDD}"/>
                  </a:ext>
                </a:extLst>
              </p:cNvPr>
              <p:cNvSpPr/>
              <p:nvPr/>
            </p:nvSpPr>
            <p:spPr>
              <a:xfrm>
                <a:off x="-711050" y="3724408"/>
                <a:ext cx="202899" cy="190499"/>
              </a:xfrm>
              <a:prstGeom prst="ellipse">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a:extLst>
              <a:ext uri="{FF2B5EF4-FFF2-40B4-BE49-F238E27FC236}">
                <a16:creationId xmlns:a16="http://schemas.microsoft.com/office/drawing/2014/main" id="{74462EBD-883F-B1B8-A3D0-6448C42749C7}"/>
              </a:ext>
            </a:extLst>
          </p:cNvPr>
          <p:cNvSpPr txBox="1"/>
          <p:nvPr/>
        </p:nvSpPr>
        <p:spPr>
          <a:xfrm rot="16200000">
            <a:off x="19454" y="3611174"/>
            <a:ext cx="2671003" cy="576312"/>
          </a:xfrm>
          <a:prstGeom prst="rect">
            <a:avLst/>
          </a:prstGeom>
          <a:noFill/>
        </p:spPr>
        <p:txBody>
          <a:bodyPr wrap="square" rtlCol="0">
            <a:spAutoFit/>
          </a:bodyPr>
          <a:lstStyle/>
          <a:p>
            <a:pPr algn="ctr">
              <a:lnSpc>
                <a:spcPct val="108000"/>
              </a:lnSpc>
              <a:spcAft>
                <a:spcPts val="1200"/>
              </a:spcAft>
            </a:pPr>
            <a:r>
              <a:rPr lang="en-US" sz="3200" b="1" spc="400">
                <a:solidFill>
                  <a:schemeClr val="accent5">
                    <a:lumMod val="50000"/>
                  </a:schemeClr>
                </a:solidFill>
              </a:rPr>
              <a:t>GOALS</a:t>
            </a:r>
          </a:p>
        </p:txBody>
      </p:sp>
      <p:sp>
        <p:nvSpPr>
          <p:cNvPr id="58" name="Footer Placeholder 57">
            <a:extLst>
              <a:ext uri="{FF2B5EF4-FFF2-40B4-BE49-F238E27FC236}">
                <a16:creationId xmlns:a16="http://schemas.microsoft.com/office/drawing/2014/main" id="{C82AAC4C-DFAB-931A-5ADA-FDB7DCFD492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5668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22A7-4F1A-F0E2-D988-C58CE295C0BB}"/>
              </a:ext>
            </a:extLst>
          </p:cNvPr>
          <p:cNvSpPr>
            <a:spLocks noGrp="1"/>
          </p:cNvSpPr>
          <p:nvPr>
            <p:ph type="title"/>
          </p:nvPr>
        </p:nvSpPr>
        <p:spPr>
          <a:xfrm>
            <a:off x="485398" y="115744"/>
            <a:ext cx="11368719" cy="692710"/>
          </a:xfrm>
        </p:spPr>
        <p:txBody>
          <a:bodyPr>
            <a:normAutofit/>
          </a:bodyPr>
          <a:lstStyle/>
          <a:p>
            <a:r>
              <a:rPr lang="en-US" sz="3200">
                <a:latin typeface="Verdana"/>
                <a:ea typeface="Verdana"/>
              </a:rPr>
              <a:t>Strength in Diversity</a:t>
            </a:r>
          </a:p>
        </p:txBody>
      </p:sp>
      <p:sp>
        <p:nvSpPr>
          <p:cNvPr id="5" name="TextBox 4">
            <a:extLst>
              <a:ext uri="{FF2B5EF4-FFF2-40B4-BE49-F238E27FC236}">
                <a16:creationId xmlns:a16="http://schemas.microsoft.com/office/drawing/2014/main" id="{7D2CA89B-C2FE-2BB3-3AF2-C1F97D50F7B6}"/>
              </a:ext>
            </a:extLst>
          </p:cNvPr>
          <p:cNvSpPr txBox="1"/>
          <p:nvPr/>
        </p:nvSpPr>
        <p:spPr>
          <a:xfrm>
            <a:off x="787922" y="1199987"/>
            <a:ext cx="11172851" cy="473283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indent="-285750" fontAlgn="base">
              <a:lnSpc>
                <a:spcPct val="108000"/>
              </a:lnSpc>
              <a:spcBef>
                <a:spcPts val="1000"/>
              </a:spcBef>
              <a:spcAft>
                <a:spcPts val="400"/>
              </a:spcAft>
              <a:buFont typeface="Wingdings" panose="05000000000000000000" pitchFamily="2" charset="2"/>
              <a:buChar char="q"/>
            </a:pPr>
            <a:r>
              <a:rPr lang="en-US" b="1" dirty="0">
                <a:solidFill>
                  <a:srgbClr val="000000"/>
                </a:solidFill>
              </a:rPr>
              <a:t>Establish a Community Advisory Board (CAB)</a:t>
            </a:r>
          </a:p>
          <a:p>
            <a:pPr marL="742950" marR="0" lvl="1" indent="-285750" fontAlgn="base">
              <a:lnSpc>
                <a:spcPct val="108000"/>
              </a:lnSpc>
              <a:spcBef>
                <a:spcPts val="1000"/>
              </a:spcBef>
              <a:spcAft>
                <a:spcPts val="400"/>
              </a:spcAft>
              <a:buClr>
                <a:schemeClr val="tx1"/>
              </a:buClr>
              <a:buFont typeface="Wingdings" panose="05000000000000000000" pitchFamily="2" charset="2"/>
              <a:buChar char="§"/>
            </a:pPr>
            <a:r>
              <a:rPr lang="en-US" dirty="0">
                <a:solidFill>
                  <a:srgbClr val="03548C"/>
                </a:solidFill>
              </a:rPr>
              <a:t>Solicit opinions on WGS for newborns from underrepresented communities and community leaders, interest groups and subject matter experts, including those from public health laboratories, federal NBS partners, industry, advocacy groups, genomics, gene-targeted therapeutics, bioethics, parents and families, and others</a:t>
            </a:r>
            <a:endParaRPr lang="en-US" dirty="0">
              <a:solidFill>
                <a:srgbClr val="03548C"/>
              </a:solidFill>
              <a:ea typeface="Verdana"/>
            </a:endParaRPr>
          </a:p>
          <a:p>
            <a:pPr marL="742950" lvl="1" indent="-285750" fontAlgn="base">
              <a:lnSpc>
                <a:spcPct val="108000"/>
              </a:lnSpc>
              <a:spcBef>
                <a:spcPts val="1000"/>
              </a:spcBef>
              <a:spcAft>
                <a:spcPts val="400"/>
              </a:spcAft>
              <a:buClr>
                <a:schemeClr val="tx1"/>
              </a:buClr>
              <a:buFont typeface="Wingdings" panose="05000000000000000000" pitchFamily="2" charset="2"/>
              <a:buChar char="§"/>
            </a:pPr>
            <a:r>
              <a:rPr lang="en-US" dirty="0">
                <a:solidFill>
                  <a:srgbClr val="03548C"/>
                </a:solidFill>
              </a:rPr>
              <a:t>Advise on community engagement approaches, informed consent strategy, data sharing, research design, implementation barriers for study, community education, dissemination strategies, and return of results</a:t>
            </a:r>
          </a:p>
          <a:p>
            <a:pPr marL="285750" indent="-285750" fontAlgn="base">
              <a:lnSpc>
                <a:spcPct val="108000"/>
              </a:lnSpc>
              <a:spcBef>
                <a:spcPts val="1000"/>
              </a:spcBef>
              <a:spcAft>
                <a:spcPts val="400"/>
              </a:spcAft>
              <a:buFont typeface="Wingdings" panose="05000000000000000000" pitchFamily="2" charset="2"/>
              <a:buChar char="q"/>
            </a:pPr>
            <a:r>
              <a:rPr lang="en-US" b="1" dirty="0">
                <a:solidFill>
                  <a:srgbClr val="000000"/>
                </a:solidFill>
              </a:rPr>
              <a:t>Attract new expertise to the NBS field</a:t>
            </a:r>
            <a:endParaRPr lang="en-US" b="1" dirty="0">
              <a:solidFill>
                <a:srgbClr val="000000"/>
              </a:solidFill>
              <a:ea typeface="Verdana"/>
            </a:endParaRPr>
          </a:p>
          <a:p>
            <a:pPr marL="742950" lvl="1" indent="-285750" fontAlgn="base">
              <a:lnSpc>
                <a:spcPct val="108000"/>
              </a:lnSpc>
              <a:spcBef>
                <a:spcPts val="1000"/>
              </a:spcBef>
              <a:spcAft>
                <a:spcPts val="400"/>
              </a:spcAft>
              <a:buClr>
                <a:schemeClr val="tx1"/>
              </a:buClr>
              <a:buFont typeface="Wingdings" panose="05000000000000000000" pitchFamily="2" charset="2"/>
              <a:buChar char="§"/>
            </a:pPr>
            <a:r>
              <a:rPr lang="en-US" dirty="0">
                <a:solidFill>
                  <a:srgbClr val="03548C"/>
                </a:solidFill>
              </a:rPr>
              <a:t>Subject matter expertise to inform implementation of </a:t>
            </a:r>
            <a:r>
              <a:rPr lang="en-US" dirty="0" err="1">
                <a:solidFill>
                  <a:srgbClr val="03548C"/>
                </a:solidFill>
              </a:rPr>
              <a:t>NBSxWGS</a:t>
            </a:r>
            <a:r>
              <a:rPr lang="en-US" dirty="0">
                <a:solidFill>
                  <a:srgbClr val="03548C"/>
                </a:solidFill>
              </a:rPr>
              <a:t> at scale</a:t>
            </a:r>
            <a:endParaRPr lang="en-US" dirty="0">
              <a:solidFill>
                <a:srgbClr val="03548C"/>
              </a:solidFill>
              <a:ea typeface="Verdana"/>
            </a:endParaRPr>
          </a:p>
          <a:p>
            <a:pPr marL="742950" lvl="1" indent="-285750" fontAlgn="base">
              <a:lnSpc>
                <a:spcPct val="108000"/>
              </a:lnSpc>
              <a:spcBef>
                <a:spcPts val="1000"/>
              </a:spcBef>
              <a:spcAft>
                <a:spcPts val="400"/>
              </a:spcAft>
              <a:buClr>
                <a:schemeClr val="tx1"/>
              </a:buClr>
              <a:buFont typeface="Wingdings" panose="05000000000000000000" pitchFamily="2" charset="2"/>
              <a:buChar char="§"/>
            </a:pPr>
            <a:r>
              <a:rPr lang="en-US" dirty="0">
                <a:solidFill>
                  <a:srgbClr val="03548C"/>
                </a:solidFill>
              </a:rPr>
              <a:t>Provide opportunities to ensure </a:t>
            </a:r>
            <a:r>
              <a:rPr lang="en-US" dirty="0" err="1">
                <a:solidFill>
                  <a:srgbClr val="03548C"/>
                </a:solidFill>
              </a:rPr>
              <a:t>NBSxWGS</a:t>
            </a:r>
            <a:r>
              <a:rPr lang="en-US" dirty="0">
                <a:solidFill>
                  <a:srgbClr val="03548C"/>
                </a:solidFill>
              </a:rPr>
              <a:t> is inclusive  </a:t>
            </a:r>
            <a:endParaRPr lang="en-US" dirty="0">
              <a:solidFill>
                <a:srgbClr val="03548C"/>
              </a:solidFill>
              <a:ea typeface="Verdana"/>
            </a:endParaRPr>
          </a:p>
          <a:p>
            <a:pPr marL="285750" indent="-285750" fontAlgn="base">
              <a:lnSpc>
                <a:spcPct val="108000"/>
              </a:lnSpc>
              <a:spcBef>
                <a:spcPts val="1000"/>
              </a:spcBef>
              <a:spcAft>
                <a:spcPts val="400"/>
              </a:spcAft>
              <a:buClr>
                <a:schemeClr val="tx1"/>
              </a:buClr>
              <a:buFont typeface="Wingdings" panose="05000000000000000000" pitchFamily="2" charset="2"/>
              <a:buChar char="q"/>
            </a:pPr>
            <a:r>
              <a:rPr lang="en-US" b="1" dirty="0">
                <a:solidFill>
                  <a:srgbClr val="000000"/>
                </a:solidFill>
              </a:rPr>
              <a:t>Require Plans for Enhancing Diverse Perspectives</a:t>
            </a:r>
            <a:endParaRPr lang="en-US" b="1" dirty="0">
              <a:solidFill>
                <a:srgbClr val="000000"/>
              </a:solidFill>
              <a:ea typeface="Verdana"/>
            </a:endParaRPr>
          </a:p>
        </p:txBody>
      </p:sp>
      <p:sp>
        <p:nvSpPr>
          <p:cNvPr id="3" name="TextBox 2">
            <a:extLst>
              <a:ext uri="{FF2B5EF4-FFF2-40B4-BE49-F238E27FC236}">
                <a16:creationId xmlns:a16="http://schemas.microsoft.com/office/drawing/2014/main" id="{9EFFA9A2-B35D-1C13-1A2B-EDDEB6BFF00C}"/>
              </a:ext>
            </a:extLst>
          </p:cNvPr>
          <p:cNvSpPr txBox="1"/>
          <p:nvPr/>
        </p:nvSpPr>
        <p:spPr>
          <a:xfrm>
            <a:off x="706066" y="819346"/>
            <a:ext cx="3260829" cy="369332"/>
          </a:xfrm>
          <a:prstGeom prst="rect">
            <a:avLst/>
          </a:prstGeom>
          <a:noFill/>
        </p:spPr>
        <p:txBody>
          <a:bodyPr wrap="none" rtlCol="0">
            <a:spAutoFit/>
          </a:bodyPr>
          <a:lstStyle/>
          <a:p>
            <a:r>
              <a:rPr lang="en-US" b="1" err="1"/>
              <a:t>NBSxWGS</a:t>
            </a:r>
            <a:r>
              <a:rPr lang="en-US" b="1"/>
              <a:t> proposes to: </a:t>
            </a:r>
          </a:p>
        </p:txBody>
      </p:sp>
      <p:sp>
        <p:nvSpPr>
          <p:cNvPr id="6" name="Footer Placeholder 5">
            <a:extLst>
              <a:ext uri="{FF2B5EF4-FFF2-40B4-BE49-F238E27FC236}">
                <a16:creationId xmlns:a16="http://schemas.microsoft.com/office/drawing/2014/main" id="{03B2B424-9720-62EC-65D2-2D49C624C5B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0093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9A26-8C43-1F90-FF64-90720E5E82D7}"/>
              </a:ext>
            </a:extLst>
          </p:cNvPr>
          <p:cNvSpPr>
            <a:spLocks noGrp="1"/>
          </p:cNvSpPr>
          <p:nvPr>
            <p:ph type="title"/>
          </p:nvPr>
        </p:nvSpPr>
        <p:spPr>
          <a:xfrm>
            <a:off x="838200" y="-328549"/>
            <a:ext cx="10515600" cy="1325563"/>
          </a:xfrm>
        </p:spPr>
        <p:txBody>
          <a:bodyPr>
            <a:normAutofit/>
          </a:bodyPr>
          <a:lstStyle/>
          <a:p>
            <a:r>
              <a:rPr lang="en-US" sz="4000"/>
              <a:t>Potential structure of the program</a:t>
            </a:r>
          </a:p>
        </p:txBody>
      </p:sp>
      <p:pic>
        <p:nvPicPr>
          <p:cNvPr id="3" name="Picture 2">
            <a:extLst>
              <a:ext uri="{FF2B5EF4-FFF2-40B4-BE49-F238E27FC236}">
                <a16:creationId xmlns:a16="http://schemas.microsoft.com/office/drawing/2014/main" id="{C5F5D51E-01E4-230C-1C71-25EB94D239D2}"/>
              </a:ext>
            </a:extLst>
          </p:cNvPr>
          <p:cNvPicPr>
            <a:picLocks noChangeAspect="1"/>
          </p:cNvPicPr>
          <p:nvPr/>
        </p:nvPicPr>
        <p:blipFill>
          <a:blip r:embed="rId2"/>
          <a:stretch>
            <a:fillRect/>
          </a:stretch>
        </p:blipFill>
        <p:spPr>
          <a:xfrm>
            <a:off x="1653300" y="609606"/>
            <a:ext cx="8114377" cy="5566359"/>
          </a:xfrm>
          <a:prstGeom prst="rect">
            <a:avLst/>
          </a:prstGeom>
        </p:spPr>
      </p:pic>
      <p:sp>
        <p:nvSpPr>
          <p:cNvPr id="5" name="Footer Placeholder 4">
            <a:extLst>
              <a:ext uri="{FF2B5EF4-FFF2-40B4-BE49-F238E27FC236}">
                <a16:creationId xmlns:a16="http://schemas.microsoft.com/office/drawing/2014/main" id="{0367EC3D-9B15-EF90-DB0B-DA458E601E0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4406375"/>
      </p:ext>
    </p:extLst>
  </p:cSld>
  <p:clrMapOvr>
    <a:masterClrMapping/>
  </p:clrMapOvr>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C Sty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C Sty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C68C75789D24EBB54235D41D43202" ma:contentTypeVersion="12" ma:contentTypeDescription="Create a new document." ma:contentTypeScope="" ma:versionID="f2ab7786b989f83c7b7c8a96fc199652">
  <xsd:schema xmlns:xsd="http://www.w3.org/2001/XMLSchema" xmlns:xs="http://www.w3.org/2001/XMLSchema" xmlns:p="http://schemas.microsoft.com/office/2006/metadata/properties" xmlns:ns2="fa5e9170-843d-4df2-aff2-24f904881746" xmlns:ns3="d8758d65-a8ea-4f9d-b03c-205463897908" targetNamespace="http://schemas.microsoft.com/office/2006/metadata/properties" ma:root="true" ma:fieldsID="35c6d5e045c915be77916eb6bb14908b" ns2:_="" ns3:_="">
    <xsd:import namespace="fa5e9170-843d-4df2-aff2-24f904881746"/>
    <xsd:import namespace="d8758d65-a8ea-4f9d-b03c-2054638979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e9170-843d-4df2-aff2-24f904881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758d65-a8ea-4f9d-b03c-20546389790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1d544a-32ae-487e-a5fc-7841a02f69d4}" ma:internalName="TaxCatchAll" ma:showField="CatchAllData" ma:web="d8758d65-a8ea-4f9d-b03c-2054638979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8758d65-a8ea-4f9d-b03c-205463897908" xsi:nil="true"/>
    <lcf76f155ced4ddcb4097134ff3c332f xmlns="fa5e9170-843d-4df2-aff2-24f9048817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02A2E-B4CB-481E-838E-28D997D4763D}">
  <ds:schemaRefs>
    <ds:schemaRef ds:uri="d8758d65-a8ea-4f9d-b03c-205463897908"/>
    <ds:schemaRef ds:uri="fa5e9170-843d-4df2-aff2-24f9048817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759B4C-ABDF-470C-8A21-761594B40AA3}">
  <ds:schemaRefs>
    <ds:schemaRef ds:uri="d8758d65-a8ea-4f9d-b03c-205463897908"/>
    <ds:schemaRef ds:uri="fa5e9170-843d-4df2-aff2-24f9048817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DCAFD71-32F2-4DD6-9134-B2AD5FDF4A2E}">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35</TotalTime>
  <Words>339</Words>
  <Application>Microsoft Office PowerPoint</Application>
  <PresentationFormat>Widescreen</PresentationFormat>
  <Paragraphs>34</Paragraphs>
  <Slides>5</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Aptos</vt:lpstr>
      <vt:lpstr>Arial</vt:lpstr>
      <vt:lpstr>Calibri</vt:lpstr>
      <vt:lpstr>Calibri Light</vt:lpstr>
      <vt:lpstr>FranklinGothic-Demi</vt:lpstr>
      <vt:lpstr>Helvetica</vt:lpstr>
      <vt:lpstr>Segoe UI</vt:lpstr>
      <vt:lpstr>Verdana</vt:lpstr>
      <vt:lpstr>Wingdings</vt:lpstr>
      <vt:lpstr>Content Slide</vt:lpstr>
      <vt:lpstr>End Slide</vt:lpstr>
      <vt:lpstr>1_Content Slide</vt:lpstr>
      <vt:lpstr>Newborn Screening by Whole Genome Sequencing</vt:lpstr>
      <vt:lpstr>New Venture Initiative–  Newborn Screening by Whole-Genome Sequencing (NBSxWGS) </vt:lpstr>
      <vt:lpstr>Venture Initiative Goals for NBSxWGS</vt:lpstr>
      <vt:lpstr>Strength in Diversity</vt:lpstr>
      <vt:lpstr>Potential structure of the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Grenis</dc:creator>
  <cp:lastModifiedBy>Parisi, Melissa (NIH/NICHD) [E]</cp:lastModifiedBy>
  <cp:revision>16</cp:revision>
  <cp:lastPrinted>2023-04-06T21:22:32Z</cp:lastPrinted>
  <dcterms:created xsi:type="dcterms:W3CDTF">2021-06-24T13:55:19Z</dcterms:created>
  <dcterms:modified xsi:type="dcterms:W3CDTF">2024-11-14T05:49:12Z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0x010100837C68C75789D24EBB54235D41D43202</vt:lpwstr>
  </property>
  <property fmtid="{D5CDD505-2E9C-101B-9397-08002B2CF9AE}" pid="3" name="Order">
    <vt:r8>544700</vt:r8>
  </property>
  <property fmtid="{D5CDD505-2E9C-101B-9397-08002B2CF9AE}" pid="4" name="MediaServiceImageTags">
    <vt:lpwstr/>
  </property>
</Properties>
</file>