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24.jpg" ContentType="image/jpeg"/>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8" r:id="rId4"/>
  </p:sldMasterIdLst>
  <p:notesMasterIdLst>
    <p:notesMasterId r:id="rId26"/>
  </p:notesMasterIdLst>
  <p:handoutMasterIdLst>
    <p:handoutMasterId r:id="rId27"/>
  </p:handoutMasterIdLst>
  <p:sldIdLst>
    <p:sldId id="256" r:id="rId5"/>
    <p:sldId id="2147347735" r:id="rId6"/>
    <p:sldId id="2147347736" r:id="rId7"/>
    <p:sldId id="12605" r:id="rId8"/>
    <p:sldId id="12330" r:id="rId9"/>
    <p:sldId id="12352" r:id="rId10"/>
    <p:sldId id="2147348055" r:id="rId11"/>
    <p:sldId id="264" r:id="rId12"/>
    <p:sldId id="2147327537" r:id="rId13"/>
    <p:sldId id="2147347738" r:id="rId14"/>
    <p:sldId id="2147347742" r:id="rId15"/>
    <p:sldId id="2147327507" r:id="rId16"/>
    <p:sldId id="2147347737" r:id="rId17"/>
    <p:sldId id="2147347733" r:id="rId18"/>
    <p:sldId id="2147347734" r:id="rId19"/>
    <p:sldId id="12383" r:id="rId20"/>
    <p:sldId id="12337" r:id="rId21"/>
    <p:sldId id="12345" r:id="rId22"/>
    <p:sldId id="12344" r:id="rId23"/>
    <p:sldId id="2147347741" r:id="rId24"/>
    <p:sldId id="214734773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856" userDrawn="1">
          <p15:clr>
            <a:srgbClr val="A4A3A4"/>
          </p15:clr>
        </p15:guide>
        <p15:guide id="2" orient="horz" pos="2856" userDrawn="1">
          <p15:clr>
            <a:srgbClr val="A4A3A4"/>
          </p15:clr>
        </p15:guide>
        <p15:guide id="3" pos="194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1DCA05-9BBE-9D33-A18D-40DC69093445}" name="Alicia Thomas" initials="AT" userId="S::athomas@pcori.org::e0089242-440b-4064-90be-6b5ec5d6c6aa" providerId="AD"/>
  <p188:author id="{A3CC7A24-A3FA-5CF5-D704-3C77BEAD7A8F}" name="Tasha Parker" initials="TP" userId="S::nparker@pcori.org::46b46f6c-5517-43e3-a7e3-b0ba13228bec" providerId="AD"/>
  <p188:author id="{1140373F-9452-E3CB-8049-047BB8BC45A1}" name="Steven Lane" initials="SL" userId="S::slane@pcori.org::05b16721-8316-47ec-b8ac-b5bdce26589e" providerId="AD"/>
  <p188:author id="{A11FA941-F310-8CC4-162A-A3F2C80C520D}" name="Marci Better" initials="MB" userId="S::mbetter@pcori.org::92857195-6c2d-406d-a883-5cec5e9f8017" providerId="AD"/>
  <p188:author id="{3D879E4F-DBFF-5107-EBCA-E73B344E3D84}" name="Christine Frey" initials="CF" userId="S::cfrey@pcori.org::33bbdab8-a2aa-45d5-ba20-38703d969a12" providerId="AD"/>
  <p188:author id="{EBB20058-3A19-498A-F5F6-CA4A3EB9A157}" name="Aaron Shifreen" initials="AS" userId="S::ashifreen@pcori.org::35768907-42c2-4696-80a8-ed66287b3e24" providerId="AD"/>
  <p188:author id="{48A60769-7DFA-E34B-D36C-CBAE8C8AAB39}" name="Laura Lyman Rodriguez" initials="LLR" userId="S::llrodriguez@pcori.org::86a8220c-a763-493d-805c-95e8a29c49dd" providerId="AD"/>
  <p188:author id="{E136697D-9573-DC56-0CA0-1D459924780A}" name="Emma Kopleff" initials="EK" userId="S::ekopleff@pcori.org::f9bc33d0-be70-4534-a488-61746e6a610d" providerId="AD"/>
  <p188:author id="{6F17C4B0-19CE-841B-D0C9-D295136BE297}" name="Michele Blevins" initials="MB" userId="S::mblevins@pcori.org::b108d5d4-a913-4b66-86ca-1c0b9b0cf6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A41C"/>
    <a:srgbClr val="007FAC"/>
    <a:srgbClr val="0085B4"/>
    <a:srgbClr val="5A9018"/>
    <a:srgbClr val="456F13"/>
    <a:srgbClr val="237491"/>
    <a:srgbClr val="548717"/>
    <a:srgbClr val="0094C8"/>
    <a:srgbClr val="64A11B"/>
    <a:srgbClr val="2987A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83497" autoAdjust="0"/>
  </p:normalViewPr>
  <p:slideViewPr>
    <p:cSldViewPr snapToGrid="0">
      <p:cViewPr varScale="1">
        <p:scale>
          <a:sx n="53" d="100"/>
          <a:sy n="53" d="100"/>
        </p:scale>
        <p:origin x="1216" y="52"/>
      </p:cViewPr>
      <p:guideLst>
        <p:guide pos="5856"/>
        <p:guide orient="horz" pos="2856"/>
        <p:guide pos="1944"/>
      </p:guideLst>
    </p:cSldViewPr>
  </p:slideViewPr>
  <p:notesTextViewPr>
    <p:cViewPr>
      <p:scale>
        <a:sx n="1" d="1"/>
        <a:sy n="1" d="1"/>
      </p:scale>
      <p:origin x="0" y="0"/>
    </p:cViewPr>
  </p:notesTextViewPr>
  <p:sorterViewPr>
    <p:cViewPr varScale="1">
      <p:scale>
        <a:sx n="100" d="100"/>
        <a:sy n="100" d="100"/>
      </p:scale>
      <p:origin x="0" y="-132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dPt>
            <c:idx val="0"/>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67B-4077-8814-34CDF7FC42D3}"/>
              </c:ext>
            </c:extLst>
          </c:dPt>
          <c:dPt>
            <c:idx val="1"/>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67B-4077-8814-34CDF7FC42D3}"/>
              </c:ext>
            </c:extLst>
          </c:dPt>
          <c:dPt>
            <c:idx val="2"/>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67B-4077-8814-34CDF7FC42D3}"/>
              </c:ext>
            </c:extLst>
          </c:dPt>
          <c:dPt>
            <c:idx val="3"/>
            <c:bubble3D val="0"/>
            <c:spPr>
              <a:solidFill>
                <a:schemeClr val="accent6">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F67B-4077-8814-34CDF7FC42D3}"/>
              </c:ext>
            </c:extLst>
          </c:dPt>
          <c:dLbls>
            <c:dLbl>
              <c:idx val="0"/>
              <c:layout>
                <c:manualLayout>
                  <c:x val="-6.2423672826225643E-2"/>
                  <c:y val="0.14394647276736755"/>
                </c:manualLayout>
              </c:layout>
              <c:tx>
                <c:rich>
                  <a:bodyPr rot="0" spcFirstLastPara="1" vertOverflow="overflow" horzOverflow="overflow" vert="horz" wrap="square" lIns="38100" tIns="19050" rIns="38100" bIns="19050" anchor="ctr" anchorCtr="0">
                    <a:normAutofit/>
                  </a:bodyPr>
                  <a:lstStyle/>
                  <a:p>
                    <a:pPr>
                      <a:defRPr sz="1197" b="0" i="0" u="none" strike="noStrike" kern="1200" baseline="0">
                        <a:solidFill>
                          <a:schemeClr val="dk1">
                            <a:lumMod val="65000"/>
                            <a:lumOff val="35000"/>
                          </a:schemeClr>
                        </a:solidFill>
                        <a:latin typeface="+mn-lt"/>
                        <a:ea typeface="+mn-ea"/>
                        <a:cs typeface="+mn-cs"/>
                      </a:defRPr>
                    </a:pPr>
                    <a:fld id="{9C7BF781-3C79-489B-A3A8-858C16333F93}" type="CATEGORYNAME">
                      <a:rPr lang="en-US"/>
                      <a:pPr>
                        <a:defRPr/>
                      </a:pPr>
                      <a:t>[CATEGORY NAME]</a:t>
                    </a:fld>
                    <a:r>
                      <a:rPr lang="en-US" baseline="0" dirty="0"/>
                      <a:t>, 8</a:t>
                    </a:r>
                  </a:p>
                </c:rich>
              </c:tx>
              <c:spPr>
                <a:solidFill>
                  <a:prstClr val="white"/>
                </a:solidFill>
                <a:ln w="9525" cap="flat" cmpd="sng" algn="ctr">
                  <a:solidFill>
                    <a:srgbClr val="303030">
                      <a:lumMod val="25000"/>
                      <a:lumOff val="75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overflow" horzOverflow="overflow" vert="horz" wrap="square" lIns="38100" tIns="19050" rIns="38100" bIns="19050" anchor="ctr" anchorCtr="0">
                  <a:norm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32353"/>
                        <a:gd name="adj2" fmla="val -104919"/>
                      </a:avLst>
                    </a:prstGeom>
                    <a:noFill/>
                    <a:ln>
                      <a:noFill/>
                    </a:ln>
                  </c15:spPr>
                  <c15:dlblFieldTable/>
                  <c15:showDataLabelsRange val="0"/>
                </c:ext>
                <c:ext xmlns:c16="http://schemas.microsoft.com/office/drawing/2014/chart" uri="{C3380CC4-5D6E-409C-BE32-E72D297353CC}">
                  <c16:uniqueId val="{00000001-F67B-4077-8814-34CDF7FC42D3}"/>
                </c:ext>
              </c:extLst>
            </c:dLbl>
            <c:dLbl>
              <c:idx val="1"/>
              <c:layout>
                <c:manualLayout>
                  <c:x val="-0.10924142744589488"/>
                  <c:y val="-6.9094306928336416E-2"/>
                </c:manualLayout>
              </c:layout>
              <c:tx>
                <c:rich>
                  <a:bodyPr/>
                  <a:lstStyle/>
                  <a:p>
                    <a:fld id="{4F9E61DB-E018-4147-BD5A-2D85A83E77F3}" type="CATEGORYNAME">
                      <a:rPr lang="en-US"/>
                      <a:pPr/>
                      <a:t>[CATEGORY NAME]</a:t>
                    </a:fld>
                    <a:r>
                      <a:rPr lang="en-US" baseline="0" dirty="0"/>
                      <a:t>, 3</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67B-4077-8814-34CDF7FC42D3}"/>
                </c:ext>
              </c:extLst>
            </c:dLbl>
            <c:dLbl>
              <c:idx val="2"/>
              <c:layout>
                <c:manualLayout>
                  <c:x val="-0.11704438654917311"/>
                  <c:y val="-0.1324307549459781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67B-4077-8814-34CDF7FC42D3}"/>
                </c:ext>
              </c:extLst>
            </c:dLbl>
            <c:dLbl>
              <c:idx val="3"/>
              <c:layout>
                <c:manualLayout>
                  <c:x val="9.3635509239338471E-2"/>
                  <c:y val="3.3107688736494528E-2"/>
                </c:manualLayout>
              </c:layout>
              <c:tx>
                <c:rich>
                  <a:bodyPr/>
                  <a:lstStyle/>
                  <a:p>
                    <a:fld id="{75F542BD-ED87-4970-977E-68BC464A14BC}" type="CATEGORYNAME">
                      <a:rPr lang="en-US"/>
                      <a:pPr/>
                      <a:t>[CATEGORY NAME]</a:t>
                    </a:fld>
                    <a:r>
                      <a:rPr lang="en-US" baseline="0" dirty="0"/>
                      <a:t>, 28</a:t>
                    </a:r>
                  </a:p>
                </c:rich>
              </c:tx>
              <c:showLegendKey val="0"/>
              <c:showVal val="1"/>
              <c:showCatName val="1"/>
              <c:showSerName val="0"/>
              <c:showPercent val="0"/>
              <c:showBubbleSize val="0"/>
              <c:extLst>
                <c:ext xmlns:c15="http://schemas.microsoft.com/office/drawing/2012/chart" uri="{CE6537A1-D6FC-4f65-9D91-7224C49458BB}">
                  <c15:layout>
                    <c:manualLayout>
                      <c:w val="0.18490412088401587"/>
                      <c:h val="6.4200126854245906E-2"/>
                    </c:manualLayout>
                  </c15:layout>
                  <c15:dlblFieldTable/>
                  <c15:showDataLabelsRange val="0"/>
                </c:ext>
                <c:ext xmlns:c16="http://schemas.microsoft.com/office/drawing/2014/chart" uri="{C3380CC4-5D6E-409C-BE32-E72D297353CC}">
                  <c16:uniqueId val="{00000007-F67B-4077-8814-34CDF7FC42D3}"/>
                </c:ext>
              </c:extLst>
            </c:dLbl>
            <c:spPr>
              <a:solidFill>
                <a:prstClr val="white"/>
              </a:solidFill>
              <a:ln>
                <a:solidFill>
                  <a:srgbClr val="303030">
                    <a:lumMod val="25000"/>
                    <a:lumOff val="75000"/>
                  </a:srgbClr>
                </a:solidFill>
              </a:ln>
              <a:effectLst/>
            </c:spPr>
            <c:txPr>
              <a:bodyPr rot="0" spcFirstLastPara="1" vertOverflow="overflow" horzOverflow="overflow" vert="horz" wrap="square" lIns="38100" tIns="19050" rIns="38100" bIns="19050" anchor="ctr" anchorCtr="0">
                <a:norm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Sickle Cell Disease</c:v>
                </c:pt>
                <c:pt idx="1">
                  <c:v>Acute Myeloid Leukemia</c:v>
                </c:pt>
                <c:pt idx="2">
                  <c:v>Cerebral Palsy</c:v>
                </c:pt>
                <c:pt idx="3">
                  <c:v>Others</c:v>
                </c:pt>
              </c:strCache>
            </c:strRef>
          </c:cat>
          <c:val>
            <c:numRef>
              <c:f>Sheet1!$B$2:$B$5</c:f>
              <c:numCache>
                <c:formatCode>General</c:formatCode>
                <c:ptCount val="4"/>
                <c:pt idx="0">
                  <c:v>7</c:v>
                </c:pt>
                <c:pt idx="1">
                  <c:v>2</c:v>
                </c:pt>
                <c:pt idx="2">
                  <c:v>2</c:v>
                </c:pt>
                <c:pt idx="3">
                  <c:v>21</c:v>
                </c:pt>
              </c:numCache>
            </c:numRef>
          </c:val>
          <c:extLst>
            <c:ext xmlns:c16="http://schemas.microsoft.com/office/drawing/2014/chart" uri="{C3380CC4-5D6E-409C-BE32-E72D297353CC}">
              <c16:uniqueId val="{00000008-F67B-4077-8814-34CDF7FC42D3}"/>
            </c:ext>
          </c:extLst>
        </c:ser>
        <c:dLbls>
          <c:showLegendKey val="0"/>
          <c:showVal val="0"/>
          <c:showCatName val="0"/>
          <c:showSerName val="0"/>
          <c:showPercent val="1"/>
          <c:showBubbleSize val="0"/>
          <c:showLeaderLines val="0"/>
        </c:dLbls>
        <c:firstSliceAng val="201"/>
        <c:holeSize val="5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96ED8-B5E1-41D1-BB07-740E5B174AC2}" type="doc">
      <dgm:prSet loTypeId="urn:microsoft.com/office/officeart/2008/layout/VerticalCurvedList" loCatId="list" qsTypeId="urn:microsoft.com/office/officeart/2005/8/quickstyle/simple2" qsCatId="simple" csTypeId="urn:microsoft.com/office/officeart/2005/8/colors/colorful5" csCatId="colorful" phldr="1"/>
      <dgm:spPr/>
      <dgm:t>
        <a:bodyPr/>
        <a:lstStyle/>
        <a:p>
          <a:endParaRPr lang="en-US"/>
        </a:p>
      </dgm:t>
    </dgm:pt>
    <dgm:pt modelId="{CEC8E5F5-42D4-4766-A924-748E16929C41}">
      <dgm:prSet phldrT="[Text]" custT="1"/>
      <dgm:spPr>
        <a:solidFill>
          <a:srgbClr val="4E7D15"/>
        </a:solidFill>
        <a:ln>
          <a:noFill/>
        </a:ln>
        <a:effectLst>
          <a:outerShdw blurRad="50800" dist="38100" dir="2700000" algn="tl" rotWithShape="0">
            <a:prstClr val="black">
              <a:alpha val="40000"/>
            </a:prstClr>
          </a:outerShdw>
        </a:effectLst>
      </dgm:spPr>
      <dgm:t>
        <a:bodyPr/>
        <a:lstStyle/>
        <a:p>
          <a:pPr algn="ctr">
            <a:lnSpc>
              <a:spcPct val="80000"/>
            </a:lnSpc>
          </a:pPr>
          <a:r>
            <a:rPr lang="en-US" sz="1400" b="1">
              <a:latin typeface="Open Sans"/>
              <a:ea typeface="Open Sans"/>
              <a:cs typeface="Open Sans"/>
            </a:rPr>
            <a:t>Engagement Award: Capacity Building</a:t>
          </a:r>
        </a:p>
        <a:p>
          <a:pPr algn="ctr" rtl="0">
            <a:lnSpc>
              <a:spcPct val="80000"/>
            </a:lnSpc>
          </a:pPr>
          <a:r>
            <a:rPr lang="en-US" sz="1300" b="1" i="1">
              <a:latin typeface="Open Sans"/>
              <a:ea typeface="Open Sans"/>
              <a:cs typeface="Open Sans"/>
            </a:rPr>
            <a:t>Objective: </a:t>
          </a:r>
          <a:r>
            <a:rPr lang="en-US" sz="1300">
              <a:latin typeface="Open Sans"/>
              <a:ea typeface="Open Sans"/>
              <a:cs typeface="Open Sans"/>
            </a:rPr>
            <a:t>Support projects that help communities increase their ability</a:t>
          </a:r>
          <a:br>
            <a:rPr lang="en-US" sz="1300">
              <a:latin typeface="Open Sans"/>
              <a:ea typeface="Open Sans"/>
              <a:cs typeface="Open Sans"/>
            </a:rPr>
          </a:br>
          <a:r>
            <a:rPr lang="en-US" sz="1300">
              <a:latin typeface="Open Sans"/>
              <a:ea typeface="Open Sans"/>
              <a:cs typeface="Open Sans"/>
            </a:rPr>
            <a:t> to participate across all phases of CER </a:t>
          </a:r>
        </a:p>
      </dgm:t>
    </dgm:pt>
    <dgm:pt modelId="{B0A006E1-C3C5-4B5A-86FC-38F90E3520A8}" type="sibTrans" cxnId="{EF24EA94-F0F8-4584-BB9F-1878A9249585}">
      <dgm:prSet/>
      <dgm:spPr>
        <a:solidFill>
          <a:schemeClr val="accent3"/>
        </a:solidFill>
        <a:ln>
          <a:solidFill>
            <a:schemeClr val="accent3"/>
          </a:solidFill>
        </a:ln>
      </dgm:spPr>
      <dgm:t>
        <a:bodyPr/>
        <a:lstStyle/>
        <a:p>
          <a:pPr>
            <a:lnSpc>
              <a:spcPct val="80000"/>
            </a:lnSpc>
          </a:pPr>
          <a:endParaRPr lang="en-US" sz="1800">
            <a:solidFill>
              <a:schemeClr val="tx1"/>
            </a:solidFill>
            <a:latin typeface="+mn-lt"/>
          </a:endParaRPr>
        </a:p>
      </dgm:t>
    </dgm:pt>
    <dgm:pt modelId="{32ACA09D-655E-4741-9370-DF432289AEDF}" type="parTrans" cxnId="{EF24EA94-F0F8-4584-BB9F-1878A9249585}">
      <dgm:prSet/>
      <dgm:spPr/>
      <dgm:t>
        <a:bodyPr/>
        <a:lstStyle/>
        <a:p>
          <a:pPr>
            <a:lnSpc>
              <a:spcPct val="80000"/>
            </a:lnSpc>
          </a:pPr>
          <a:endParaRPr lang="en-US" sz="2000">
            <a:latin typeface="+mn-lt"/>
          </a:endParaRPr>
        </a:p>
      </dgm:t>
    </dgm:pt>
    <dgm:pt modelId="{568E690F-00FE-49C4-92C9-AEDF67CD5FC6}">
      <dgm:prSet phldrT="[Text]" custT="1"/>
      <dgm:spPr>
        <a:solidFill>
          <a:schemeClr val="accent1">
            <a:lumMod val="75000"/>
          </a:schemeClr>
        </a:solidFill>
        <a:ln>
          <a:noFill/>
        </a:ln>
        <a:effectLst>
          <a:outerShdw blurRad="50800" dist="38100" dir="2700000" algn="tl" rotWithShape="0">
            <a:prstClr val="black">
              <a:alpha val="40000"/>
            </a:prstClr>
          </a:outerShdw>
        </a:effectLst>
      </dgm:spPr>
      <dgm:t>
        <a:bodyPr lIns="822960" rIns="0"/>
        <a:lstStyle/>
        <a:p>
          <a:pPr algn="ctr">
            <a:lnSpc>
              <a:spcPct val="80000"/>
            </a:lnSpc>
          </a:pPr>
          <a:r>
            <a:rPr lang="en-US" sz="1400" b="1">
              <a:latin typeface="Open Sans"/>
              <a:ea typeface="Open Sans"/>
              <a:cs typeface="Open Sans"/>
            </a:rPr>
            <a:t>Engagement Award: Dissemination Initiative</a:t>
          </a:r>
        </a:p>
        <a:p>
          <a:pPr algn="ctr" rtl="0">
            <a:lnSpc>
              <a:spcPct val="80000"/>
            </a:lnSpc>
          </a:pPr>
          <a:r>
            <a:rPr lang="en-US" sz="1300" b="1" i="1">
              <a:latin typeface="Open Sans"/>
              <a:ea typeface="Open Sans"/>
              <a:cs typeface="Open Sans"/>
            </a:rPr>
            <a:t>Objective: </a:t>
          </a:r>
          <a:r>
            <a:rPr lang="en-US" sz="1300">
              <a:latin typeface="Open Sans"/>
              <a:ea typeface="Open Sans"/>
              <a:cs typeface="Open Sans"/>
            </a:rPr>
            <a:t>Support projects to help communities and organizations plan </a:t>
          </a:r>
          <a:br>
            <a:rPr lang="en-US" sz="1300">
              <a:latin typeface="Open Sans"/>
              <a:ea typeface="Open Sans"/>
              <a:cs typeface="Open Sans"/>
            </a:rPr>
          </a:br>
          <a:r>
            <a:rPr lang="en-US" sz="1300">
              <a:latin typeface="Open Sans"/>
              <a:ea typeface="Open Sans"/>
              <a:cs typeface="Open Sans"/>
            </a:rPr>
            <a:t>for or actively bring pertinent PCORI-funded research findings </a:t>
          </a:r>
          <a:br>
            <a:rPr lang="en-US" sz="1300">
              <a:latin typeface="Open Sans"/>
              <a:ea typeface="Open Sans"/>
              <a:cs typeface="Open Sans"/>
            </a:rPr>
          </a:br>
          <a:r>
            <a:rPr lang="en-US" sz="1300">
              <a:latin typeface="Open Sans"/>
              <a:ea typeface="Open Sans"/>
              <a:cs typeface="Open Sans"/>
            </a:rPr>
            <a:t>to their specific audiences </a:t>
          </a:r>
        </a:p>
      </dgm:t>
    </dgm:pt>
    <dgm:pt modelId="{5824985A-B40C-40C9-BBC8-2400379B6EEA}" type="sibTrans" cxnId="{A059658B-706B-4862-9772-41507772F5EE}">
      <dgm:prSet/>
      <dgm:spPr/>
      <dgm:t>
        <a:bodyPr/>
        <a:lstStyle/>
        <a:p>
          <a:pPr>
            <a:lnSpc>
              <a:spcPct val="80000"/>
            </a:lnSpc>
          </a:pPr>
          <a:endParaRPr lang="en-US" sz="2000">
            <a:latin typeface="+mn-lt"/>
          </a:endParaRPr>
        </a:p>
      </dgm:t>
    </dgm:pt>
    <dgm:pt modelId="{CF1A7646-423A-4F17-889B-E9BA08197FDC}" type="parTrans" cxnId="{A059658B-706B-4862-9772-41507772F5EE}">
      <dgm:prSet/>
      <dgm:spPr/>
      <dgm:t>
        <a:bodyPr/>
        <a:lstStyle/>
        <a:p>
          <a:pPr>
            <a:lnSpc>
              <a:spcPct val="80000"/>
            </a:lnSpc>
          </a:pPr>
          <a:endParaRPr lang="en-US" sz="2000">
            <a:latin typeface="+mn-lt"/>
          </a:endParaRPr>
        </a:p>
      </dgm:t>
    </dgm:pt>
    <dgm:pt modelId="{6C25F613-1AB1-4B6E-8F22-B6CCB21CFF91}">
      <dgm:prSet phldrT="[Text]" custT="1"/>
      <dgm:spPr>
        <a:solidFill>
          <a:schemeClr val="accent3"/>
        </a:solidFill>
        <a:ln>
          <a:noFill/>
        </a:ln>
        <a:effectLst>
          <a:outerShdw blurRad="50800" dist="38100" dir="2700000" algn="tl" rotWithShape="0">
            <a:prstClr val="black">
              <a:alpha val="40000"/>
            </a:prstClr>
          </a:outerShdw>
        </a:effectLst>
      </dgm:spPr>
      <dgm:t>
        <a:bodyPr/>
        <a:lstStyle/>
        <a:p>
          <a:pPr algn="ctr">
            <a:lnSpc>
              <a:spcPct val="80000"/>
            </a:lnSpc>
          </a:pPr>
          <a:r>
            <a:rPr lang="en-US" sz="1400" b="1">
              <a:latin typeface="Open Sans"/>
              <a:ea typeface="Open Sans"/>
              <a:cs typeface="Open Sans"/>
            </a:rPr>
            <a:t>Engagement Award: Stakeholder Convening Support</a:t>
          </a:r>
        </a:p>
        <a:p>
          <a:pPr algn="ctr" rtl="0">
            <a:lnSpc>
              <a:spcPct val="80000"/>
            </a:lnSpc>
          </a:pPr>
          <a:r>
            <a:rPr lang="en-US" sz="1300" b="1" i="1">
              <a:latin typeface="Open Sans"/>
              <a:ea typeface="Open Sans"/>
              <a:cs typeface="Open Sans"/>
            </a:rPr>
            <a:t>Objective: </a:t>
          </a:r>
          <a:r>
            <a:rPr lang="en-US" sz="1300">
              <a:latin typeface="Open Sans"/>
              <a:ea typeface="Open Sans"/>
              <a:cs typeface="Open Sans"/>
            </a:rPr>
            <a:t>Convene stakeholders to explore critical issues related to CER</a:t>
          </a:r>
          <a:br>
            <a:rPr lang="en-US" sz="1300">
              <a:latin typeface="Open Sans"/>
              <a:ea typeface="Open Sans"/>
              <a:cs typeface="Open Sans"/>
            </a:rPr>
          </a:br>
          <a:r>
            <a:rPr lang="en-US" sz="1300">
              <a:latin typeface="Open Sans"/>
              <a:ea typeface="Open Sans"/>
              <a:cs typeface="Open Sans"/>
            </a:rPr>
            <a:t> and/or communicate PCORI-funded research findings to targeted end users</a:t>
          </a:r>
        </a:p>
      </dgm:t>
    </dgm:pt>
    <dgm:pt modelId="{C2D0ACE6-9334-41DF-8854-6B9331FCC25C}" type="sibTrans" cxnId="{36C1A3CB-44E6-49C9-A59E-698336024689}">
      <dgm:prSet/>
      <dgm:spPr/>
      <dgm:t>
        <a:bodyPr/>
        <a:lstStyle/>
        <a:p>
          <a:pPr>
            <a:lnSpc>
              <a:spcPct val="80000"/>
            </a:lnSpc>
          </a:pPr>
          <a:endParaRPr lang="en-US" sz="2000">
            <a:latin typeface="+mn-lt"/>
          </a:endParaRPr>
        </a:p>
      </dgm:t>
    </dgm:pt>
    <dgm:pt modelId="{E7845D01-9A32-4E02-B868-E142122AB09B}" type="parTrans" cxnId="{36C1A3CB-44E6-49C9-A59E-698336024689}">
      <dgm:prSet/>
      <dgm:spPr/>
      <dgm:t>
        <a:bodyPr/>
        <a:lstStyle/>
        <a:p>
          <a:pPr>
            <a:lnSpc>
              <a:spcPct val="80000"/>
            </a:lnSpc>
          </a:pPr>
          <a:endParaRPr lang="en-US" sz="2000">
            <a:latin typeface="+mn-lt"/>
          </a:endParaRPr>
        </a:p>
      </dgm:t>
    </dgm:pt>
    <dgm:pt modelId="{56547571-6D8D-4B99-AC00-9AF40DCE0CB7}" type="pres">
      <dgm:prSet presAssocID="{16296ED8-B5E1-41D1-BB07-740E5B174AC2}" presName="Name0" presStyleCnt="0">
        <dgm:presLayoutVars>
          <dgm:chMax val="7"/>
          <dgm:chPref val="7"/>
          <dgm:dir/>
        </dgm:presLayoutVars>
      </dgm:prSet>
      <dgm:spPr/>
    </dgm:pt>
    <dgm:pt modelId="{DD9F1CD1-750F-48CC-A874-7C1EC555AFC3}" type="pres">
      <dgm:prSet presAssocID="{16296ED8-B5E1-41D1-BB07-740E5B174AC2}" presName="Name1" presStyleCnt="0"/>
      <dgm:spPr/>
    </dgm:pt>
    <dgm:pt modelId="{22CC2623-754A-4084-BBFB-EBB17EC5F854}" type="pres">
      <dgm:prSet presAssocID="{16296ED8-B5E1-41D1-BB07-740E5B174AC2}" presName="cycle" presStyleCnt="0"/>
      <dgm:spPr/>
    </dgm:pt>
    <dgm:pt modelId="{848BCA17-6C9E-46BF-A7D4-DC722EEFAF0B}" type="pres">
      <dgm:prSet presAssocID="{16296ED8-B5E1-41D1-BB07-740E5B174AC2}" presName="srcNode" presStyleLbl="node1" presStyleIdx="0" presStyleCnt="3"/>
      <dgm:spPr/>
    </dgm:pt>
    <dgm:pt modelId="{96FF1683-7038-4741-9F1F-35270F6AD2A1}" type="pres">
      <dgm:prSet presAssocID="{16296ED8-B5E1-41D1-BB07-740E5B174AC2}" presName="conn" presStyleLbl="parChTrans1D2" presStyleIdx="0" presStyleCnt="1" custLinFactNeighborX="-109"/>
      <dgm:spPr/>
    </dgm:pt>
    <dgm:pt modelId="{B1E2CA79-F1F7-4506-95EC-F8EB85A6710A}" type="pres">
      <dgm:prSet presAssocID="{16296ED8-B5E1-41D1-BB07-740E5B174AC2}" presName="extraNode" presStyleLbl="node1" presStyleIdx="0" presStyleCnt="3"/>
      <dgm:spPr/>
    </dgm:pt>
    <dgm:pt modelId="{73B6FAA4-FBA0-4488-924E-432BBD46A85F}" type="pres">
      <dgm:prSet presAssocID="{16296ED8-B5E1-41D1-BB07-740E5B174AC2}" presName="dstNode" presStyleLbl="node1" presStyleIdx="0" presStyleCnt="3"/>
      <dgm:spPr/>
    </dgm:pt>
    <dgm:pt modelId="{D36401A0-2358-431E-BBA5-80F05B1C052F}" type="pres">
      <dgm:prSet presAssocID="{CEC8E5F5-42D4-4766-A924-748E16929C41}" presName="text_1" presStyleLbl="node1" presStyleIdx="0" presStyleCnt="3" custScaleX="95750" custScaleY="96930" custLinFactNeighborX="-4399" custLinFactNeighborY="-1191">
        <dgm:presLayoutVars>
          <dgm:bulletEnabled val="1"/>
        </dgm:presLayoutVars>
      </dgm:prSet>
      <dgm:spPr/>
    </dgm:pt>
    <dgm:pt modelId="{32188896-A7D2-4366-A8D2-56611A6EF41C}" type="pres">
      <dgm:prSet presAssocID="{CEC8E5F5-42D4-4766-A924-748E16929C41}" presName="accent_1" presStyleCnt="0"/>
      <dgm:spPr/>
    </dgm:pt>
    <dgm:pt modelId="{4AFC2F80-E064-4AED-AECB-19FFF84F91FA}" type="pres">
      <dgm:prSet presAssocID="{CEC8E5F5-42D4-4766-A924-748E16929C41}" presName="accentRepeatNode" presStyleLbl="solidFgAcc1" presStyleIdx="0" presStyleCnt="3" custScaleX="132444" custScaleY="99333" custLinFactNeighborX="-667" custLinFactNeighborY="-4330"/>
      <dgm:spPr>
        <a:solidFill>
          <a:schemeClr val="bg2">
            <a:lumMod val="20000"/>
            <a:lumOff val="80000"/>
          </a:schemeClr>
        </a:solidFill>
        <a:ln>
          <a:noFill/>
        </a:ln>
        <a:effectLst>
          <a:outerShdw blurRad="50800" dist="38100" dir="2700000" algn="tl" rotWithShape="0">
            <a:prstClr val="black">
              <a:alpha val="40000"/>
            </a:prstClr>
          </a:outerShdw>
        </a:effectLst>
      </dgm:spPr>
    </dgm:pt>
    <dgm:pt modelId="{F62F424E-11DA-4C9F-89D0-1686042F19A8}" type="pres">
      <dgm:prSet presAssocID="{568E690F-00FE-49C4-92C9-AEDF67CD5FC6}" presName="text_2" presStyleLbl="node1" presStyleIdx="1" presStyleCnt="3" custScaleX="98500" custScaleY="94633" custLinFactNeighborX="-5487" custLinFactNeighborY="124">
        <dgm:presLayoutVars>
          <dgm:bulletEnabled val="1"/>
        </dgm:presLayoutVars>
      </dgm:prSet>
      <dgm:spPr/>
    </dgm:pt>
    <dgm:pt modelId="{6A2B31F9-3943-46D5-9836-9CD966F71CDA}" type="pres">
      <dgm:prSet presAssocID="{568E690F-00FE-49C4-92C9-AEDF67CD5FC6}" presName="accent_2" presStyleCnt="0"/>
      <dgm:spPr/>
    </dgm:pt>
    <dgm:pt modelId="{5D0A1B2C-7928-4471-881B-FFB18000537A}" type="pres">
      <dgm:prSet presAssocID="{568E690F-00FE-49C4-92C9-AEDF67CD5FC6}" presName="accentRepeatNode" presStyleLbl="solidFgAcc1" presStyleIdx="1" presStyleCnt="3" custScaleX="132444" custScaleY="99333"/>
      <dgm:spPr>
        <a:solidFill>
          <a:schemeClr val="accent1">
            <a:lumMod val="20000"/>
            <a:lumOff val="80000"/>
          </a:schemeClr>
        </a:solidFill>
        <a:ln>
          <a:noFill/>
        </a:ln>
        <a:effectLst>
          <a:outerShdw blurRad="50800" dist="38100" dir="2700000" algn="tl" rotWithShape="0">
            <a:prstClr val="black">
              <a:alpha val="40000"/>
            </a:prstClr>
          </a:outerShdw>
        </a:effectLst>
      </dgm:spPr>
    </dgm:pt>
    <dgm:pt modelId="{4B1DD392-A703-4E78-9782-7B0BCA8E97E3}" type="pres">
      <dgm:prSet presAssocID="{6C25F613-1AB1-4B6E-8F22-B6CCB21CFF91}" presName="text_3" presStyleLbl="node1" presStyleIdx="2" presStyleCnt="3" custScaleX="93681" custScaleY="100590" custLinFactNeighborX="-2226" custLinFactNeighborY="3000">
        <dgm:presLayoutVars>
          <dgm:bulletEnabled val="1"/>
        </dgm:presLayoutVars>
      </dgm:prSet>
      <dgm:spPr/>
    </dgm:pt>
    <dgm:pt modelId="{2EE4EC3E-5C53-47A3-B842-874701F21437}" type="pres">
      <dgm:prSet presAssocID="{6C25F613-1AB1-4B6E-8F22-B6CCB21CFF91}" presName="accent_3" presStyleCnt="0"/>
      <dgm:spPr/>
    </dgm:pt>
    <dgm:pt modelId="{23C1DF4E-FEEC-431D-A461-CB5BCC2D04E5}" type="pres">
      <dgm:prSet presAssocID="{6C25F613-1AB1-4B6E-8F22-B6CCB21CFF91}" presName="accentRepeatNode" presStyleLbl="solidFgAcc1" presStyleIdx="2" presStyleCnt="3" custScaleX="132444" custScaleY="99333" custLinFactNeighborY="2356"/>
      <dgm:spPr>
        <a:solidFill>
          <a:schemeClr val="accent3">
            <a:lumMod val="20000"/>
            <a:lumOff val="80000"/>
          </a:schemeClr>
        </a:solidFill>
        <a:ln>
          <a:noFill/>
        </a:ln>
        <a:effectLst>
          <a:outerShdw blurRad="50800" dist="38100" dir="2700000" algn="tl" rotWithShape="0">
            <a:prstClr val="black">
              <a:alpha val="40000"/>
            </a:prstClr>
          </a:outerShdw>
        </a:effectLst>
      </dgm:spPr>
    </dgm:pt>
  </dgm:ptLst>
  <dgm:cxnLst>
    <dgm:cxn modelId="{0C95F301-6096-4E15-98FE-912AE870453B}" type="presOf" srcId="{B0A006E1-C3C5-4B5A-86FC-38F90E3520A8}" destId="{96FF1683-7038-4741-9F1F-35270F6AD2A1}" srcOrd="0" destOrd="0" presId="urn:microsoft.com/office/officeart/2008/layout/VerticalCurvedList"/>
    <dgm:cxn modelId="{8635F25D-AC3E-4D33-B39D-61D90EED80EE}" type="presOf" srcId="{568E690F-00FE-49C4-92C9-AEDF67CD5FC6}" destId="{F62F424E-11DA-4C9F-89D0-1686042F19A8}" srcOrd="0" destOrd="0" presId="urn:microsoft.com/office/officeart/2008/layout/VerticalCurvedList"/>
    <dgm:cxn modelId="{E9F34374-060B-479F-8D01-3DC56249931A}" type="presOf" srcId="{16296ED8-B5E1-41D1-BB07-740E5B174AC2}" destId="{56547571-6D8D-4B99-AC00-9AF40DCE0CB7}" srcOrd="0" destOrd="0" presId="urn:microsoft.com/office/officeart/2008/layout/VerticalCurvedList"/>
    <dgm:cxn modelId="{A059658B-706B-4862-9772-41507772F5EE}" srcId="{16296ED8-B5E1-41D1-BB07-740E5B174AC2}" destId="{568E690F-00FE-49C4-92C9-AEDF67CD5FC6}" srcOrd="1" destOrd="0" parTransId="{CF1A7646-423A-4F17-889B-E9BA08197FDC}" sibTransId="{5824985A-B40C-40C9-BBC8-2400379B6EEA}"/>
    <dgm:cxn modelId="{C389D58C-049D-43C0-B07E-A8787B83E7C9}" type="presOf" srcId="{6C25F613-1AB1-4B6E-8F22-B6CCB21CFF91}" destId="{4B1DD392-A703-4E78-9782-7B0BCA8E97E3}" srcOrd="0" destOrd="0" presId="urn:microsoft.com/office/officeart/2008/layout/VerticalCurvedList"/>
    <dgm:cxn modelId="{EF24EA94-F0F8-4584-BB9F-1878A9249585}" srcId="{16296ED8-B5E1-41D1-BB07-740E5B174AC2}" destId="{CEC8E5F5-42D4-4766-A924-748E16929C41}" srcOrd="0" destOrd="0" parTransId="{32ACA09D-655E-4741-9370-DF432289AEDF}" sibTransId="{B0A006E1-C3C5-4B5A-86FC-38F90E3520A8}"/>
    <dgm:cxn modelId="{36C1A3CB-44E6-49C9-A59E-698336024689}" srcId="{16296ED8-B5E1-41D1-BB07-740E5B174AC2}" destId="{6C25F613-1AB1-4B6E-8F22-B6CCB21CFF91}" srcOrd="2" destOrd="0" parTransId="{E7845D01-9A32-4E02-B868-E142122AB09B}" sibTransId="{C2D0ACE6-9334-41DF-8854-6B9331FCC25C}"/>
    <dgm:cxn modelId="{E55EBBD8-6F13-46C1-93A2-FEC4D6171170}" type="presOf" srcId="{CEC8E5F5-42D4-4766-A924-748E16929C41}" destId="{D36401A0-2358-431E-BBA5-80F05B1C052F}" srcOrd="0" destOrd="0" presId="urn:microsoft.com/office/officeart/2008/layout/VerticalCurvedList"/>
    <dgm:cxn modelId="{5CD689B7-A7F1-412F-99DA-2E8634C3031F}" type="presParOf" srcId="{56547571-6D8D-4B99-AC00-9AF40DCE0CB7}" destId="{DD9F1CD1-750F-48CC-A874-7C1EC555AFC3}" srcOrd="0" destOrd="0" presId="urn:microsoft.com/office/officeart/2008/layout/VerticalCurvedList"/>
    <dgm:cxn modelId="{D18192AE-36A8-42B7-930D-7BE0CB266615}" type="presParOf" srcId="{DD9F1CD1-750F-48CC-A874-7C1EC555AFC3}" destId="{22CC2623-754A-4084-BBFB-EBB17EC5F854}" srcOrd="0" destOrd="0" presId="urn:microsoft.com/office/officeart/2008/layout/VerticalCurvedList"/>
    <dgm:cxn modelId="{AD541940-B50C-4603-B9DC-0AB2AEB2C8FF}" type="presParOf" srcId="{22CC2623-754A-4084-BBFB-EBB17EC5F854}" destId="{848BCA17-6C9E-46BF-A7D4-DC722EEFAF0B}" srcOrd="0" destOrd="0" presId="urn:microsoft.com/office/officeart/2008/layout/VerticalCurvedList"/>
    <dgm:cxn modelId="{3845C074-9C6D-4333-BDFB-F3B6FDC1BC9A}" type="presParOf" srcId="{22CC2623-754A-4084-BBFB-EBB17EC5F854}" destId="{96FF1683-7038-4741-9F1F-35270F6AD2A1}" srcOrd="1" destOrd="0" presId="urn:microsoft.com/office/officeart/2008/layout/VerticalCurvedList"/>
    <dgm:cxn modelId="{62D526E9-C5BF-491F-9AC7-29C664D3352B}" type="presParOf" srcId="{22CC2623-754A-4084-BBFB-EBB17EC5F854}" destId="{B1E2CA79-F1F7-4506-95EC-F8EB85A6710A}" srcOrd="2" destOrd="0" presId="urn:microsoft.com/office/officeart/2008/layout/VerticalCurvedList"/>
    <dgm:cxn modelId="{676BD473-4BFB-47FB-ACDF-B96F16124797}" type="presParOf" srcId="{22CC2623-754A-4084-BBFB-EBB17EC5F854}" destId="{73B6FAA4-FBA0-4488-924E-432BBD46A85F}" srcOrd="3" destOrd="0" presId="urn:microsoft.com/office/officeart/2008/layout/VerticalCurvedList"/>
    <dgm:cxn modelId="{41318CD0-7153-4846-904F-449149673C50}" type="presParOf" srcId="{DD9F1CD1-750F-48CC-A874-7C1EC555AFC3}" destId="{D36401A0-2358-431E-BBA5-80F05B1C052F}" srcOrd="1" destOrd="0" presId="urn:microsoft.com/office/officeart/2008/layout/VerticalCurvedList"/>
    <dgm:cxn modelId="{5DEC6636-F24C-4287-AAB7-85F1C4CBF77F}" type="presParOf" srcId="{DD9F1CD1-750F-48CC-A874-7C1EC555AFC3}" destId="{32188896-A7D2-4366-A8D2-56611A6EF41C}" srcOrd="2" destOrd="0" presId="urn:microsoft.com/office/officeart/2008/layout/VerticalCurvedList"/>
    <dgm:cxn modelId="{1DCA46AA-2DDB-4C25-B01D-BCF1151EA4AE}" type="presParOf" srcId="{32188896-A7D2-4366-A8D2-56611A6EF41C}" destId="{4AFC2F80-E064-4AED-AECB-19FFF84F91FA}" srcOrd="0" destOrd="0" presId="urn:microsoft.com/office/officeart/2008/layout/VerticalCurvedList"/>
    <dgm:cxn modelId="{A7532866-6540-4F75-A8A1-24D2D8EFC2A0}" type="presParOf" srcId="{DD9F1CD1-750F-48CC-A874-7C1EC555AFC3}" destId="{F62F424E-11DA-4C9F-89D0-1686042F19A8}" srcOrd="3" destOrd="0" presId="urn:microsoft.com/office/officeart/2008/layout/VerticalCurvedList"/>
    <dgm:cxn modelId="{4841124C-E1A6-4807-8DEF-F0CD19315A65}" type="presParOf" srcId="{DD9F1CD1-750F-48CC-A874-7C1EC555AFC3}" destId="{6A2B31F9-3943-46D5-9836-9CD966F71CDA}" srcOrd="4" destOrd="0" presId="urn:microsoft.com/office/officeart/2008/layout/VerticalCurvedList"/>
    <dgm:cxn modelId="{BB6C2455-773C-41ED-93C7-5E279CF63EEF}" type="presParOf" srcId="{6A2B31F9-3943-46D5-9836-9CD966F71CDA}" destId="{5D0A1B2C-7928-4471-881B-FFB18000537A}" srcOrd="0" destOrd="0" presId="urn:microsoft.com/office/officeart/2008/layout/VerticalCurvedList"/>
    <dgm:cxn modelId="{DD0C9D4A-CED4-4723-B455-F95107C05C73}" type="presParOf" srcId="{DD9F1CD1-750F-48CC-A874-7C1EC555AFC3}" destId="{4B1DD392-A703-4E78-9782-7B0BCA8E97E3}" srcOrd="5" destOrd="0" presId="urn:microsoft.com/office/officeart/2008/layout/VerticalCurvedList"/>
    <dgm:cxn modelId="{EB5AB24A-4DD8-41F3-9B48-A5EF44E7B49F}" type="presParOf" srcId="{DD9F1CD1-750F-48CC-A874-7C1EC555AFC3}" destId="{2EE4EC3E-5C53-47A3-B842-874701F21437}" srcOrd="6" destOrd="0" presId="urn:microsoft.com/office/officeart/2008/layout/VerticalCurvedList"/>
    <dgm:cxn modelId="{DEE4624A-A74E-4CD0-A922-47446EEA68A5}" type="presParOf" srcId="{2EE4EC3E-5C53-47A3-B842-874701F21437}" destId="{23C1DF4E-FEEC-431D-A461-CB5BCC2D04E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F1683-7038-4741-9F1F-35270F6AD2A1}">
      <dsp:nvSpPr>
        <dsp:cNvPr id="0" name=""/>
        <dsp:cNvSpPr/>
      </dsp:nvSpPr>
      <dsp:spPr>
        <a:xfrm>
          <a:off x="-5486922" y="-860398"/>
          <a:ext cx="6691719" cy="6691719"/>
        </a:xfrm>
        <a:prstGeom prst="blockArc">
          <a:avLst>
            <a:gd name="adj1" fmla="val 18900000"/>
            <a:gd name="adj2" fmla="val 2700000"/>
            <a:gd name="adj3" fmla="val 323"/>
          </a:avLst>
        </a:prstGeom>
        <a:solidFill>
          <a:schemeClr val="accent3"/>
        </a:solidFill>
        <a:ln w="1270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D36401A0-2358-431E-BBA5-80F05B1C052F}">
      <dsp:nvSpPr>
        <dsp:cNvPr id="0" name=""/>
        <dsp:cNvSpPr/>
      </dsp:nvSpPr>
      <dsp:spPr>
        <a:xfrm>
          <a:off x="621618" y="500512"/>
          <a:ext cx="8460113" cy="963662"/>
        </a:xfrm>
        <a:prstGeom prst="rect">
          <a:avLst/>
        </a:prstGeom>
        <a:solidFill>
          <a:srgbClr val="4E7D15"/>
        </a:solidFill>
        <a:ln w="19050" cap="flat" cmpd="sng" algn="ctr">
          <a:no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9134" tIns="35560" rIns="35560" bIns="35560" numCol="1" spcCol="1270" anchor="ctr" anchorCtr="0">
          <a:noAutofit/>
        </a:bodyPr>
        <a:lstStyle/>
        <a:p>
          <a:pPr marL="0" lvl="0" indent="0" algn="ctr" defTabSz="622300">
            <a:lnSpc>
              <a:spcPct val="80000"/>
            </a:lnSpc>
            <a:spcBef>
              <a:spcPct val="0"/>
            </a:spcBef>
            <a:spcAft>
              <a:spcPct val="35000"/>
            </a:spcAft>
            <a:buNone/>
          </a:pPr>
          <a:r>
            <a:rPr lang="en-US" sz="1400" b="1" kern="1200">
              <a:latin typeface="Open Sans"/>
              <a:ea typeface="Open Sans"/>
              <a:cs typeface="Open Sans"/>
            </a:rPr>
            <a:t>Engagement Award: Capacity Building</a:t>
          </a:r>
        </a:p>
        <a:p>
          <a:pPr marL="0" lvl="0" indent="0" algn="ctr" defTabSz="622300" rtl="0">
            <a:lnSpc>
              <a:spcPct val="80000"/>
            </a:lnSpc>
            <a:spcBef>
              <a:spcPct val="0"/>
            </a:spcBef>
            <a:spcAft>
              <a:spcPct val="35000"/>
            </a:spcAft>
            <a:buNone/>
          </a:pPr>
          <a:r>
            <a:rPr lang="en-US" sz="1300" b="1" i="1" kern="1200">
              <a:latin typeface="Open Sans"/>
              <a:ea typeface="Open Sans"/>
              <a:cs typeface="Open Sans"/>
            </a:rPr>
            <a:t>Objective: </a:t>
          </a:r>
          <a:r>
            <a:rPr lang="en-US" sz="1300" kern="1200">
              <a:latin typeface="Open Sans"/>
              <a:ea typeface="Open Sans"/>
              <a:cs typeface="Open Sans"/>
            </a:rPr>
            <a:t>Support projects that help communities increase their ability</a:t>
          </a:r>
          <a:br>
            <a:rPr lang="en-US" sz="1300" kern="1200">
              <a:latin typeface="Open Sans"/>
              <a:ea typeface="Open Sans"/>
              <a:cs typeface="Open Sans"/>
            </a:rPr>
          </a:br>
          <a:r>
            <a:rPr lang="en-US" sz="1300" kern="1200">
              <a:latin typeface="Open Sans"/>
              <a:ea typeface="Open Sans"/>
              <a:cs typeface="Open Sans"/>
            </a:rPr>
            <a:t> to participate across all phases of CER </a:t>
          </a:r>
        </a:p>
      </dsp:txBody>
      <dsp:txXfrm>
        <a:off x="621618" y="500512"/>
        <a:ext cx="8460113" cy="963662"/>
      </dsp:txXfrm>
    </dsp:sp>
    <dsp:sp modelId="{4AFC2F80-E064-4AED-AECB-19FFF84F91FA}">
      <dsp:nvSpPr>
        <dsp:cNvPr id="0" name=""/>
        <dsp:cNvSpPr/>
      </dsp:nvSpPr>
      <dsp:spPr>
        <a:xfrm>
          <a:off x="-420" y="323153"/>
          <a:ext cx="1645921" cy="1234441"/>
        </a:xfrm>
        <a:prstGeom prst="ellipse">
          <a:avLst/>
        </a:prstGeom>
        <a:solidFill>
          <a:schemeClr val="bg2">
            <a:lumMod val="20000"/>
            <a:lumOff val="8000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F62F424E-11DA-4C9F-89D0-1686042F19A8}">
      <dsp:nvSpPr>
        <dsp:cNvPr id="0" name=""/>
        <dsp:cNvSpPr/>
      </dsp:nvSpPr>
      <dsp:spPr>
        <a:xfrm>
          <a:off x="782501" y="2016280"/>
          <a:ext cx="8347127" cy="940826"/>
        </a:xfrm>
        <a:prstGeom prst="rect">
          <a:avLst/>
        </a:prstGeom>
        <a:solidFill>
          <a:schemeClr val="accent1">
            <a:lumMod val="75000"/>
          </a:schemeClr>
        </a:solidFill>
        <a:ln w="19050" cap="flat" cmpd="sng" algn="ctr">
          <a:no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2960" tIns="35560" rIns="0" bIns="35560" numCol="1" spcCol="1270" anchor="ctr" anchorCtr="0">
          <a:noAutofit/>
        </a:bodyPr>
        <a:lstStyle/>
        <a:p>
          <a:pPr marL="0" lvl="0" indent="0" algn="ctr" defTabSz="622300">
            <a:lnSpc>
              <a:spcPct val="80000"/>
            </a:lnSpc>
            <a:spcBef>
              <a:spcPct val="0"/>
            </a:spcBef>
            <a:spcAft>
              <a:spcPct val="35000"/>
            </a:spcAft>
            <a:buNone/>
          </a:pPr>
          <a:r>
            <a:rPr lang="en-US" sz="1400" b="1" kern="1200">
              <a:latin typeface="Open Sans"/>
              <a:ea typeface="Open Sans"/>
              <a:cs typeface="Open Sans"/>
            </a:rPr>
            <a:t>Engagement Award: Dissemination Initiative</a:t>
          </a:r>
        </a:p>
        <a:p>
          <a:pPr marL="0" lvl="0" indent="0" algn="ctr" defTabSz="622300" rtl="0">
            <a:lnSpc>
              <a:spcPct val="80000"/>
            </a:lnSpc>
            <a:spcBef>
              <a:spcPct val="0"/>
            </a:spcBef>
            <a:spcAft>
              <a:spcPct val="35000"/>
            </a:spcAft>
            <a:buNone/>
          </a:pPr>
          <a:r>
            <a:rPr lang="en-US" sz="1300" b="1" i="1" kern="1200">
              <a:latin typeface="Open Sans"/>
              <a:ea typeface="Open Sans"/>
              <a:cs typeface="Open Sans"/>
            </a:rPr>
            <a:t>Objective: </a:t>
          </a:r>
          <a:r>
            <a:rPr lang="en-US" sz="1300" kern="1200">
              <a:latin typeface="Open Sans"/>
              <a:ea typeface="Open Sans"/>
              <a:cs typeface="Open Sans"/>
            </a:rPr>
            <a:t>Support projects to help communities and organizations plan </a:t>
          </a:r>
          <a:br>
            <a:rPr lang="en-US" sz="1300" kern="1200">
              <a:latin typeface="Open Sans"/>
              <a:ea typeface="Open Sans"/>
              <a:cs typeface="Open Sans"/>
            </a:rPr>
          </a:br>
          <a:r>
            <a:rPr lang="en-US" sz="1300" kern="1200">
              <a:latin typeface="Open Sans"/>
              <a:ea typeface="Open Sans"/>
              <a:cs typeface="Open Sans"/>
            </a:rPr>
            <a:t>for or actively bring pertinent PCORI-funded research findings </a:t>
          </a:r>
          <a:br>
            <a:rPr lang="en-US" sz="1300" kern="1200">
              <a:latin typeface="Open Sans"/>
              <a:ea typeface="Open Sans"/>
              <a:cs typeface="Open Sans"/>
            </a:rPr>
          </a:br>
          <a:r>
            <a:rPr lang="en-US" sz="1300" kern="1200">
              <a:latin typeface="Open Sans"/>
              <a:ea typeface="Open Sans"/>
              <a:cs typeface="Open Sans"/>
            </a:rPr>
            <a:t>to their specific audiences </a:t>
          </a:r>
        </a:p>
      </dsp:txBody>
      <dsp:txXfrm>
        <a:off x="782501" y="2016280"/>
        <a:ext cx="8347127" cy="940826"/>
      </dsp:txXfrm>
    </dsp:sp>
    <dsp:sp modelId="{5D0A1B2C-7928-4471-881B-FFB18000537A}">
      <dsp:nvSpPr>
        <dsp:cNvPr id="0" name=""/>
        <dsp:cNvSpPr/>
      </dsp:nvSpPr>
      <dsp:spPr>
        <a:xfrm>
          <a:off x="360965" y="1868240"/>
          <a:ext cx="1645921" cy="1234441"/>
        </a:xfrm>
        <a:prstGeom prst="ellipse">
          <a:avLst/>
        </a:prstGeom>
        <a:solidFill>
          <a:schemeClr val="accent1">
            <a:lumMod val="20000"/>
            <a:lumOff val="8000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4B1DD392-A703-4E78-9782-7B0BCA8E97E3}">
      <dsp:nvSpPr>
        <dsp:cNvPr id="0" name=""/>
        <dsp:cNvSpPr/>
      </dsp:nvSpPr>
      <dsp:spPr>
        <a:xfrm>
          <a:off x="905020" y="3506538"/>
          <a:ext cx="8277304" cy="1000050"/>
        </a:xfrm>
        <a:prstGeom prst="rect">
          <a:avLst/>
        </a:prstGeom>
        <a:solidFill>
          <a:schemeClr val="accent3"/>
        </a:solidFill>
        <a:ln w="19050" cap="flat" cmpd="sng" algn="ctr">
          <a:no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9134" tIns="35560" rIns="35560" bIns="35560" numCol="1" spcCol="1270" anchor="ctr" anchorCtr="0">
          <a:noAutofit/>
        </a:bodyPr>
        <a:lstStyle/>
        <a:p>
          <a:pPr marL="0" lvl="0" indent="0" algn="ctr" defTabSz="622300">
            <a:lnSpc>
              <a:spcPct val="80000"/>
            </a:lnSpc>
            <a:spcBef>
              <a:spcPct val="0"/>
            </a:spcBef>
            <a:spcAft>
              <a:spcPct val="35000"/>
            </a:spcAft>
            <a:buNone/>
          </a:pPr>
          <a:r>
            <a:rPr lang="en-US" sz="1400" b="1" kern="1200">
              <a:latin typeface="Open Sans"/>
              <a:ea typeface="Open Sans"/>
              <a:cs typeface="Open Sans"/>
            </a:rPr>
            <a:t>Engagement Award: Stakeholder Convening Support</a:t>
          </a:r>
        </a:p>
        <a:p>
          <a:pPr marL="0" lvl="0" indent="0" algn="ctr" defTabSz="622300" rtl="0">
            <a:lnSpc>
              <a:spcPct val="80000"/>
            </a:lnSpc>
            <a:spcBef>
              <a:spcPct val="0"/>
            </a:spcBef>
            <a:spcAft>
              <a:spcPct val="35000"/>
            </a:spcAft>
            <a:buNone/>
          </a:pPr>
          <a:r>
            <a:rPr lang="en-US" sz="1300" b="1" i="1" kern="1200">
              <a:latin typeface="Open Sans"/>
              <a:ea typeface="Open Sans"/>
              <a:cs typeface="Open Sans"/>
            </a:rPr>
            <a:t>Objective: </a:t>
          </a:r>
          <a:r>
            <a:rPr lang="en-US" sz="1300" kern="1200">
              <a:latin typeface="Open Sans"/>
              <a:ea typeface="Open Sans"/>
              <a:cs typeface="Open Sans"/>
            </a:rPr>
            <a:t>Convene stakeholders to explore critical issues related to CER</a:t>
          </a:r>
          <a:br>
            <a:rPr lang="en-US" sz="1300" kern="1200">
              <a:latin typeface="Open Sans"/>
              <a:ea typeface="Open Sans"/>
              <a:cs typeface="Open Sans"/>
            </a:rPr>
          </a:br>
          <a:r>
            <a:rPr lang="en-US" sz="1300" kern="1200">
              <a:latin typeface="Open Sans"/>
              <a:ea typeface="Open Sans"/>
              <a:cs typeface="Open Sans"/>
            </a:rPr>
            <a:t> and/or communicate PCORI-funded research findings to targeted end users</a:t>
          </a:r>
        </a:p>
      </dsp:txBody>
      <dsp:txXfrm>
        <a:off x="905020" y="3506538"/>
        <a:ext cx="8277304" cy="1000050"/>
      </dsp:txXfrm>
    </dsp:sp>
    <dsp:sp modelId="{23C1DF4E-FEEC-431D-A461-CB5BCC2D04E5}">
      <dsp:nvSpPr>
        <dsp:cNvPr id="0" name=""/>
        <dsp:cNvSpPr/>
      </dsp:nvSpPr>
      <dsp:spPr>
        <a:xfrm>
          <a:off x="-420" y="3388795"/>
          <a:ext cx="1645921" cy="1234441"/>
        </a:xfrm>
        <a:prstGeom prst="ellipse">
          <a:avLst/>
        </a:prstGeom>
        <a:solidFill>
          <a:schemeClr val="accent3">
            <a:lumMod val="20000"/>
            <a:lumOff val="80000"/>
          </a:scheme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1D5C4F-A665-3042-242C-DD928C2F6A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Open Sans" panose="020B0606030504020204" pitchFamily="34" charset="0"/>
            </a:endParaRPr>
          </a:p>
        </p:txBody>
      </p:sp>
      <p:sp>
        <p:nvSpPr>
          <p:cNvPr id="3" name="Date Placeholder 2">
            <a:extLst>
              <a:ext uri="{FF2B5EF4-FFF2-40B4-BE49-F238E27FC236}">
                <a16:creationId xmlns:a16="http://schemas.microsoft.com/office/drawing/2014/main" id="{CF56F65A-F729-4EC3-869C-1DFAC6C10B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20E498-D165-5D43-8976-72CDCF0CB862}" type="datetimeFigureOut">
              <a:rPr lang="en-US" smtClean="0">
                <a:latin typeface="Open Sans" panose="020B0606030504020204" pitchFamily="34" charset="0"/>
              </a:rPr>
              <a:t>11/13/2024</a:t>
            </a:fld>
            <a:endParaRPr lang="en-US">
              <a:latin typeface="Open Sans" panose="020B0606030504020204" pitchFamily="34" charset="0"/>
            </a:endParaRPr>
          </a:p>
        </p:txBody>
      </p:sp>
      <p:sp>
        <p:nvSpPr>
          <p:cNvPr id="4" name="Footer Placeholder 3">
            <a:extLst>
              <a:ext uri="{FF2B5EF4-FFF2-40B4-BE49-F238E27FC236}">
                <a16:creationId xmlns:a16="http://schemas.microsoft.com/office/drawing/2014/main" id="{E1EFDDB5-BFCC-5ACC-06D1-AFFF9C10A5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Open Sans" panose="020B0606030504020204" pitchFamily="34" charset="0"/>
            </a:endParaRPr>
          </a:p>
        </p:txBody>
      </p:sp>
      <p:sp>
        <p:nvSpPr>
          <p:cNvPr id="5" name="Slide Number Placeholder 4">
            <a:extLst>
              <a:ext uri="{FF2B5EF4-FFF2-40B4-BE49-F238E27FC236}">
                <a16:creationId xmlns:a16="http://schemas.microsoft.com/office/drawing/2014/main" id="{42A3B19B-E007-121E-062B-E081CB2209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7F1E08-B006-2041-AEAA-EC484C8055CB}" type="slidenum">
              <a:rPr lang="en-US" smtClean="0">
                <a:latin typeface="Open Sans" panose="020B0606030504020204" pitchFamily="34" charset="0"/>
              </a:rPr>
              <a:t>‹#›</a:t>
            </a:fld>
            <a:endParaRPr lang="en-US">
              <a:latin typeface="Open Sans" panose="020B0606030504020204" pitchFamily="34" charset="0"/>
            </a:endParaRPr>
          </a:p>
        </p:txBody>
      </p:sp>
    </p:spTree>
    <p:extLst>
      <p:ext uri="{BB962C8B-B14F-4D97-AF65-F5344CB8AC3E}">
        <p14:creationId xmlns:p14="http://schemas.microsoft.com/office/powerpoint/2010/main" val="378214445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6ABBFC34-5D19-094B-8E05-29A9D53FD616}" type="datetimeFigureOut">
              <a:rPr lang="en-US" smtClean="0"/>
              <a:pPr/>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14C55F89-EEC4-AA45-B254-4E8B0F0EFC19}" type="slidenum">
              <a:rPr lang="en-US" smtClean="0"/>
              <a:pPr/>
              <a:t>‹#›</a:t>
            </a:fld>
            <a:endParaRPr lang="en-US"/>
          </a:p>
        </p:txBody>
      </p:sp>
    </p:spTree>
    <p:extLst>
      <p:ext uri="{BB962C8B-B14F-4D97-AF65-F5344CB8AC3E}">
        <p14:creationId xmlns:p14="http://schemas.microsoft.com/office/powerpoint/2010/main" val="125458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Thank you so much for the opportunity to speak to you today about the Patient-Centered Outcomes Research Institute, PCORI, and our funding opportunities relevant to those working in the rare disease space.</a:t>
            </a:r>
          </a:p>
        </p:txBody>
      </p:sp>
      <p:sp>
        <p:nvSpPr>
          <p:cNvPr id="4" name="Slide Number Placeholder 3"/>
          <p:cNvSpPr>
            <a:spLocks noGrp="1"/>
          </p:cNvSpPr>
          <p:nvPr>
            <p:ph type="sldNum" sz="quarter" idx="5"/>
          </p:nvPr>
        </p:nvSpPr>
        <p:spPr/>
        <p:txBody>
          <a:bodyPr/>
          <a:lstStyle/>
          <a:p>
            <a:fld id="{14C55F89-EEC4-AA45-B254-4E8B0F0EFC19}" type="slidenum">
              <a:rPr lang="en-US" smtClean="0"/>
              <a:t>1</a:t>
            </a:fld>
            <a:endParaRPr lang="en-US"/>
          </a:p>
        </p:txBody>
      </p:sp>
    </p:spTree>
    <p:extLst>
      <p:ext uri="{BB962C8B-B14F-4D97-AF65-F5344CB8AC3E}">
        <p14:creationId xmlns:p14="http://schemas.microsoft.com/office/powerpoint/2010/main" val="1565031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 to give you a sense of the types of PCORI funding opportunities available, any of which might be a possible avenue for work in rare disease.</a:t>
            </a:r>
          </a:p>
        </p:txBody>
      </p:sp>
      <p:sp>
        <p:nvSpPr>
          <p:cNvPr id="4" name="Slide Number Placeholder 3"/>
          <p:cNvSpPr>
            <a:spLocks noGrp="1"/>
          </p:cNvSpPr>
          <p:nvPr>
            <p:ph type="sldNum" sz="quarter" idx="5"/>
          </p:nvPr>
        </p:nvSpPr>
        <p:spPr/>
        <p:txBody>
          <a:bodyPr/>
          <a:lstStyle/>
          <a:p>
            <a:fld id="{14C55F89-EEC4-AA45-B254-4E8B0F0EFC19}" type="slidenum">
              <a:rPr lang="en-US" smtClean="0"/>
              <a:pPr/>
              <a:t>10</a:t>
            </a:fld>
            <a:endParaRPr lang="en-US"/>
          </a:p>
        </p:txBody>
      </p:sp>
    </p:spTree>
    <p:extLst>
      <p:ext uri="{BB962C8B-B14F-4D97-AF65-F5344CB8AC3E}">
        <p14:creationId xmlns:p14="http://schemas.microsoft.com/office/powerpoint/2010/main" val="3186807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0075" y="341313"/>
            <a:ext cx="2716213" cy="1527175"/>
          </a:xfrm>
        </p:spPr>
      </p:sp>
      <p:sp>
        <p:nvSpPr>
          <p:cNvPr id="3" name="Notes Placeholder 2"/>
          <p:cNvSpPr>
            <a:spLocks noGrp="1"/>
          </p:cNvSpPr>
          <p:nvPr>
            <p:ph type="body" idx="1"/>
          </p:nvPr>
        </p:nvSpPr>
        <p:spPr>
          <a:xfrm>
            <a:off x="89580" y="2010140"/>
            <a:ext cx="6809967" cy="7037676"/>
          </a:xfrm>
        </p:spPr>
        <p:txBody>
          <a:bodyPr/>
          <a:lstStyle/>
          <a:p>
            <a:r>
              <a:rPr lang="en-US" sz="1900" dirty="0"/>
              <a:t>Here you can see descriptions of the research funding announcements we will be offering in 2025. Most of these announcements are offered three times each year.</a:t>
            </a:r>
          </a:p>
          <a:p>
            <a:endParaRPr lang="en-US" sz="1900" dirty="0"/>
          </a:p>
          <a:p>
            <a:pPr>
              <a:spcBef>
                <a:spcPts val="618"/>
              </a:spcBef>
            </a:pPr>
            <a:r>
              <a:rPr lang="en-US" sz="1900" b="1" dirty="0"/>
              <a:t>BPS: </a:t>
            </a:r>
            <a:r>
              <a:rPr lang="en-US" sz="1900" dirty="0"/>
              <a:t>The Broad Pragmatic Studies funding opportunity seeks applications on investigator-initiated topics including rare disease. The funding announcement allows three types of award, which can go up to $12M in direct costs and last up to 5 years.</a:t>
            </a:r>
          </a:p>
          <a:p>
            <a:pPr>
              <a:spcBef>
                <a:spcPts val="618"/>
              </a:spcBef>
            </a:pPr>
            <a:endParaRPr lang="en-US" sz="1900" dirty="0"/>
          </a:p>
          <a:p>
            <a:pPr>
              <a:spcBef>
                <a:spcPts val="618"/>
              </a:spcBef>
            </a:pPr>
            <a:r>
              <a:rPr lang="en-US" sz="1900" b="1" dirty="0"/>
              <a:t>Methods: </a:t>
            </a:r>
            <a:r>
              <a:rPr lang="en-US" sz="1900" dirty="0"/>
              <a:t>The Methods funding announcement supports work that will ultimately improve the design and conduct of CER.</a:t>
            </a:r>
          </a:p>
          <a:p>
            <a:pPr>
              <a:spcBef>
                <a:spcPts val="618"/>
              </a:spcBef>
            </a:pPr>
            <a:endParaRPr lang="en-US" sz="1900" dirty="0"/>
          </a:p>
          <a:p>
            <a:pPr>
              <a:spcBef>
                <a:spcPts val="618"/>
              </a:spcBef>
            </a:pPr>
            <a:r>
              <a:rPr lang="en-US" sz="1900" b="1" dirty="0"/>
              <a:t>Science of Engagement: </a:t>
            </a:r>
            <a:r>
              <a:rPr lang="en-US" sz="1900" dirty="0"/>
              <a:t>This is a multi-year effort to build an actionable evidence base that clearly identifies the methods and approaches that lead to effective engagement in research.</a:t>
            </a:r>
          </a:p>
          <a:p>
            <a:pPr>
              <a:spcBef>
                <a:spcPts val="618"/>
              </a:spcBef>
            </a:pPr>
            <a:endParaRPr lang="en-US" sz="1900" dirty="0"/>
          </a:p>
          <a:p>
            <a:pPr>
              <a:spcBef>
                <a:spcPts val="618"/>
              </a:spcBef>
            </a:pPr>
            <a:r>
              <a:rPr lang="en-US" sz="1900" b="1" dirty="0"/>
              <a:t>Topical:</a:t>
            </a:r>
            <a:r>
              <a:rPr lang="en-US" sz="1900" dirty="0"/>
              <a:t> These are focused on specific high-impact topics aligned to our Topic Themes with the aim to produce evidence that will have a substantial impact on practice and patient outcomes.  A recent topical funding announcement was focused on rare diseases and we expect to make awards for this in the spring.</a:t>
            </a:r>
          </a:p>
          <a:p>
            <a:pPr>
              <a:spcBef>
                <a:spcPts val="618"/>
              </a:spcBef>
            </a:pPr>
            <a:endParaRPr lang="en-US" sz="1900" dirty="0"/>
          </a:p>
          <a:p>
            <a:pPr>
              <a:spcBef>
                <a:spcPts val="618"/>
              </a:spcBef>
            </a:pPr>
            <a:r>
              <a:rPr lang="en-US" sz="1900" b="1" dirty="0"/>
              <a:t>PLACER: </a:t>
            </a:r>
            <a:r>
              <a:rPr lang="en-US" sz="1900" dirty="0"/>
              <a:t>The Phased Large Awards for Comparative Effectiveness Research announcement supports large-scale, high-impact randomized trials in CER whose risk in achieving their research aims merit an initial period of testing and refinement to determine their feasibility and viability and maximize the likelihood of full-scale trial success.  These can last up to 6.5 yrs total and can be up to $22M in direct costs.</a:t>
            </a:r>
          </a:p>
          <a:p>
            <a:pPr>
              <a:spcBef>
                <a:spcPts val="618"/>
              </a:spcBef>
            </a:pPr>
            <a:endParaRPr lang="en-US" sz="1900" dirty="0"/>
          </a:p>
          <a:p>
            <a:pPr>
              <a:spcBef>
                <a:spcPts val="618"/>
              </a:spcBef>
            </a:pPr>
            <a:r>
              <a:rPr lang="en-US" sz="1900" dirty="0"/>
              <a:t>I encourage you to visit PCORI.org to review the detailed announcements.</a:t>
            </a:r>
          </a:p>
          <a:p>
            <a:pPr>
              <a:spcBef>
                <a:spcPts val="618"/>
              </a:spcBef>
            </a:pPr>
            <a:endParaRPr lang="en-US" sz="1900" dirty="0"/>
          </a:p>
          <a:p>
            <a:pPr>
              <a:spcBef>
                <a:spcPts val="618"/>
              </a:spcBef>
            </a:pPr>
            <a:r>
              <a:rPr lang="en-US" sz="1900" dirty="0"/>
              <a:t>We also have a dissemination and implementation awards program that I won’t have time to describe today.</a:t>
            </a:r>
            <a:endParaRPr lang="en-US" dirty="0"/>
          </a:p>
          <a:p>
            <a:endParaRPr lang="en-US" dirty="0"/>
          </a:p>
          <a:p>
            <a:r>
              <a:rPr lang="en-US" dirty="0"/>
              <a:t>Next slide </a:t>
            </a:r>
          </a:p>
          <a:p>
            <a:pPr>
              <a:spcBef>
                <a:spcPts val="618"/>
              </a:spcBef>
            </a:pPr>
            <a:endParaRPr lang="en-US" dirty="0"/>
          </a:p>
          <a:p>
            <a:endParaRPr lang="en-US" dirty="0"/>
          </a:p>
        </p:txBody>
      </p:sp>
      <p:sp>
        <p:nvSpPr>
          <p:cNvPr id="4" name="Slide Number Placeholder 3"/>
          <p:cNvSpPr>
            <a:spLocks noGrp="1"/>
          </p:cNvSpPr>
          <p:nvPr>
            <p:ph type="sldNum" sz="quarter" idx="5"/>
          </p:nvPr>
        </p:nvSpPr>
        <p:spPr/>
        <p:txBody>
          <a:bodyPr/>
          <a:lstStyle/>
          <a:p>
            <a:fld id="{14C55F89-EEC4-AA45-B254-4E8B0F0EFC19}" type="slidenum">
              <a:rPr lang="en-US" smtClean="0"/>
              <a:t>11</a:t>
            </a:fld>
            <a:endParaRPr lang="en-US"/>
          </a:p>
        </p:txBody>
      </p:sp>
    </p:spTree>
    <p:extLst>
      <p:ext uri="{BB962C8B-B14F-4D97-AF65-F5344CB8AC3E}">
        <p14:creationId xmlns:p14="http://schemas.microsoft.com/office/powerpoint/2010/main" val="91016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249238"/>
            <a:ext cx="2849562" cy="1603375"/>
          </a:xfrm>
        </p:spPr>
      </p:sp>
      <p:sp>
        <p:nvSpPr>
          <p:cNvPr id="3" name="Notes Placeholder 2"/>
          <p:cNvSpPr>
            <a:spLocks noGrp="1"/>
          </p:cNvSpPr>
          <p:nvPr>
            <p:ph type="body" idx="1"/>
          </p:nvPr>
        </p:nvSpPr>
        <p:spPr>
          <a:xfrm>
            <a:off x="243513" y="1853246"/>
            <a:ext cx="6472600" cy="7285847"/>
          </a:xfrm>
        </p:spPr>
        <p:txBody>
          <a:bodyPr/>
          <a:lstStyle/>
          <a:p>
            <a:r>
              <a:rPr lang="en-US" sz="1900" dirty="0"/>
              <a:t>Here, you can see information about the different competitive engagement funding opportunities we offer.  The 2024 deadlines have passed and the 2025 ones have not yet been released.  We do expect them to be in the sometime in the spring and fall.</a:t>
            </a:r>
          </a:p>
          <a:p>
            <a:endParaRPr lang="en-US" sz="1900" dirty="0"/>
          </a:p>
          <a:p>
            <a:r>
              <a:rPr lang="en-US" sz="1900" dirty="0">
                <a:ea typeface="Times New Roman" panose="02020603050405020304" pitchFamily="18" charset="0"/>
              </a:rPr>
              <a:t>Most of our Engagement awards fall under capacity building. They provide an opportunity for organizations and community groups to build capacity and skills for CER. These awards, as well as the dissemination and conference awards, must demonstrate meaningful stakeholder engagement throughout the project.</a:t>
            </a:r>
            <a:endParaRPr lang="en-US" sz="1900" dirty="0">
              <a:latin typeface="Times New Roman" panose="02020603050405020304" pitchFamily="18" charset="0"/>
              <a:ea typeface="Times New Roman" panose="02020603050405020304" pitchFamily="18" charset="0"/>
            </a:endParaRPr>
          </a:p>
          <a:p>
            <a:r>
              <a:rPr lang="en-US" sz="1900" dirty="0">
                <a:ea typeface="Times New Roman" panose="02020603050405020304" pitchFamily="18" charset="0"/>
              </a:rPr>
              <a:t> </a:t>
            </a:r>
            <a:endParaRPr lang="en-US" sz="1900" dirty="0">
              <a:latin typeface="Times New Roman" panose="02020603050405020304" pitchFamily="18" charset="0"/>
              <a:ea typeface="Times New Roman" panose="02020603050405020304" pitchFamily="18" charset="0"/>
            </a:endParaRPr>
          </a:p>
          <a:p>
            <a:r>
              <a:rPr lang="en-US" sz="1900" dirty="0">
                <a:ea typeface="Times New Roman" panose="02020603050405020304" pitchFamily="18" charset="0"/>
              </a:rPr>
              <a:t>The Dissemination Initiative supports organizations and community groups that have established relationships with end users to disseminate the findings from PCORI-funded studies. They can disseminate the PCORI study solely or as part of the body of existing evidence relevant to the PCORI-funded research findings. </a:t>
            </a:r>
            <a:endParaRPr lang="en-US" sz="1900" dirty="0">
              <a:latin typeface="Times New Roman" panose="02020603050405020304" pitchFamily="18" charset="0"/>
              <a:ea typeface="Times New Roman" panose="02020603050405020304" pitchFamily="18" charset="0"/>
            </a:endParaRPr>
          </a:p>
          <a:p>
            <a:r>
              <a:rPr lang="en-US" sz="1900" dirty="0">
                <a:ea typeface="Times New Roman" panose="02020603050405020304" pitchFamily="18" charset="0"/>
              </a:rPr>
              <a:t> </a:t>
            </a:r>
            <a:endParaRPr lang="en-US" sz="1900" dirty="0">
              <a:ea typeface="Times New Roman" panose="02020603050405020304" pitchFamily="18" charset="0"/>
              <a:cs typeface="Open Sans" panose="020B0606030504020204" pitchFamily="34" charset="0"/>
            </a:endParaRPr>
          </a:p>
          <a:p>
            <a:pPr>
              <a:lnSpc>
                <a:spcPct val="107000"/>
              </a:lnSpc>
              <a:spcAft>
                <a:spcPts val="824"/>
              </a:spcAft>
            </a:pPr>
            <a:r>
              <a:rPr lang="en-US" sz="1900" dirty="0">
                <a:solidFill>
                  <a:srgbClr val="000000"/>
                </a:solidFill>
                <a:ea typeface="Times New Roman" panose="02020603050405020304" pitchFamily="18" charset="0"/>
                <a:cs typeface="Open Sans" panose="020B0606030504020204" pitchFamily="34" charset="0"/>
              </a:rPr>
              <a:t>The convening support program provides funding for stakeholders to explore critical issues related to CER. The awardees may also communicate PCORI-funded research findings to end users. </a:t>
            </a:r>
          </a:p>
        </p:txBody>
      </p:sp>
      <p:sp>
        <p:nvSpPr>
          <p:cNvPr id="4" name="Slide Number Placeholder 3"/>
          <p:cNvSpPr>
            <a:spLocks noGrp="1"/>
          </p:cNvSpPr>
          <p:nvPr>
            <p:ph type="sldNum" sz="quarter" idx="5"/>
          </p:nvPr>
        </p:nvSpPr>
        <p:spPr/>
        <p:txBody>
          <a:bodyPr/>
          <a:lstStyle/>
          <a:p>
            <a:fld id="{17899050-ADAA-47A6-9D8E-6A7DDA42B30E}" type="slidenum">
              <a:rPr lang="en-US" smtClean="0"/>
              <a:t>12</a:t>
            </a:fld>
            <a:endParaRPr lang="en-US"/>
          </a:p>
        </p:txBody>
      </p:sp>
    </p:spTree>
    <p:extLst>
      <p:ext uri="{BB962C8B-B14F-4D97-AF65-F5344CB8AC3E}">
        <p14:creationId xmlns:p14="http://schemas.microsoft.com/office/powerpoint/2010/main" val="681210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spend a few moments giving you a sense of PCORI’s varied Rare Disease portfolio.</a:t>
            </a:r>
          </a:p>
        </p:txBody>
      </p:sp>
      <p:sp>
        <p:nvSpPr>
          <p:cNvPr id="4" name="Slide Number Placeholder 3"/>
          <p:cNvSpPr>
            <a:spLocks noGrp="1"/>
          </p:cNvSpPr>
          <p:nvPr>
            <p:ph type="sldNum" sz="quarter" idx="5"/>
          </p:nvPr>
        </p:nvSpPr>
        <p:spPr/>
        <p:txBody>
          <a:bodyPr/>
          <a:lstStyle/>
          <a:p>
            <a:fld id="{14C55F89-EEC4-AA45-B254-4E8B0F0EFC19}" type="slidenum">
              <a:rPr lang="en-US" smtClean="0"/>
              <a:pPr/>
              <a:t>13</a:t>
            </a:fld>
            <a:endParaRPr lang="en-US"/>
          </a:p>
        </p:txBody>
      </p:sp>
    </p:spTree>
    <p:extLst>
      <p:ext uri="{BB962C8B-B14F-4D97-AF65-F5344CB8AC3E}">
        <p14:creationId xmlns:p14="http://schemas.microsoft.com/office/powerpoint/2010/main" val="690656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funded 41 rare disease studies for a combined total of $120M in research funding!!  We have also funded over 60 rare disease Engagement studies.</a:t>
            </a:r>
          </a:p>
        </p:txBody>
      </p:sp>
      <p:sp>
        <p:nvSpPr>
          <p:cNvPr id="4" name="Slide Number Placeholder 3"/>
          <p:cNvSpPr>
            <a:spLocks noGrp="1"/>
          </p:cNvSpPr>
          <p:nvPr>
            <p:ph type="sldNum" sz="quarter" idx="5"/>
          </p:nvPr>
        </p:nvSpPr>
        <p:spPr/>
        <p:txBody>
          <a:bodyPr/>
          <a:lstStyle/>
          <a:p>
            <a:fld id="{14C55F89-EEC4-AA45-B254-4E8B0F0EFC19}" type="slidenum">
              <a:rPr lang="en-US" smtClean="0"/>
              <a:pPr/>
              <a:t>14</a:t>
            </a:fld>
            <a:endParaRPr lang="en-US"/>
          </a:p>
        </p:txBody>
      </p:sp>
    </p:spTree>
    <p:extLst>
      <p:ext uri="{BB962C8B-B14F-4D97-AF65-F5344CB8AC3E}">
        <p14:creationId xmlns:p14="http://schemas.microsoft.com/office/powerpoint/2010/main" val="570638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here that our rare disease research awards are across a large number of different conditions, most of which you’ll see listed on the right.</a:t>
            </a:r>
          </a:p>
          <a:p>
            <a:endParaRPr lang="en-US" dirty="0"/>
          </a:p>
          <a:p>
            <a:r>
              <a:rPr lang="en-US" dirty="0"/>
              <a:t>Several of the awards are cross-cutting rather than focusing solely on one disease.  These look at patient and provider education; care delivery; and care transitions.  </a:t>
            </a:r>
          </a:p>
        </p:txBody>
      </p:sp>
      <p:sp>
        <p:nvSpPr>
          <p:cNvPr id="4" name="Slide Number Placeholder 3"/>
          <p:cNvSpPr>
            <a:spLocks noGrp="1"/>
          </p:cNvSpPr>
          <p:nvPr>
            <p:ph type="sldNum" sz="quarter" idx="5"/>
          </p:nvPr>
        </p:nvSpPr>
        <p:spPr/>
        <p:txBody>
          <a:bodyPr/>
          <a:lstStyle/>
          <a:p>
            <a:fld id="{14C55F89-EEC4-AA45-B254-4E8B0F0EFC19}" type="slidenum">
              <a:rPr lang="en-US" smtClean="0"/>
              <a:pPr/>
              <a:t>15</a:t>
            </a:fld>
            <a:endParaRPr lang="en-US"/>
          </a:p>
        </p:txBody>
      </p:sp>
    </p:spTree>
    <p:extLst>
      <p:ext uri="{BB962C8B-B14F-4D97-AF65-F5344CB8AC3E}">
        <p14:creationId xmlns:p14="http://schemas.microsoft.com/office/powerpoint/2010/main" val="2713078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just leave you with a some more information about how you might get involved with PCORI or keep up with our work.</a:t>
            </a:r>
          </a:p>
        </p:txBody>
      </p:sp>
      <p:sp>
        <p:nvSpPr>
          <p:cNvPr id="4" name="Slide Number Placeholder 3"/>
          <p:cNvSpPr>
            <a:spLocks noGrp="1"/>
          </p:cNvSpPr>
          <p:nvPr>
            <p:ph type="sldNum" sz="quarter" idx="5"/>
          </p:nvPr>
        </p:nvSpPr>
        <p:spPr/>
        <p:txBody>
          <a:bodyPr/>
          <a:lstStyle/>
          <a:p>
            <a:fld id="{14C55F89-EEC4-AA45-B254-4E8B0F0EFC19}" type="slidenum">
              <a:rPr lang="en-US" smtClean="0"/>
              <a:t>16</a:t>
            </a:fld>
            <a:endParaRPr lang="en-US"/>
          </a:p>
        </p:txBody>
      </p:sp>
    </p:spTree>
    <p:extLst>
      <p:ext uri="{BB962C8B-B14F-4D97-AF65-F5344CB8AC3E}">
        <p14:creationId xmlns:p14="http://schemas.microsoft.com/office/powerpoint/2010/main" val="3828191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57700"/>
          </a:xfrm>
        </p:spPr>
        <p:txBody>
          <a:bodyPr/>
          <a:lstStyle/>
          <a:p>
            <a:r>
              <a:rPr lang="en-US" dirty="0"/>
              <a:t>There are many ways to get involved.  You can apply to serve on our advisory panels, become a merit reviewer to review our research applications that are submitted, become an ambassador to spread the word about </a:t>
            </a:r>
            <a:r>
              <a:rPr lang="en-US" dirty="0" err="1"/>
              <a:t>pcori</a:t>
            </a:r>
            <a:r>
              <a:rPr lang="en-US" dirty="0"/>
              <a:t>, or become a peer reviewer who looks at our research findings at the end of our studies.  We need scientists, healthcare stakeholders, and patients to get involved in all these important activities we do.</a:t>
            </a:r>
          </a:p>
        </p:txBody>
      </p:sp>
      <p:sp>
        <p:nvSpPr>
          <p:cNvPr id="4" name="Slide Number Placeholder 3"/>
          <p:cNvSpPr>
            <a:spLocks noGrp="1"/>
          </p:cNvSpPr>
          <p:nvPr>
            <p:ph type="sldNum" sz="quarter" idx="5"/>
          </p:nvPr>
        </p:nvSpPr>
        <p:spPr/>
        <p:txBody>
          <a:bodyPr/>
          <a:lstStyle/>
          <a:p>
            <a:fld id="{14C55F89-EEC4-AA45-B254-4E8B0F0EFC19}" type="slidenum">
              <a:rPr lang="en-US" smtClean="0"/>
              <a:t>17</a:t>
            </a:fld>
            <a:endParaRPr lang="en-US"/>
          </a:p>
        </p:txBody>
      </p:sp>
    </p:spTree>
    <p:extLst>
      <p:ext uri="{BB962C8B-B14F-4D97-AF65-F5344CB8AC3E}">
        <p14:creationId xmlns:p14="http://schemas.microsoft.com/office/powerpoint/2010/main" val="2696413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57700"/>
          </a:xfrm>
        </p:spPr>
        <p:txBody>
          <a:bodyPr/>
          <a:lstStyle/>
          <a:p>
            <a:r>
              <a:rPr lang="en-US" b="0" i="0" dirty="0">
                <a:solidFill>
                  <a:schemeClr val="tx1">
                    <a:lumMod val="90000"/>
                    <a:lumOff val="10000"/>
                  </a:schemeClr>
                </a:solidFill>
                <a:effectLst/>
              </a:rPr>
              <a:t>Here is a list of all our advisory panels—you’ll see the rare disease one at the bottom.</a:t>
            </a:r>
            <a:endParaRPr lang="en-US" dirty="0"/>
          </a:p>
        </p:txBody>
      </p:sp>
      <p:sp>
        <p:nvSpPr>
          <p:cNvPr id="4" name="Slide Number Placeholder 3"/>
          <p:cNvSpPr>
            <a:spLocks noGrp="1"/>
          </p:cNvSpPr>
          <p:nvPr>
            <p:ph type="sldNum" sz="quarter" idx="5"/>
          </p:nvPr>
        </p:nvSpPr>
        <p:spPr/>
        <p:txBody>
          <a:bodyPr/>
          <a:lstStyle/>
          <a:p>
            <a:fld id="{14C55F89-EEC4-AA45-B254-4E8B0F0EFC19}" type="slidenum">
              <a:rPr lang="en-US" smtClean="0"/>
              <a:t>18</a:t>
            </a:fld>
            <a:endParaRPr lang="en-US"/>
          </a:p>
        </p:txBody>
      </p:sp>
    </p:spTree>
    <p:extLst>
      <p:ext uri="{BB962C8B-B14F-4D97-AF65-F5344CB8AC3E}">
        <p14:creationId xmlns:p14="http://schemas.microsoft.com/office/powerpoint/2010/main" val="1282575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effectLst/>
              <a:ea typeface="Open Sans" panose="020B0606030504020204" pitchFamily="34" charset="0"/>
              <a:cs typeface="Times New Roman" panose="02020603050405020304" pitchFamily="18" charset="0"/>
            </a:endParaRPr>
          </a:p>
          <a:p>
            <a:r>
              <a:rPr lang="en-US" dirty="0"/>
              <a:t>I encourage you to check out our website for more information on anything I mentioned today.  And, sign up to get our weekly newsletters to keep current on what we have going on.</a:t>
            </a:r>
          </a:p>
        </p:txBody>
      </p:sp>
      <p:sp>
        <p:nvSpPr>
          <p:cNvPr id="4" name="Slide Number Placeholder 3"/>
          <p:cNvSpPr>
            <a:spLocks noGrp="1"/>
          </p:cNvSpPr>
          <p:nvPr>
            <p:ph type="sldNum" sz="quarter" idx="5"/>
          </p:nvPr>
        </p:nvSpPr>
        <p:spPr/>
        <p:txBody>
          <a:bodyPr/>
          <a:lstStyle/>
          <a:p>
            <a:fld id="{14C55F89-EEC4-AA45-B254-4E8B0F0EFC19}" type="slidenum">
              <a:rPr lang="en-US" smtClean="0"/>
              <a:t>19</a:t>
            </a:fld>
            <a:endParaRPr lang="en-US"/>
          </a:p>
        </p:txBody>
      </p:sp>
      <p:sp>
        <p:nvSpPr>
          <p:cNvPr id="8" name="Notes Placeholder 2">
            <a:extLst>
              <a:ext uri="{FF2B5EF4-FFF2-40B4-BE49-F238E27FC236}">
                <a16:creationId xmlns:a16="http://schemas.microsoft.com/office/drawing/2014/main" id="{DD463573-891E-9AA5-C6F1-EB76056AE617}"/>
              </a:ext>
            </a:extLst>
          </p:cNvPr>
          <p:cNvSpPr txBox="1">
            <a:spLocks/>
          </p:cNvSpPr>
          <p:nvPr/>
        </p:nvSpPr>
        <p:spPr>
          <a:xfrm>
            <a:off x="685800" y="4400550"/>
            <a:ext cx="5486400" cy="445770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a:solidFill>
                  <a:schemeClr val="tx1">
                    <a:lumMod val="90000"/>
                    <a:lumOff val="10000"/>
                  </a:schemeClr>
                </a:solidFill>
                <a:latin typeface="Open Sans" panose="020B0606030504020204" pitchFamily="34" charset="0"/>
              </a:rPr>
              <a:t>Interested in staying current on all things PCORI?</a:t>
            </a:r>
          </a:p>
          <a:p>
            <a:endParaRPr lang="en-US">
              <a:solidFill>
                <a:schemeClr val="tx1">
                  <a:lumMod val="90000"/>
                  <a:lumOff val="10000"/>
                </a:schemeClr>
              </a:solidFill>
              <a:latin typeface="Open Sans" panose="020B0606030504020204" pitchFamily="34" charset="0"/>
            </a:endParaRPr>
          </a:p>
          <a:p>
            <a:r>
              <a:rPr lang="en-US">
                <a:solidFill>
                  <a:schemeClr val="tx1">
                    <a:lumMod val="90000"/>
                    <a:lumOff val="10000"/>
                  </a:schemeClr>
                </a:solidFill>
                <a:latin typeface="Open Sans" panose="020B0606030504020204" pitchFamily="34" charset="0"/>
              </a:rPr>
              <a:t>PCORI sends weekly emails about opportunities to apply for funding, newly funded research studies and engagement projects, results of our funded research, webinars, and other new information posted on our site.</a:t>
            </a:r>
          </a:p>
          <a:p>
            <a:endParaRPr lang="en-US">
              <a:solidFill>
                <a:schemeClr val="tx1">
                  <a:lumMod val="90000"/>
                  <a:lumOff val="10000"/>
                </a:schemeClr>
              </a:solidFill>
              <a:latin typeface="Open Sans" panose="020B0606030504020204" pitchFamily="34" charset="0"/>
            </a:endParaRPr>
          </a:p>
          <a:p>
            <a:r>
              <a:rPr lang="en-US">
                <a:solidFill>
                  <a:schemeClr val="tx1">
                    <a:lumMod val="90000"/>
                    <a:lumOff val="10000"/>
                  </a:schemeClr>
                </a:solidFill>
                <a:latin typeface="Open Sans" panose="020B0606030504020204" pitchFamily="34" charset="0"/>
              </a:rPr>
              <a:t>Sign up to receive our weekly email at PCORI dot org backslash subscribe.</a:t>
            </a:r>
          </a:p>
          <a:p>
            <a:endParaRPr lang="en-US">
              <a:solidFill>
                <a:schemeClr val="tx1">
                  <a:lumMod val="90000"/>
                  <a:lumOff val="10000"/>
                </a:schemeClr>
              </a:solidFill>
              <a:latin typeface="Open Sans" panose="020B0606030504020204" pitchFamily="34" charset="0"/>
            </a:endParaRPr>
          </a:p>
        </p:txBody>
      </p:sp>
    </p:spTree>
    <p:extLst>
      <p:ext uri="{BB962C8B-B14F-4D97-AF65-F5344CB8AC3E}">
        <p14:creationId xmlns:p14="http://schemas.microsoft.com/office/powerpoint/2010/main" val="3473669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spend a few minutes telling you about PCORI, our funding opportunities, and our rare disease portfolio.</a:t>
            </a:r>
          </a:p>
          <a:p>
            <a:endParaRPr lang="en-US" dirty="0"/>
          </a:p>
        </p:txBody>
      </p:sp>
      <p:sp>
        <p:nvSpPr>
          <p:cNvPr id="4" name="Slide Number Placeholder 3"/>
          <p:cNvSpPr>
            <a:spLocks noGrp="1"/>
          </p:cNvSpPr>
          <p:nvPr>
            <p:ph type="sldNum" sz="quarter" idx="5"/>
          </p:nvPr>
        </p:nvSpPr>
        <p:spPr/>
        <p:txBody>
          <a:bodyPr/>
          <a:lstStyle/>
          <a:p>
            <a:fld id="{14C55F89-EEC4-AA45-B254-4E8B0F0EFC19}" type="slidenum">
              <a:rPr lang="en-US" smtClean="0"/>
              <a:pPr/>
              <a:t>2</a:t>
            </a:fld>
            <a:endParaRPr lang="en-US"/>
          </a:p>
        </p:txBody>
      </p:sp>
    </p:spTree>
    <p:extLst>
      <p:ext uri="{BB962C8B-B14F-4D97-AF65-F5344CB8AC3E}">
        <p14:creationId xmlns:p14="http://schemas.microsoft.com/office/powerpoint/2010/main" val="1318409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general links to find more information about the funding opportunities I mentioned.  You can always submit a request to our helpdesk.</a:t>
            </a:r>
          </a:p>
          <a:p>
            <a:endParaRPr lang="en-US" dirty="0"/>
          </a:p>
          <a:p>
            <a:r>
              <a:rPr lang="en-US" dirty="0"/>
              <a:t>We have many other resources on our website, related to conducting research and engagement, that I encourage you to check out.  I have links at the end of the presentation that I can share.</a:t>
            </a:r>
          </a:p>
          <a:p>
            <a:endParaRPr lang="en-US" dirty="0"/>
          </a:p>
        </p:txBody>
      </p:sp>
      <p:sp>
        <p:nvSpPr>
          <p:cNvPr id="4" name="Slide Number Placeholder 3"/>
          <p:cNvSpPr>
            <a:spLocks noGrp="1"/>
          </p:cNvSpPr>
          <p:nvPr>
            <p:ph type="sldNum" sz="quarter" idx="5"/>
          </p:nvPr>
        </p:nvSpPr>
        <p:spPr/>
        <p:txBody>
          <a:bodyPr/>
          <a:lstStyle/>
          <a:p>
            <a:fld id="{14C55F89-EEC4-AA45-B254-4E8B0F0EFC19}" type="slidenum">
              <a:rPr lang="en-US" smtClean="0"/>
              <a:pPr/>
              <a:t>20</a:t>
            </a:fld>
            <a:endParaRPr lang="en-US"/>
          </a:p>
        </p:txBody>
      </p:sp>
    </p:spTree>
    <p:extLst>
      <p:ext uri="{BB962C8B-B14F-4D97-AF65-F5344CB8AC3E}">
        <p14:creationId xmlns:p14="http://schemas.microsoft.com/office/powerpoint/2010/main" val="2420163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again for the opportunity!  </a:t>
            </a:r>
          </a:p>
          <a:p>
            <a:endParaRPr lang="en-US" dirty="0"/>
          </a:p>
        </p:txBody>
      </p:sp>
      <p:sp>
        <p:nvSpPr>
          <p:cNvPr id="4" name="Slide Number Placeholder 3"/>
          <p:cNvSpPr>
            <a:spLocks noGrp="1"/>
          </p:cNvSpPr>
          <p:nvPr>
            <p:ph type="sldNum" sz="quarter" idx="5"/>
          </p:nvPr>
        </p:nvSpPr>
        <p:spPr/>
        <p:txBody>
          <a:bodyPr/>
          <a:lstStyle/>
          <a:p>
            <a:fld id="{14C55F89-EEC4-AA45-B254-4E8B0F0EFC19}" type="slidenum">
              <a:rPr lang="en-US" smtClean="0"/>
              <a:pPr/>
              <a:t>21</a:t>
            </a:fld>
            <a:endParaRPr lang="en-US"/>
          </a:p>
        </p:txBody>
      </p:sp>
    </p:spTree>
    <p:extLst>
      <p:ext uri="{BB962C8B-B14F-4D97-AF65-F5344CB8AC3E}">
        <p14:creationId xmlns:p14="http://schemas.microsoft.com/office/powerpoint/2010/main" val="1512026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 bit about PCORI.</a:t>
            </a:r>
          </a:p>
          <a:p>
            <a:endParaRPr lang="en-US" dirty="0"/>
          </a:p>
          <a:p>
            <a:endParaRPr lang="en-US" dirty="0"/>
          </a:p>
        </p:txBody>
      </p:sp>
      <p:sp>
        <p:nvSpPr>
          <p:cNvPr id="4" name="Slide Number Placeholder 3"/>
          <p:cNvSpPr>
            <a:spLocks noGrp="1"/>
          </p:cNvSpPr>
          <p:nvPr>
            <p:ph type="sldNum" sz="quarter" idx="5"/>
          </p:nvPr>
        </p:nvSpPr>
        <p:spPr/>
        <p:txBody>
          <a:bodyPr/>
          <a:lstStyle/>
          <a:p>
            <a:fld id="{14C55F89-EEC4-AA45-B254-4E8B0F0EFC19}" type="slidenum">
              <a:rPr lang="en-US" smtClean="0"/>
              <a:pPr/>
              <a:t>3</a:t>
            </a:fld>
            <a:endParaRPr lang="en-US"/>
          </a:p>
        </p:txBody>
      </p:sp>
    </p:spTree>
    <p:extLst>
      <p:ext uri="{BB962C8B-B14F-4D97-AF65-F5344CB8AC3E}">
        <p14:creationId xmlns:p14="http://schemas.microsoft.com/office/powerpoint/2010/main" val="2391281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66800"/>
            <a:ext cx="5486400" cy="3086100"/>
          </a:xfrm>
        </p:spPr>
      </p:sp>
      <p:sp>
        <p:nvSpPr>
          <p:cNvPr id="3" name="Notes Placeholder 2"/>
          <p:cNvSpPr>
            <a:spLocks noGrp="1"/>
          </p:cNvSpPr>
          <p:nvPr>
            <p:ph type="body" idx="1"/>
          </p:nvPr>
        </p:nvSpPr>
        <p:spPr/>
        <p:txBody>
          <a:bodyPr/>
          <a:lstStyle/>
          <a:p>
            <a:endParaRPr lang="en-US" dirty="0"/>
          </a:p>
          <a:p>
            <a:r>
              <a:rPr lang="en-US" dirty="0"/>
              <a:t>PCORI is an independent, nonprofit research organization that seeks to empower patients and others with actionable information about their health and healthcare choices. </a:t>
            </a:r>
          </a:p>
          <a:p>
            <a:endParaRPr lang="en-US" dirty="0"/>
          </a:p>
          <a:p>
            <a:r>
              <a:rPr lang="en-US" dirty="0"/>
              <a:t>We fund comparative clinical effectiveness research or CER, which compares two or more medical treatments, services, or health practices. The findings from these studies help patients and other stakeholders make better informed decisions.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4C55F89-EEC4-AA45-B254-4E8B0F0EFC19}" type="slidenum">
              <a:rPr lang="en-US" smtClean="0"/>
              <a:t>4</a:t>
            </a:fld>
            <a:endParaRPr lang="en-US"/>
          </a:p>
        </p:txBody>
      </p:sp>
    </p:spTree>
    <p:extLst>
      <p:ext uri="{BB962C8B-B14F-4D97-AF65-F5344CB8AC3E}">
        <p14:creationId xmlns:p14="http://schemas.microsoft.com/office/powerpoint/2010/main" val="392167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Open Sans" panose="020B0606030504020204" pitchFamily="34" charset="0"/>
                <a:cs typeface="Open Sans" panose="020B0606030504020204" pitchFamily="34" charset="0"/>
              </a:rPr>
              <a:t>Key features of our funded research and research-related projects</a:t>
            </a:r>
          </a:p>
          <a:p>
            <a:endParaRPr lang="en-US" dirty="0">
              <a:ea typeface="Open Sans" panose="020B0606030504020204" pitchFamily="34" charset="0"/>
              <a:cs typeface="Times New Roman" panose="02020603050405020304" pitchFamily="18" charset="0"/>
            </a:endParaRPr>
          </a:p>
          <a:p>
            <a:pPr marL="166872" indent="-166872">
              <a:spcBef>
                <a:spcPts val="584"/>
              </a:spcBef>
              <a:buFont typeface="Arial" panose="020B0604020202020204" pitchFamily="34" charset="0"/>
              <a:buChar char="•"/>
            </a:pPr>
            <a:r>
              <a:rPr lang="en-US" dirty="0">
                <a:ea typeface="Open Sans" panose="020B0606030504020204" pitchFamily="34" charset="0"/>
                <a:cs typeface="Open Sans" panose="020B0606030504020204" pitchFamily="34" charset="0"/>
              </a:rPr>
              <a:t>We engage patients and other stakeholders throughout the research process, and are committed to ensuring they have a seat at the table throughout the lifecycle of the award—helping to prioritize research topics, design and conduct the studies, and share the results.</a:t>
            </a:r>
          </a:p>
          <a:p>
            <a:pPr marL="166872" indent="-166872">
              <a:spcBef>
                <a:spcPts val="584"/>
              </a:spcBef>
              <a:buFont typeface="Arial" panose="020B0604020202020204" pitchFamily="34" charset="0"/>
              <a:buChar char="•"/>
            </a:pPr>
            <a:r>
              <a:rPr lang="en-US" dirty="0">
                <a:ea typeface="Open Sans" panose="020B0606030504020204" pitchFamily="34" charset="0"/>
                <a:cs typeface="Open Sans" panose="020B0606030504020204" pitchFamily="34" charset="0"/>
              </a:rPr>
              <a:t>We fund comparative clinical effectiveness research, which compares two or more medical treatments, services, or health practices to help patients and other stakeholders make better informed health and healthcare decisions.  These comparators must have evidence of efficacy or use.</a:t>
            </a:r>
          </a:p>
          <a:p>
            <a:pPr marL="166872" indent="-166872">
              <a:spcBef>
                <a:spcPts val="584"/>
              </a:spcBef>
              <a:buFont typeface="Arial" panose="020B0604020202020204" pitchFamily="34" charset="0"/>
              <a:buChar char="•"/>
            </a:pPr>
            <a:r>
              <a:rPr lang="en-US" dirty="0">
                <a:ea typeface="Open Sans" panose="020B0606030504020204" pitchFamily="34" charset="0"/>
                <a:cs typeface="Open Sans" panose="020B0606030504020204" pitchFamily="34" charset="0"/>
              </a:rPr>
              <a:t>Our funded work focuses on answering questions most important to patients and those who care for them. We believe patients deserve to know whether some approaches work better than others for certain populations, and caregivers, clinicians, and all of our stakeholders benefit from having better information about different care options. </a:t>
            </a:r>
          </a:p>
          <a:p>
            <a:pPr marL="166872" indent="-166872">
              <a:spcBef>
                <a:spcPts val="584"/>
              </a:spcBef>
              <a:buFont typeface="Arial" panose="020B0604020202020204" pitchFamily="34" charset="0"/>
              <a:buChar char="•"/>
            </a:pPr>
            <a:r>
              <a:rPr lang="en-US" dirty="0">
                <a:ea typeface="Open Sans" panose="020B0606030504020204" pitchFamily="34" charset="0"/>
                <a:cs typeface="Open Sans" panose="020B0606030504020204" pitchFamily="34" charset="0"/>
              </a:rPr>
              <a:t>Finally, our funded work aims to produce evidence that can be applied in real-world practice settings – this is often not a focus within health research.</a:t>
            </a:r>
          </a:p>
          <a:p>
            <a:pPr defTabSz="889986">
              <a:defRPr/>
            </a:pPr>
            <a:endParaRPr lang="en-US" dirty="0">
              <a:latin typeface="Helvetica Neue"/>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defTabSz="889986">
              <a:defRPr/>
            </a:pPr>
            <a:fld id="{14C55F89-EEC4-AA45-B254-4E8B0F0EFC19}" type="slidenum">
              <a:rPr lang="en-US">
                <a:solidFill>
                  <a:prstClr val="black"/>
                </a:solidFill>
                <a:latin typeface="Calibri" panose="020F0502020204030204"/>
              </a:rPr>
              <a:pPr defTabSz="889986">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672307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288925"/>
            <a:ext cx="3611562" cy="2032000"/>
          </a:xfrm>
        </p:spPr>
      </p:sp>
      <p:sp>
        <p:nvSpPr>
          <p:cNvPr id="3" name="Notes Placeholder 2"/>
          <p:cNvSpPr>
            <a:spLocks noGrp="1"/>
          </p:cNvSpPr>
          <p:nvPr>
            <p:ph type="body" idx="1"/>
          </p:nvPr>
        </p:nvSpPr>
        <p:spPr>
          <a:xfrm>
            <a:off x="379786" y="2630729"/>
            <a:ext cx="5681980" cy="5740661"/>
          </a:xfrm>
        </p:spPr>
        <p:txBody>
          <a:bodyPr/>
          <a:lstStyle/>
          <a:p>
            <a:r>
              <a:rPr lang="en-US" sz="1900" dirty="0"/>
              <a:t>We have been requiring engagement in our studies for over ten years now.  And, we have found that true engagement makes meaningful differences, as it influences study conceptualization, execution and materials, as well as the way study tasks are carried out, how engagement is designed and practiced, and researchers’ understanding of the needs of people and organizations.​</a:t>
            </a:r>
          </a:p>
          <a:p>
            <a:endParaRPr lang="en-US" sz="1900" dirty="0"/>
          </a:p>
          <a:p>
            <a:r>
              <a:rPr lang="en-US" sz="1900" dirty="0"/>
              <a:t>​Engagement not only benefits patients, whose care may ultimately improve based on study findings, it also benefits research teams, one way is by helping them refine their research questions, thus enhancing the relevance of their results​.</a:t>
            </a:r>
          </a:p>
          <a:p>
            <a:endParaRPr lang="en-US" dirty="0"/>
          </a:p>
          <a:p>
            <a:r>
              <a:rPr lang="en-US" dirty="0"/>
              <a:t>Next slide </a:t>
            </a:r>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fld id="{14C55F89-EEC4-AA45-B254-4E8B0F0EFC19}" type="slidenum">
              <a:rPr lang="en-US" smtClean="0"/>
              <a:t>6</a:t>
            </a:fld>
            <a:endParaRPr lang="en-US"/>
          </a:p>
        </p:txBody>
      </p:sp>
      <p:sp>
        <p:nvSpPr>
          <p:cNvPr id="13" name="Notes Placeholder 2">
            <a:extLst>
              <a:ext uri="{FF2B5EF4-FFF2-40B4-BE49-F238E27FC236}">
                <a16:creationId xmlns:a16="http://schemas.microsoft.com/office/drawing/2014/main" id="{BD050764-6664-659E-A249-07D0D46BC6FB}"/>
              </a:ext>
            </a:extLst>
          </p:cNvPr>
          <p:cNvSpPr txBox="1">
            <a:spLocks/>
          </p:cNvSpPr>
          <p:nvPr/>
        </p:nvSpPr>
        <p:spPr>
          <a:xfrm>
            <a:off x="868080" y="4674678"/>
            <a:ext cx="5681980" cy="3696712"/>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76901"/>
            <a:endParaRPr lang="en-US" dirty="0">
              <a:solidFill>
                <a:schemeClr val="tx2"/>
              </a:solidFill>
              <a:latin typeface="Open Sans" panose="020B0606030504020204" pitchFamily="34" charset="0"/>
              <a:cs typeface="MS PGothic"/>
            </a:endParaRPr>
          </a:p>
        </p:txBody>
      </p:sp>
    </p:spTree>
    <p:extLst>
      <p:ext uri="{BB962C8B-B14F-4D97-AF65-F5344CB8AC3E}">
        <p14:creationId xmlns:p14="http://schemas.microsoft.com/office/powerpoint/2010/main" val="2485255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82588"/>
            <a:ext cx="4205288" cy="2365375"/>
          </a:xfrm>
        </p:spPr>
      </p:sp>
      <p:sp>
        <p:nvSpPr>
          <p:cNvPr id="3" name="Notes Placeholder 2"/>
          <p:cNvSpPr>
            <a:spLocks noGrp="1"/>
          </p:cNvSpPr>
          <p:nvPr>
            <p:ph type="body" idx="1"/>
          </p:nvPr>
        </p:nvSpPr>
        <p:spPr>
          <a:xfrm>
            <a:off x="438973" y="3190404"/>
            <a:ext cx="5681980" cy="4856859"/>
          </a:xfrm>
        </p:spPr>
        <p:txBody>
          <a:bodyPr/>
          <a:lstStyle/>
          <a:p>
            <a:r>
              <a:rPr lang="en-US" sz="1900" dirty="0"/>
              <a:t>We have recently developed new Foundational Expectations  for engagement that I urge you to read through on our website.  These lay out the requirements and provide guidance for engaging patients and other important stakeholders during each stage of the research process.</a:t>
            </a:r>
          </a:p>
          <a:p>
            <a:endParaRPr lang="en-US" sz="1900" dirty="0"/>
          </a:p>
          <a:p>
            <a:r>
              <a:rPr lang="en-US" sz="1900" dirty="0"/>
              <a:t>We also have a wealth of other resources there, some of them developed as part of PCORI awards, that I think you will find helpful.  Some of the resources include information on measuring what matters, guidance on building effective multi-stakeholder research teams, and a research fundamentals course that is very helpful for research partners.  This is also available in Spanish. </a:t>
            </a:r>
          </a:p>
          <a:p>
            <a:endParaRPr lang="en-US" dirty="0"/>
          </a:p>
          <a:p>
            <a:r>
              <a:rPr lang="en-US" dirty="0"/>
              <a:t>Next slide </a:t>
            </a:r>
          </a:p>
        </p:txBody>
      </p:sp>
      <p:sp>
        <p:nvSpPr>
          <p:cNvPr id="4" name="Slide Number Placeholder 3"/>
          <p:cNvSpPr>
            <a:spLocks noGrp="1"/>
          </p:cNvSpPr>
          <p:nvPr>
            <p:ph type="sldNum" sz="quarter" idx="5"/>
          </p:nvPr>
        </p:nvSpPr>
        <p:spPr/>
        <p:txBody>
          <a:bodyPr/>
          <a:lstStyle/>
          <a:p>
            <a:fld id="{14C55F89-EEC4-AA45-B254-4E8B0F0EFC19}" type="slidenum">
              <a:rPr lang="en-US" smtClean="0"/>
              <a:t>7</a:t>
            </a:fld>
            <a:endParaRPr lang="en-US"/>
          </a:p>
        </p:txBody>
      </p:sp>
    </p:spTree>
    <p:extLst>
      <p:ext uri="{BB962C8B-B14F-4D97-AF65-F5344CB8AC3E}">
        <p14:creationId xmlns:p14="http://schemas.microsoft.com/office/powerpoint/2010/main" val="2272515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4571" y="4297587"/>
            <a:ext cx="5316565" cy="3919300"/>
          </a:xfrm>
        </p:spPr>
        <p:txBody>
          <a:bodyPr/>
          <a:lstStyle/>
          <a:p>
            <a:r>
              <a:rPr lang="en-US" dirty="0"/>
              <a:t>At the core of what we do are our five National Priorities for Health. These are ambitious, long-term goals that will guide PCORI’s funding of patient-centered CER and other initiatives related to engagement, dissemination and implementation, and research infrastructure. I won’t read through them, but you can find them on the right-hand side here.</a:t>
            </a:r>
          </a:p>
          <a:p>
            <a:endParaRPr lang="en-US" dirty="0"/>
          </a:p>
          <a:p>
            <a:pPr defTabSz="889986">
              <a:defRPr/>
            </a:pPr>
            <a:endParaRPr lang="en-US" dirty="0"/>
          </a:p>
        </p:txBody>
      </p:sp>
      <p:sp>
        <p:nvSpPr>
          <p:cNvPr id="4" name="Slide Number Placeholder 3"/>
          <p:cNvSpPr>
            <a:spLocks noGrp="1"/>
          </p:cNvSpPr>
          <p:nvPr>
            <p:ph type="sldNum" sz="quarter" idx="5"/>
          </p:nvPr>
        </p:nvSpPr>
        <p:spPr/>
        <p:txBody>
          <a:bodyPr/>
          <a:lstStyle/>
          <a:p>
            <a:pPr defTabSz="889986">
              <a:defRPr/>
            </a:pPr>
            <a:fld id="{14C55F89-EEC4-AA45-B254-4E8B0F0EFC19}" type="slidenum">
              <a:rPr lang="en-US">
                <a:solidFill>
                  <a:prstClr val="black"/>
                </a:solidFill>
                <a:latin typeface="Calibri" panose="020F0502020204030204"/>
              </a:rPr>
              <a:pPr defTabSz="889986">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946520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64355"/>
            <a:ext cx="5486400" cy="4489450"/>
          </a:xfrm>
        </p:spPr>
        <p:txBody>
          <a:bodyPr/>
          <a:lstStyle/>
          <a:p>
            <a:r>
              <a:rPr lang="en-US" dirty="0">
                <a:solidFill>
                  <a:srgbClr val="39424F"/>
                </a:solidFill>
              </a:rPr>
              <a:t>PCORI has interest in research across a range of areas, but we have a particular focus on Topic Themes of interest that will inform focused funding opportunities over the next several funding cycles.  </a:t>
            </a:r>
          </a:p>
          <a:p>
            <a:endParaRPr lang="en-US" dirty="0">
              <a:solidFill>
                <a:srgbClr val="39424F"/>
              </a:solidFill>
            </a:endParaRPr>
          </a:p>
          <a:p>
            <a:r>
              <a:rPr lang="en-US" dirty="0">
                <a:solidFill>
                  <a:srgbClr val="39424F"/>
                </a:solidFill>
              </a:rPr>
              <a:t>We have had a long-standing legislatively-mandated Rare Disease Advisory Panel that has affirmed our interest in work on rare disease.  Our Board has amplified that by confirming Addressing Rare Diseases as a topic theme of interest.</a:t>
            </a:r>
          </a:p>
          <a:p>
            <a:endParaRPr lang="en-US" dirty="0">
              <a:solidFill>
                <a:srgbClr val="39424F"/>
              </a:solidFill>
            </a:endParaRPr>
          </a:p>
          <a:p>
            <a:pPr marL="0" indent="0">
              <a:buFont typeface="Arial" panose="020B0604020202020204" pitchFamily="34" charset="0"/>
              <a:buNone/>
            </a:pPr>
            <a:endParaRPr lang="en-US" dirty="0">
              <a:solidFill>
                <a:srgbClr val="39424F"/>
              </a:solidFill>
              <a:cs typeface="Open Sans" panose="020B0606030504020204" pitchFamily="34" charset="0"/>
            </a:endParaRPr>
          </a:p>
          <a:p>
            <a:pPr marL="171450" indent="-171450">
              <a:buFont typeface="Arial"/>
              <a:buChar char="•"/>
            </a:pPr>
            <a:endParaRPr lang="en-US" dirty="0">
              <a:solidFill>
                <a:srgbClr val="39424F"/>
              </a:solidFill>
              <a:cs typeface="Open Sans" panose="020B0606030504020204" pitchFamily="34" charset="0"/>
            </a:endParaRPr>
          </a:p>
          <a:p>
            <a:pPr marL="171450" indent="-171450">
              <a:buFont typeface="Arial"/>
              <a:buChar char="•"/>
            </a:pPr>
            <a:endParaRPr lang="en-US" dirty="0">
              <a:solidFill>
                <a:srgbClr val="39424F"/>
              </a:solidFill>
              <a:cs typeface="Open Sans" panose="020B0606030504020204" pitchFamily="34" charset="0"/>
            </a:endParaRPr>
          </a:p>
        </p:txBody>
      </p:sp>
      <p:sp>
        <p:nvSpPr>
          <p:cNvPr id="4" name="Slide Number Placeholder 3"/>
          <p:cNvSpPr>
            <a:spLocks noGrp="1"/>
          </p:cNvSpPr>
          <p:nvPr>
            <p:ph type="sldNum" sz="quarter" idx="5"/>
          </p:nvPr>
        </p:nvSpPr>
        <p:spPr>
          <a:xfrm>
            <a:off x="3592513" y="8482013"/>
            <a:ext cx="2971800" cy="458787"/>
          </a:xfrm>
        </p:spPr>
        <p:txBody>
          <a:bodyPr/>
          <a:lstStyle/>
          <a:p>
            <a:fld id="{14C55F89-EEC4-AA45-B254-4E8B0F0EFC19}" type="slidenum">
              <a:rPr lang="en-US" smtClean="0"/>
              <a:t>9</a:t>
            </a:fld>
            <a:endParaRPr lang="en-US"/>
          </a:p>
        </p:txBody>
      </p:sp>
    </p:spTree>
    <p:extLst>
      <p:ext uri="{BB962C8B-B14F-4D97-AF65-F5344CB8AC3E}">
        <p14:creationId xmlns:p14="http://schemas.microsoft.com/office/powerpoint/2010/main" val="14305863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100000">
              <a:schemeClr val="accent3"/>
            </a:gs>
            <a:gs pos="0">
              <a:schemeClr val="accent3">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9314-FD5C-C43D-91A1-4D5A218978F8}"/>
              </a:ext>
            </a:extLst>
          </p:cNvPr>
          <p:cNvSpPr>
            <a:spLocks noGrp="1"/>
          </p:cNvSpPr>
          <p:nvPr>
            <p:ph type="ctrTitle"/>
          </p:nvPr>
        </p:nvSpPr>
        <p:spPr>
          <a:xfrm>
            <a:off x="388938" y="462746"/>
            <a:ext cx="8913811" cy="1828800"/>
          </a:xfrm>
        </p:spPr>
        <p:txBody>
          <a:bodyPr bIns="73152" anchor="b">
            <a:noAutofit/>
          </a:bodyPr>
          <a:lstStyle>
            <a:lvl1pPr algn="l">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11BAD92-56A7-07DD-419A-06903CEC3127}"/>
              </a:ext>
            </a:extLst>
          </p:cNvPr>
          <p:cNvSpPr>
            <a:spLocks noGrp="1"/>
          </p:cNvSpPr>
          <p:nvPr>
            <p:ph type="subTitle" idx="1"/>
          </p:nvPr>
        </p:nvSpPr>
        <p:spPr>
          <a:xfrm>
            <a:off x="388938" y="2659416"/>
            <a:ext cx="8913812" cy="1691640"/>
          </a:xfrm>
        </p:spPr>
        <p:txBody>
          <a:bodyPr>
            <a:no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BD6C5C63-FD40-6196-4AB9-269F7094B8A5}"/>
              </a:ext>
            </a:extLst>
          </p:cNvPr>
          <p:cNvSpPr/>
          <p:nvPr userDrawn="1"/>
        </p:nvSpPr>
        <p:spPr>
          <a:xfrm>
            <a:off x="382588" y="2293002"/>
            <a:ext cx="4572000" cy="137160"/>
          </a:xfrm>
          <a:prstGeom prst="rect">
            <a:avLst/>
          </a:prstGeom>
          <a:gradFill>
            <a:gsLst>
              <a:gs pos="0">
                <a:srgbClr val="76BC21"/>
              </a:gs>
              <a:gs pos="99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pic>
        <p:nvPicPr>
          <p:cNvPr id="8" name="Picture 7">
            <a:extLst>
              <a:ext uri="{FF2B5EF4-FFF2-40B4-BE49-F238E27FC236}">
                <a16:creationId xmlns:a16="http://schemas.microsoft.com/office/drawing/2014/main" id="{2111FEA0-86A6-F004-E1D5-E8CA53EF16C7}"/>
              </a:ext>
            </a:extLst>
          </p:cNvPr>
          <p:cNvPicPr>
            <a:picLocks noChangeAspect="1"/>
          </p:cNvPicPr>
          <p:nvPr userDrawn="1"/>
        </p:nvPicPr>
        <p:blipFill>
          <a:blip r:embed="rId2">
            <a:alphaModFix amt="25000"/>
          </a:blip>
          <a:stretch>
            <a:fillRect/>
          </a:stretch>
        </p:blipFill>
        <p:spPr>
          <a:xfrm>
            <a:off x="9382407" y="0"/>
            <a:ext cx="2426321" cy="5839621"/>
          </a:xfrm>
          <a:prstGeom prst="rect">
            <a:avLst/>
          </a:prstGeom>
        </p:spPr>
      </p:pic>
      <p:pic>
        <p:nvPicPr>
          <p:cNvPr id="18" name="Picture 17">
            <a:extLst>
              <a:ext uri="{FF2B5EF4-FFF2-40B4-BE49-F238E27FC236}">
                <a16:creationId xmlns:a16="http://schemas.microsoft.com/office/drawing/2014/main" id="{340F1561-F1A3-D8EF-FBB1-A87B5B62616A}"/>
              </a:ext>
            </a:extLst>
          </p:cNvPr>
          <p:cNvPicPr>
            <a:picLocks noChangeAspect="1"/>
          </p:cNvPicPr>
          <p:nvPr userDrawn="1"/>
        </p:nvPicPr>
        <p:blipFill rotWithShape="1">
          <a:blip r:embed="rId3"/>
          <a:srcRect b="13931"/>
          <a:stretch/>
        </p:blipFill>
        <p:spPr>
          <a:xfrm>
            <a:off x="0" y="6311462"/>
            <a:ext cx="12192000" cy="546538"/>
          </a:xfrm>
          <a:prstGeom prst="rect">
            <a:avLst/>
          </a:prstGeom>
        </p:spPr>
      </p:pic>
      <p:sp>
        <p:nvSpPr>
          <p:cNvPr id="11" name="Rectangle 10">
            <a:extLst>
              <a:ext uri="{FF2B5EF4-FFF2-40B4-BE49-F238E27FC236}">
                <a16:creationId xmlns:a16="http://schemas.microsoft.com/office/drawing/2014/main" id="{CF3C8946-6382-7CE6-C14A-631F0BD1A350}"/>
              </a:ext>
            </a:extLst>
          </p:cNvPr>
          <p:cNvSpPr/>
          <p:nvPr userDrawn="1"/>
        </p:nvSpPr>
        <p:spPr>
          <a:xfrm>
            <a:off x="0" y="6174302"/>
            <a:ext cx="12188952" cy="137160"/>
          </a:xfrm>
          <a:prstGeom prst="rect">
            <a:avLst/>
          </a:prstGeom>
          <a:gradFill>
            <a:gsLst>
              <a:gs pos="0">
                <a:srgbClr val="76BC21"/>
              </a:gs>
              <a:gs pos="99000">
                <a:srgbClr val="00AEEF"/>
              </a:gs>
            </a:gsLst>
            <a:lin ang="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pic>
        <p:nvPicPr>
          <p:cNvPr id="4" name="Graphic 3">
            <a:extLst>
              <a:ext uri="{FF2B5EF4-FFF2-40B4-BE49-F238E27FC236}">
                <a16:creationId xmlns:a16="http://schemas.microsoft.com/office/drawing/2014/main" id="{6054A243-8282-733E-28EC-E9828A3307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83607" y="4801074"/>
            <a:ext cx="4049595" cy="1162960"/>
          </a:xfrm>
          <a:prstGeom prst="rect">
            <a:avLst/>
          </a:prstGeom>
        </p:spPr>
      </p:pic>
      <p:sp>
        <p:nvSpPr>
          <p:cNvPr id="6" name="Text Placeholder 5">
            <a:extLst>
              <a:ext uri="{FF2B5EF4-FFF2-40B4-BE49-F238E27FC236}">
                <a16:creationId xmlns:a16="http://schemas.microsoft.com/office/drawing/2014/main" id="{13429B14-F272-A7F4-C1FE-78B127B504EC}"/>
              </a:ext>
            </a:extLst>
          </p:cNvPr>
          <p:cNvSpPr>
            <a:spLocks noGrp="1"/>
          </p:cNvSpPr>
          <p:nvPr>
            <p:ph type="body" sz="quarter" idx="14" hasCustomPrompt="1"/>
          </p:nvPr>
        </p:nvSpPr>
        <p:spPr>
          <a:xfrm>
            <a:off x="382587" y="4669871"/>
            <a:ext cx="5942013" cy="1258958"/>
          </a:xfrm>
        </p:spPr>
        <p:txBody>
          <a:bodyPr bIns="0" anchor="b" anchorCtr="0">
            <a:noAutofit/>
          </a:bodyPr>
          <a:lstStyle>
            <a:lvl1pPr marL="0" indent="0">
              <a:lnSpc>
                <a:spcPct val="100000"/>
              </a:lnSpc>
              <a:spcBef>
                <a:spcPts val="0"/>
              </a:spcBef>
              <a:buNone/>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and Title</a:t>
            </a:r>
          </a:p>
        </p:txBody>
      </p:sp>
    </p:spTree>
    <p:extLst>
      <p:ext uri="{BB962C8B-B14F-4D97-AF65-F5344CB8AC3E}">
        <p14:creationId xmlns:p14="http://schemas.microsoft.com/office/powerpoint/2010/main" val="263287306"/>
      </p:ext>
    </p:extLst>
  </p:cSld>
  <p:clrMapOvr>
    <a:masterClrMapping/>
  </p:clrMapOvr>
  <p:extLst>
    <p:ext uri="{DCECCB84-F9BA-43D5-87BE-67443E8EF086}">
      <p15:sldGuideLst xmlns:p15="http://schemas.microsoft.com/office/powerpoint/2012/main">
        <p15:guide id="2" pos="5856">
          <p15:clr>
            <a:srgbClr val="FBAE40"/>
          </p15:clr>
        </p15:guide>
        <p15:guide id="4" orient="horz" pos="3672">
          <p15:clr>
            <a:srgbClr val="FBAE40"/>
          </p15:clr>
        </p15:guide>
        <p15:guide id="5" orient="horz"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Two Columns, Intro,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8" y="1697940"/>
            <a:ext cx="5486400" cy="424732"/>
          </a:xfrm>
        </p:spPr>
        <p:txBody>
          <a:bodyPr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6C80D7-42DE-0507-09C2-38CD4F7F7275}"/>
              </a:ext>
            </a:extLst>
          </p:cNvPr>
          <p:cNvSpPr>
            <a:spLocks noGrp="1"/>
          </p:cNvSpPr>
          <p:nvPr>
            <p:ph type="body" sz="quarter" idx="3"/>
          </p:nvPr>
        </p:nvSpPr>
        <p:spPr>
          <a:xfrm>
            <a:off x="6327434" y="1697940"/>
            <a:ext cx="5486400" cy="424732"/>
          </a:xfrm>
        </p:spPr>
        <p:txBody>
          <a:bodyPr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2AF451-1D48-593A-7BC8-9BEC1D4C16BA}"/>
              </a:ext>
            </a:extLst>
          </p:cNvPr>
          <p:cNvSpPr>
            <a:spLocks noGrp="1"/>
          </p:cNvSpPr>
          <p:nvPr>
            <p:ph sz="quarter" idx="4"/>
          </p:nvPr>
        </p:nvSpPr>
        <p:spPr>
          <a:xfrm>
            <a:off x="6327433"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8938" y="3531"/>
            <a:ext cx="11430000" cy="777240"/>
          </a:xfrm>
        </p:spPr>
        <p:txBody>
          <a:bodyPr vert="horz" lIns="0" tIns="45720" rIns="91440" bIns="0" rtlCol="0" anchor="b" anchorCtr="0">
            <a:normAutofit/>
          </a:bodyPr>
          <a:lstStyle>
            <a:lvl1pPr>
              <a:defRPr lang="en-US" sz="3200" dirty="0"/>
            </a:lvl1pPr>
          </a:lstStyle>
          <a:p>
            <a:pPr lvl="0"/>
            <a:r>
              <a:rPr lang="en-US"/>
              <a:t>Click to edit Master title style</a:t>
            </a:r>
          </a:p>
        </p:txBody>
      </p:sp>
      <p:sp>
        <p:nvSpPr>
          <p:cNvPr id="8" name="Text Placeholder 10">
            <a:extLst>
              <a:ext uri="{FF2B5EF4-FFF2-40B4-BE49-F238E27FC236}">
                <a16:creationId xmlns:a16="http://schemas.microsoft.com/office/drawing/2014/main" id="{55A85635-2152-9C47-0107-79013CF178C2}"/>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Tree>
    <p:extLst>
      <p:ext uri="{BB962C8B-B14F-4D97-AF65-F5344CB8AC3E}">
        <p14:creationId xmlns:p14="http://schemas.microsoft.com/office/powerpoint/2010/main" val="152859316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Intro Content Left, Picture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6095999" y="1326650"/>
            <a:ext cx="6096001" cy="5404350"/>
          </a:xfrm>
          <a:solidFill>
            <a:schemeClr val="bg1"/>
          </a:solidFill>
        </p:spPr>
        <p:txBody>
          <a:bodyPr anchor="t" anchorCtr="0"/>
          <a:lstStyle>
            <a:lvl1pPr marL="0" indent="0" algn="ctr">
              <a:buNone/>
              <a:defRPr/>
            </a:lvl1pPr>
          </a:lstStyle>
          <a:p>
            <a:r>
              <a:rPr lang="en-US"/>
              <a:t>Click icon to add picture</a:t>
            </a:r>
          </a:p>
        </p:txBody>
      </p:sp>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8" y="1697940"/>
            <a:ext cx="5486400" cy="424732"/>
          </a:xfrm>
        </p:spPr>
        <p:txBody>
          <a:bodyPr wrap="square"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8938" y="228600"/>
            <a:ext cx="11430000" cy="1094875"/>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99038558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Intro-Content Left, Picture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6095999" y="1326650"/>
            <a:ext cx="6096001" cy="5404350"/>
          </a:xfrm>
          <a:solidFill>
            <a:schemeClr val="bg1"/>
          </a:solidFill>
        </p:spPr>
        <p:txBody>
          <a:bodyPr anchor="t" anchorCtr="0"/>
          <a:lstStyle>
            <a:lvl1pPr marL="0" indent="0" algn="ctr">
              <a:buNone/>
              <a:defRPr/>
            </a:lvl1pPr>
          </a:lstStyle>
          <a:p>
            <a:r>
              <a:rPr lang="en-US"/>
              <a:t>Click icon to add picture</a:t>
            </a:r>
          </a:p>
        </p:txBody>
      </p:sp>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8" y="1697940"/>
            <a:ext cx="5486400" cy="424732"/>
          </a:xfrm>
        </p:spPr>
        <p:txBody>
          <a:bodyPr wrap="square"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8">
            <a:extLst>
              <a:ext uri="{FF2B5EF4-FFF2-40B4-BE49-F238E27FC236}">
                <a16:creationId xmlns:a16="http://schemas.microsoft.com/office/drawing/2014/main" id="{2F60CE54-4FE7-CDCF-A8EF-A46AB99C291D}"/>
              </a:ext>
            </a:extLst>
          </p:cNvPr>
          <p:cNvSpPr>
            <a:spLocks noGrp="1"/>
          </p:cNvSpPr>
          <p:nvPr>
            <p:ph type="title"/>
          </p:nvPr>
        </p:nvSpPr>
        <p:spPr>
          <a:xfrm>
            <a:off x="388938" y="3531"/>
            <a:ext cx="11430000" cy="777240"/>
          </a:xfrm>
        </p:spPr>
        <p:txBody>
          <a:bodyPr vert="horz" lIns="0" tIns="45720" rIns="91440" bIns="0" rtlCol="0" anchor="b" anchorCtr="0">
            <a:normAutofit/>
          </a:bodyPr>
          <a:lstStyle>
            <a:lvl1pPr>
              <a:defRPr lang="en-US" sz="3200"/>
            </a:lvl1pPr>
          </a:lstStyle>
          <a:p>
            <a:pPr lvl="0"/>
            <a:r>
              <a:rPr lang="en-US"/>
              <a:t>Click to edit Master title style</a:t>
            </a:r>
          </a:p>
        </p:txBody>
      </p:sp>
      <p:sp>
        <p:nvSpPr>
          <p:cNvPr id="2" name="Text Placeholder 10">
            <a:extLst>
              <a:ext uri="{FF2B5EF4-FFF2-40B4-BE49-F238E27FC236}">
                <a16:creationId xmlns:a16="http://schemas.microsoft.com/office/drawing/2014/main" id="{AEC70D77-78DC-361B-23DB-3F47A3C3A79E}"/>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Tree>
    <p:extLst>
      <p:ext uri="{BB962C8B-B14F-4D97-AF65-F5344CB8AC3E}">
        <p14:creationId xmlns:p14="http://schemas.microsoft.com/office/powerpoint/2010/main" val="347341271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Intro-Content Left, Media Righ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8" y="1697940"/>
            <a:ext cx="5486400" cy="424732"/>
          </a:xfrm>
        </p:spPr>
        <p:txBody>
          <a:bodyPr wrap="square"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8">
            <a:extLst>
              <a:ext uri="{FF2B5EF4-FFF2-40B4-BE49-F238E27FC236}">
                <a16:creationId xmlns:a16="http://schemas.microsoft.com/office/drawing/2014/main" id="{2F60CE54-4FE7-CDCF-A8EF-A46AB99C291D}"/>
              </a:ext>
            </a:extLst>
          </p:cNvPr>
          <p:cNvSpPr>
            <a:spLocks noGrp="1"/>
          </p:cNvSpPr>
          <p:nvPr>
            <p:ph type="title"/>
          </p:nvPr>
        </p:nvSpPr>
        <p:spPr>
          <a:xfrm>
            <a:off x="388938" y="3531"/>
            <a:ext cx="11430000" cy="777240"/>
          </a:xfrm>
        </p:spPr>
        <p:txBody>
          <a:bodyPr vert="horz" lIns="0" tIns="45720" rIns="91440" bIns="0" rtlCol="0" anchor="b" anchorCtr="0">
            <a:normAutofit/>
          </a:bodyPr>
          <a:lstStyle>
            <a:lvl1pPr>
              <a:defRPr lang="en-US" sz="3200"/>
            </a:lvl1pPr>
          </a:lstStyle>
          <a:p>
            <a:pPr lvl="0"/>
            <a:r>
              <a:rPr lang="en-US"/>
              <a:t>Click to edit Master title style</a:t>
            </a:r>
          </a:p>
        </p:txBody>
      </p:sp>
      <p:sp>
        <p:nvSpPr>
          <p:cNvPr id="2" name="Text Placeholder 10">
            <a:extLst>
              <a:ext uri="{FF2B5EF4-FFF2-40B4-BE49-F238E27FC236}">
                <a16:creationId xmlns:a16="http://schemas.microsoft.com/office/drawing/2014/main" id="{AEC70D77-78DC-361B-23DB-3F47A3C3A79E}"/>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
        <p:nvSpPr>
          <p:cNvPr id="8" name="Media Placeholder 7">
            <a:extLst>
              <a:ext uri="{FF2B5EF4-FFF2-40B4-BE49-F238E27FC236}">
                <a16:creationId xmlns:a16="http://schemas.microsoft.com/office/drawing/2014/main" id="{F81E0666-D582-0318-1ABD-4D2CFF958778}"/>
              </a:ext>
            </a:extLst>
          </p:cNvPr>
          <p:cNvSpPr>
            <a:spLocks noGrp="1"/>
          </p:cNvSpPr>
          <p:nvPr>
            <p:ph type="media" sz="quarter" idx="15"/>
          </p:nvPr>
        </p:nvSpPr>
        <p:spPr>
          <a:xfrm>
            <a:off x="6092952" y="1325564"/>
            <a:ext cx="6099048" cy="5408612"/>
          </a:xfrm>
        </p:spPr>
        <p:txBody>
          <a:bodyPr/>
          <a:lstStyle>
            <a:lvl1pPr marL="0" indent="0" algn="ctr">
              <a:buNone/>
              <a:defRPr/>
            </a:lvl1pPr>
          </a:lstStyle>
          <a:p>
            <a:r>
              <a:rPr lang="en-US"/>
              <a:t>Click icon to add media</a:t>
            </a:r>
          </a:p>
        </p:txBody>
      </p:sp>
    </p:spTree>
    <p:extLst>
      <p:ext uri="{BB962C8B-B14F-4D97-AF65-F5344CB8AC3E}">
        <p14:creationId xmlns:p14="http://schemas.microsoft.com/office/powerpoint/2010/main" val="363052539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icture Left, Intro-Content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1" y="1326150"/>
            <a:ext cx="6096001" cy="5404350"/>
          </a:xfrm>
          <a:solidFill>
            <a:schemeClr val="bg1"/>
          </a:solidFill>
        </p:spPr>
        <p:txBody>
          <a:bodyPr anchor="t" anchorCtr="0"/>
          <a:lstStyle>
            <a:lvl1pPr marL="0" indent="0" algn="ctr">
              <a:buNone/>
              <a:defRPr/>
            </a:lvl1pPr>
          </a:lstStyle>
          <a:p>
            <a:r>
              <a:rPr lang="en-US"/>
              <a:t>Click icon to add picture</a:t>
            </a:r>
          </a:p>
        </p:txBody>
      </p:sp>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6329363" y="1696353"/>
            <a:ext cx="5486400" cy="424732"/>
          </a:xfrm>
        </p:spPr>
        <p:txBody>
          <a:bodyPr wrap="square"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6329362"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8938" y="221876"/>
            <a:ext cx="11430000" cy="1101599"/>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037195726"/>
      </p:ext>
    </p:extLst>
  </p:cSld>
  <p:clrMapOvr>
    <a:masterClrMapping/>
  </p:clrMapOvr>
  <p:extLst>
    <p:ext uri="{DCECCB84-F9BA-43D5-87BE-67443E8EF086}">
      <p15:sldGuideLst xmlns:p15="http://schemas.microsoft.com/office/powerpoint/2012/main">
        <p15:guide id="3" pos="3984">
          <p15:clr>
            <a:srgbClr val="FBAE40"/>
          </p15:clr>
        </p15:guide>
        <p15:guide id="4" pos="412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Picture Left, Intro-Content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1" y="1326150"/>
            <a:ext cx="6096001" cy="5404350"/>
          </a:xfrm>
          <a:solidFill>
            <a:schemeClr val="bg1"/>
          </a:solidFill>
        </p:spPr>
        <p:txBody>
          <a:bodyPr anchor="t" anchorCtr="0"/>
          <a:lstStyle>
            <a:lvl1pPr marL="0" indent="0" algn="ctr">
              <a:buNone/>
              <a:defRPr/>
            </a:lvl1pPr>
          </a:lstStyle>
          <a:p>
            <a:r>
              <a:rPr lang="en-US"/>
              <a:t>Click icon to add picture</a:t>
            </a:r>
          </a:p>
        </p:txBody>
      </p:sp>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6329363" y="1696353"/>
            <a:ext cx="5486400" cy="424732"/>
          </a:xfrm>
        </p:spPr>
        <p:txBody>
          <a:bodyPr wrap="square"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6329362"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8">
            <a:extLst>
              <a:ext uri="{FF2B5EF4-FFF2-40B4-BE49-F238E27FC236}">
                <a16:creationId xmlns:a16="http://schemas.microsoft.com/office/drawing/2014/main" id="{2027203A-A8C8-03F4-2B67-FCBD87CE0AD5}"/>
              </a:ext>
            </a:extLst>
          </p:cNvPr>
          <p:cNvSpPr>
            <a:spLocks noGrp="1"/>
          </p:cNvSpPr>
          <p:nvPr>
            <p:ph type="title"/>
          </p:nvPr>
        </p:nvSpPr>
        <p:spPr>
          <a:xfrm>
            <a:off x="388938" y="3531"/>
            <a:ext cx="11430000" cy="777240"/>
          </a:xfrm>
        </p:spPr>
        <p:txBody>
          <a:bodyPr vert="horz" lIns="0" tIns="45720" rIns="91440" bIns="0" rtlCol="0" anchor="b" anchorCtr="0">
            <a:normAutofit/>
          </a:bodyPr>
          <a:lstStyle>
            <a:lvl1pPr>
              <a:defRPr lang="en-US" sz="3200"/>
            </a:lvl1pPr>
          </a:lstStyle>
          <a:p>
            <a:pPr lvl="0"/>
            <a:r>
              <a:rPr lang="en-US"/>
              <a:t>Click to edit Master title style</a:t>
            </a:r>
          </a:p>
        </p:txBody>
      </p:sp>
      <p:sp>
        <p:nvSpPr>
          <p:cNvPr id="2" name="Text Placeholder 10">
            <a:extLst>
              <a:ext uri="{FF2B5EF4-FFF2-40B4-BE49-F238E27FC236}">
                <a16:creationId xmlns:a16="http://schemas.microsoft.com/office/drawing/2014/main" id="{7F36F9DD-4B70-8D8F-F622-C85E5BE7936C}"/>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Tree>
    <p:extLst>
      <p:ext uri="{BB962C8B-B14F-4D97-AF65-F5344CB8AC3E}">
        <p14:creationId xmlns:p14="http://schemas.microsoft.com/office/powerpoint/2010/main" val="4058178936"/>
      </p:ext>
    </p:extLst>
  </p:cSld>
  <p:clrMapOvr>
    <a:masterClrMapping/>
  </p:clrMapOvr>
  <p:extLst>
    <p:ext uri="{DCECCB84-F9BA-43D5-87BE-67443E8EF086}">
      <p15:sldGuideLst xmlns:p15="http://schemas.microsoft.com/office/powerpoint/2012/main">
        <p15:guide id="3" pos="3984">
          <p15:clr>
            <a:srgbClr val="FBAE40"/>
          </p15:clr>
        </p15:guide>
        <p15:guide id="4" pos="41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Content Left, Picture Righ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E8015CB-3B1D-EFAA-74AF-A58CD84B502D}"/>
              </a:ext>
            </a:extLst>
          </p:cNvPr>
          <p:cNvSpPr>
            <a:spLocks noGrp="1"/>
          </p:cNvSpPr>
          <p:nvPr>
            <p:ph type="pic" sz="quarter" idx="14"/>
          </p:nvPr>
        </p:nvSpPr>
        <p:spPr>
          <a:xfrm>
            <a:off x="6095999" y="1326650"/>
            <a:ext cx="6096001" cy="5404350"/>
          </a:xfrm>
          <a:solidFill>
            <a:schemeClr val="bg1"/>
          </a:solidFill>
        </p:spPr>
        <p:txBody>
          <a:bodyPr anchor="t" anchorCtr="0"/>
          <a:lstStyle>
            <a:lvl1pPr marL="0" indent="0" algn="ctr">
              <a:buNone/>
              <a:defRPr/>
            </a:lvl1pPr>
          </a:lstStyle>
          <a:p>
            <a:r>
              <a:rPr lang="en-US"/>
              <a:t>Click icon to add picture</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1692275"/>
            <a:ext cx="5486400" cy="47085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8">
            <a:extLst>
              <a:ext uri="{FF2B5EF4-FFF2-40B4-BE49-F238E27FC236}">
                <a16:creationId xmlns:a16="http://schemas.microsoft.com/office/drawing/2014/main" id="{2F60CE54-4FE7-CDCF-A8EF-A46AB99C291D}"/>
              </a:ext>
            </a:extLst>
          </p:cNvPr>
          <p:cNvSpPr>
            <a:spLocks noGrp="1"/>
          </p:cNvSpPr>
          <p:nvPr>
            <p:ph type="title"/>
          </p:nvPr>
        </p:nvSpPr>
        <p:spPr>
          <a:xfrm>
            <a:off x="388938" y="3531"/>
            <a:ext cx="11430000" cy="777240"/>
          </a:xfrm>
        </p:spPr>
        <p:txBody>
          <a:bodyPr vert="horz" lIns="0" tIns="45720" rIns="91440" bIns="0" rtlCol="0" anchor="b" anchorCtr="0">
            <a:normAutofit/>
          </a:bodyPr>
          <a:lstStyle>
            <a:lvl1pPr>
              <a:defRPr lang="en-US" sz="3200"/>
            </a:lvl1pPr>
          </a:lstStyle>
          <a:p>
            <a:pPr lvl="0"/>
            <a:r>
              <a:rPr lang="en-US"/>
              <a:t>Click to edit Master title style</a:t>
            </a:r>
          </a:p>
        </p:txBody>
      </p:sp>
      <p:sp>
        <p:nvSpPr>
          <p:cNvPr id="2" name="Text Placeholder 10">
            <a:extLst>
              <a:ext uri="{FF2B5EF4-FFF2-40B4-BE49-F238E27FC236}">
                <a16:creationId xmlns:a16="http://schemas.microsoft.com/office/drawing/2014/main" id="{AEC70D77-78DC-361B-23DB-3F47A3C3A79E}"/>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Tree>
    <p:extLst>
      <p:ext uri="{BB962C8B-B14F-4D97-AF65-F5344CB8AC3E}">
        <p14:creationId xmlns:p14="http://schemas.microsoft.com/office/powerpoint/2010/main" val="337345527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Left, 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EBA2-1888-16AE-7A85-773B7BF858EB}"/>
              </a:ext>
            </a:extLst>
          </p:cNvPr>
          <p:cNvSpPr>
            <a:spLocks noGrp="1"/>
          </p:cNvSpPr>
          <p:nvPr>
            <p:ph type="title"/>
          </p:nvPr>
        </p:nvSpPr>
        <p:spPr>
          <a:xfrm>
            <a:off x="382588" y="228600"/>
            <a:ext cx="11430000" cy="1094875"/>
          </a:xfrm>
        </p:spPr>
        <p:txBody>
          <a:bodyPr>
            <a:normAutofit/>
          </a:bodyPr>
          <a:lstStyle>
            <a:lvl1pPr>
              <a:defRPr sz="3200"/>
            </a:lvl1pPr>
          </a:lstStyle>
          <a:p>
            <a:r>
              <a:rPr lang="en-US"/>
              <a:t>Click to edit Master title style</a:t>
            </a:r>
          </a:p>
        </p:txBody>
      </p:sp>
      <p:sp>
        <p:nvSpPr>
          <p:cNvPr id="8" name="Picture Placeholder 7">
            <a:extLst>
              <a:ext uri="{FF2B5EF4-FFF2-40B4-BE49-F238E27FC236}">
                <a16:creationId xmlns:a16="http://schemas.microsoft.com/office/drawing/2014/main" id="{729BCC62-AB5C-250C-08CC-D7551686BE44}"/>
              </a:ext>
            </a:extLst>
          </p:cNvPr>
          <p:cNvSpPr>
            <a:spLocks noGrp="1"/>
          </p:cNvSpPr>
          <p:nvPr>
            <p:ph type="pic" sz="quarter" idx="14"/>
          </p:nvPr>
        </p:nvSpPr>
        <p:spPr>
          <a:xfrm>
            <a:off x="6095999" y="1326650"/>
            <a:ext cx="6096001" cy="5404350"/>
          </a:xfrm>
          <a:solidFill>
            <a:schemeClr val="bg1"/>
          </a:solidFill>
        </p:spPr>
        <p:txBody>
          <a:bodyPr anchor="t" anchorCtr="0"/>
          <a:lstStyle>
            <a:lvl1pPr marL="0" indent="0" algn="ctr">
              <a:buNone/>
              <a:defRPr/>
            </a:lvl1pPr>
          </a:lstStyle>
          <a:p>
            <a:r>
              <a:rPr lang="en-US"/>
              <a:t>Click icon to add picture</a:t>
            </a:r>
          </a:p>
        </p:txBody>
      </p:sp>
      <p:sp>
        <p:nvSpPr>
          <p:cNvPr id="14" name="Content Placeholder 13">
            <a:extLst>
              <a:ext uri="{FF2B5EF4-FFF2-40B4-BE49-F238E27FC236}">
                <a16:creationId xmlns:a16="http://schemas.microsoft.com/office/drawing/2014/main" id="{BC11253D-8BE2-A914-7B9B-CB7F9FBCFE17}"/>
              </a:ext>
            </a:extLst>
          </p:cNvPr>
          <p:cNvSpPr>
            <a:spLocks noGrp="1"/>
          </p:cNvSpPr>
          <p:nvPr>
            <p:ph sz="quarter" idx="15"/>
          </p:nvPr>
        </p:nvSpPr>
        <p:spPr>
          <a:xfrm>
            <a:off x="387881" y="1695450"/>
            <a:ext cx="5479520" cy="4705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CD9B9FA6-D26E-CBE4-1476-B0BA0C401D4A}"/>
              </a:ext>
            </a:extLst>
          </p:cNvPr>
          <p:cNvSpPr>
            <a:spLocks noGrp="1"/>
          </p:cNvSpPr>
          <p:nvPr>
            <p:ph type="sldNum" sz="quarter" idx="16"/>
          </p:nvPr>
        </p:nvSpPr>
        <p:spPr/>
        <p:txBody>
          <a:bodyPr/>
          <a:lstStyle/>
          <a:p>
            <a:fld id="{CD8FCAE6-69AE-D04B-8E7E-F5F188FCE417}" type="slidenum">
              <a:rPr lang="en-US" smtClean="0"/>
              <a:pPr/>
              <a:t>‹#›</a:t>
            </a:fld>
            <a:endParaRPr lang="en-US"/>
          </a:p>
        </p:txBody>
      </p:sp>
    </p:spTree>
    <p:extLst>
      <p:ext uri="{BB962C8B-B14F-4D97-AF65-F5344CB8AC3E}">
        <p14:creationId xmlns:p14="http://schemas.microsoft.com/office/powerpoint/2010/main" val="1048371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icture Left,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EBA2-1888-16AE-7A85-773B7BF858EB}"/>
              </a:ext>
            </a:extLst>
          </p:cNvPr>
          <p:cNvSpPr>
            <a:spLocks noGrp="1"/>
          </p:cNvSpPr>
          <p:nvPr>
            <p:ph type="title"/>
          </p:nvPr>
        </p:nvSpPr>
        <p:spPr>
          <a:xfrm>
            <a:off x="382588" y="228600"/>
            <a:ext cx="11430000" cy="1094875"/>
          </a:xfrm>
        </p:spPr>
        <p:txBody>
          <a:bodyPr>
            <a:normAutofit/>
          </a:bodyPr>
          <a:lstStyle>
            <a:lvl1pPr>
              <a:defRPr sz="3200"/>
            </a:lvl1pPr>
          </a:lstStyle>
          <a:p>
            <a:r>
              <a:rPr lang="en-US"/>
              <a:t>Click to edit Master title style</a:t>
            </a:r>
          </a:p>
        </p:txBody>
      </p:sp>
      <p:sp>
        <p:nvSpPr>
          <p:cNvPr id="8" name="Picture Placeholder 7">
            <a:extLst>
              <a:ext uri="{FF2B5EF4-FFF2-40B4-BE49-F238E27FC236}">
                <a16:creationId xmlns:a16="http://schemas.microsoft.com/office/drawing/2014/main" id="{729BCC62-AB5C-250C-08CC-D7551686BE44}"/>
              </a:ext>
            </a:extLst>
          </p:cNvPr>
          <p:cNvSpPr>
            <a:spLocks noGrp="1"/>
          </p:cNvSpPr>
          <p:nvPr>
            <p:ph type="pic" sz="quarter" idx="14"/>
          </p:nvPr>
        </p:nvSpPr>
        <p:spPr>
          <a:xfrm>
            <a:off x="-1" y="1326650"/>
            <a:ext cx="6096001" cy="5404104"/>
          </a:xfrm>
          <a:solidFill>
            <a:schemeClr val="bg1"/>
          </a:solidFill>
        </p:spPr>
        <p:txBody>
          <a:bodyPr anchor="t" anchorCtr="0"/>
          <a:lstStyle>
            <a:lvl1pPr marL="0" indent="0" algn="ctr">
              <a:buNone/>
              <a:defRPr/>
            </a:lvl1pPr>
          </a:lstStyle>
          <a:p>
            <a:r>
              <a:rPr lang="en-US"/>
              <a:t>Click icon to add picture</a:t>
            </a:r>
          </a:p>
        </p:txBody>
      </p:sp>
      <p:sp>
        <p:nvSpPr>
          <p:cNvPr id="14" name="Content Placeholder 13">
            <a:extLst>
              <a:ext uri="{FF2B5EF4-FFF2-40B4-BE49-F238E27FC236}">
                <a16:creationId xmlns:a16="http://schemas.microsoft.com/office/drawing/2014/main" id="{BC11253D-8BE2-A914-7B9B-CB7F9FBCFE17}"/>
              </a:ext>
            </a:extLst>
          </p:cNvPr>
          <p:cNvSpPr>
            <a:spLocks noGrp="1"/>
          </p:cNvSpPr>
          <p:nvPr>
            <p:ph sz="quarter" idx="15"/>
          </p:nvPr>
        </p:nvSpPr>
        <p:spPr>
          <a:xfrm>
            <a:off x="6324600" y="1696944"/>
            <a:ext cx="5489045" cy="4703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D87F8E1B-B3DC-EA81-5A26-2026D5294D36}"/>
              </a:ext>
            </a:extLst>
          </p:cNvPr>
          <p:cNvSpPr>
            <a:spLocks noGrp="1"/>
          </p:cNvSpPr>
          <p:nvPr>
            <p:ph type="sldNum" sz="quarter" idx="16"/>
          </p:nvPr>
        </p:nvSpPr>
        <p:spPr/>
        <p:txBody>
          <a:bodyPr/>
          <a:lstStyle/>
          <a:p>
            <a:fld id="{CD8FCAE6-69AE-D04B-8E7E-F5F188FCE417}" type="slidenum">
              <a:rPr lang="en-US" smtClean="0"/>
              <a:pPr/>
              <a:t>‹#›</a:t>
            </a:fld>
            <a:endParaRPr lang="en-US"/>
          </a:p>
        </p:txBody>
      </p:sp>
    </p:spTree>
    <p:extLst>
      <p:ext uri="{BB962C8B-B14F-4D97-AF65-F5344CB8AC3E}">
        <p14:creationId xmlns:p14="http://schemas.microsoft.com/office/powerpoint/2010/main" val="991936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7312258-E71B-DB5B-470F-8C3E8FBA853C}"/>
              </a:ext>
            </a:extLst>
          </p:cNvPr>
          <p:cNvSpPr>
            <a:spLocks noGrp="1"/>
          </p:cNvSpPr>
          <p:nvPr>
            <p:ph type="sldNum" sz="quarter" idx="12"/>
          </p:nvPr>
        </p:nvSpPr>
        <p:spPr>
          <a:xfrm>
            <a:off x="11732217" y="6400800"/>
            <a:ext cx="459783" cy="323917"/>
          </a:xfrm>
        </p:spPr>
        <p:txBody>
          <a:bodyPr/>
          <a:lstStyle>
            <a:lvl1pPr algn="ctr">
              <a:defRPr/>
            </a:lvl1pPr>
          </a:lstStyle>
          <a:p>
            <a:pPr algn="r"/>
            <a:fld id="{CD8FCAE6-69AE-D04B-8E7E-F5F188FCE417}" type="slidenum">
              <a:rPr lang="en-US" smtClean="0"/>
              <a:pPr algn="r"/>
              <a:t>‹#›</a:t>
            </a:fld>
            <a:endParaRPr lang="en-US"/>
          </a:p>
        </p:txBody>
      </p:sp>
      <p:sp>
        <p:nvSpPr>
          <p:cNvPr id="9" name="Title 8">
            <a:extLst>
              <a:ext uri="{FF2B5EF4-FFF2-40B4-BE49-F238E27FC236}">
                <a16:creationId xmlns:a16="http://schemas.microsoft.com/office/drawing/2014/main" id="{462C9A0B-832E-FAD1-11F9-703341324D7F}"/>
              </a:ext>
            </a:extLst>
          </p:cNvPr>
          <p:cNvSpPr>
            <a:spLocks noGrp="1"/>
          </p:cNvSpPr>
          <p:nvPr>
            <p:ph type="title"/>
          </p:nvPr>
        </p:nvSpPr>
        <p:spPr>
          <a:xfrm>
            <a:off x="388938" y="-1"/>
            <a:ext cx="11430000" cy="781777"/>
          </a:xfrm>
        </p:spPr>
        <p:txBody>
          <a:bodyPr bIns="0" anchor="b" anchorCtr="0">
            <a:normAutofit/>
          </a:bodyPr>
          <a:lstStyle>
            <a:lvl1pPr>
              <a:defRPr sz="3200"/>
            </a:lvl1pPr>
          </a:lstStyle>
          <a:p>
            <a:r>
              <a:rPr lang="en-US"/>
              <a:t>Click to edit Master title style</a:t>
            </a:r>
          </a:p>
        </p:txBody>
      </p:sp>
      <p:sp>
        <p:nvSpPr>
          <p:cNvPr id="2" name="Text Placeholder 10">
            <a:extLst>
              <a:ext uri="{FF2B5EF4-FFF2-40B4-BE49-F238E27FC236}">
                <a16:creationId xmlns:a16="http://schemas.microsoft.com/office/drawing/2014/main" id="{5E5B2DB7-3DFC-11B3-3B32-1A4759FE9F4A}"/>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Tree>
    <p:extLst>
      <p:ext uri="{BB962C8B-B14F-4D97-AF65-F5344CB8AC3E}">
        <p14:creationId xmlns:p14="http://schemas.microsoft.com/office/powerpoint/2010/main" val="2265063228"/>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pos="4184">
          <p15:clr>
            <a:srgbClr val="FBAE40"/>
          </p15:clr>
        </p15:guide>
        <p15:guide id="4" pos="7240">
          <p15:clr>
            <a:srgbClr val="FBAE40"/>
          </p15:clr>
        </p15:guide>
        <p15:guide id="5" orient="horz" pos="380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DDD18-BB73-0C36-5317-6CD829D75D46}"/>
              </a:ext>
            </a:extLst>
          </p:cNvPr>
          <p:cNvSpPr>
            <a:spLocks noGrp="1"/>
          </p:cNvSpPr>
          <p:nvPr>
            <p:ph type="title" hasCustomPrompt="1"/>
          </p:nvPr>
        </p:nvSpPr>
        <p:spPr>
          <a:xfrm>
            <a:off x="388938" y="1"/>
            <a:ext cx="7449079" cy="2559050"/>
          </a:xfrm>
          <a:ln>
            <a:noFill/>
          </a:ln>
        </p:spPr>
        <p:txBody>
          <a:bodyPr bIns="91440" anchor="b">
            <a:noAutofit/>
          </a:bodyPr>
          <a:lstStyle>
            <a:lvl1pPr algn="ctr">
              <a:defRPr sz="4400" b="0">
                <a:solidFill>
                  <a:schemeClr val="accent3"/>
                </a:solidFill>
              </a:defRPr>
            </a:lvl1pPr>
          </a:lstStyle>
          <a:p>
            <a:r>
              <a:rPr lang="en-US"/>
              <a:t>Section Title or #</a:t>
            </a:r>
          </a:p>
        </p:txBody>
      </p:sp>
      <p:sp>
        <p:nvSpPr>
          <p:cNvPr id="3" name="Text Placeholder 2">
            <a:extLst>
              <a:ext uri="{FF2B5EF4-FFF2-40B4-BE49-F238E27FC236}">
                <a16:creationId xmlns:a16="http://schemas.microsoft.com/office/drawing/2014/main" id="{BCAA8F9E-514C-1957-60BF-45CAAAC07080}"/>
              </a:ext>
            </a:extLst>
          </p:cNvPr>
          <p:cNvSpPr>
            <a:spLocks noGrp="1"/>
          </p:cNvSpPr>
          <p:nvPr>
            <p:ph type="body" idx="1"/>
          </p:nvPr>
        </p:nvSpPr>
        <p:spPr>
          <a:xfrm>
            <a:off x="388938" y="2946925"/>
            <a:ext cx="7449079" cy="3096578"/>
          </a:xfrm>
          <a:ln>
            <a:noFill/>
          </a:ln>
        </p:spPr>
        <p:txBody>
          <a:bodyPr>
            <a:noAutofit/>
          </a:bodyP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EEC38533-047E-251F-2761-2ABA3A7F9171}"/>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7" name="Rectangle 6">
            <a:extLst>
              <a:ext uri="{FF2B5EF4-FFF2-40B4-BE49-F238E27FC236}">
                <a16:creationId xmlns:a16="http://schemas.microsoft.com/office/drawing/2014/main" id="{3A8D6433-BAAA-8B2B-A3F7-29A5994B4980}"/>
              </a:ext>
            </a:extLst>
          </p:cNvPr>
          <p:cNvSpPr/>
          <p:nvPr userDrawn="1"/>
        </p:nvSpPr>
        <p:spPr>
          <a:xfrm>
            <a:off x="1827477" y="2606262"/>
            <a:ext cx="4572000" cy="137160"/>
          </a:xfrm>
          <a:prstGeom prst="rect">
            <a:avLst/>
          </a:prstGeom>
          <a:gradFill>
            <a:gsLst>
              <a:gs pos="0">
                <a:srgbClr val="76BC21"/>
              </a:gs>
              <a:gs pos="99000">
                <a:srgbClr val="00AEE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8" name="Rectangle 7">
            <a:extLst>
              <a:ext uri="{FF2B5EF4-FFF2-40B4-BE49-F238E27FC236}">
                <a16:creationId xmlns:a16="http://schemas.microsoft.com/office/drawing/2014/main" id="{A80DB1DC-6FFB-F56B-B176-C5B5AE81B3C3}"/>
              </a:ext>
            </a:extLst>
          </p:cNvPr>
          <p:cNvSpPr/>
          <p:nvPr userDrawn="1"/>
        </p:nvSpPr>
        <p:spPr>
          <a:xfrm>
            <a:off x="8214360" y="0"/>
            <a:ext cx="3977640" cy="685800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pic>
        <p:nvPicPr>
          <p:cNvPr id="9" name="Picture 8">
            <a:extLst>
              <a:ext uri="{FF2B5EF4-FFF2-40B4-BE49-F238E27FC236}">
                <a16:creationId xmlns:a16="http://schemas.microsoft.com/office/drawing/2014/main" id="{D706683D-BD3C-AA94-D07B-46A43703D454}"/>
              </a:ext>
            </a:extLst>
          </p:cNvPr>
          <p:cNvPicPr>
            <a:picLocks noChangeAspect="1"/>
          </p:cNvPicPr>
          <p:nvPr userDrawn="1"/>
        </p:nvPicPr>
        <p:blipFill>
          <a:blip r:embed="rId2">
            <a:alphaModFix amt="25000"/>
          </a:blip>
          <a:stretch>
            <a:fillRect/>
          </a:stretch>
        </p:blipFill>
        <p:spPr>
          <a:xfrm>
            <a:off x="8778455" y="0"/>
            <a:ext cx="2849450" cy="6858000"/>
          </a:xfrm>
          <a:prstGeom prst="rect">
            <a:avLst/>
          </a:prstGeom>
        </p:spPr>
      </p:pic>
    </p:spTree>
    <p:extLst>
      <p:ext uri="{BB962C8B-B14F-4D97-AF65-F5344CB8AC3E}">
        <p14:creationId xmlns:p14="http://schemas.microsoft.com/office/powerpoint/2010/main" val="3612469132"/>
      </p:ext>
    </p:extLst>
  </p:cSld>
  <p:clrMapOvr>
    <a:masterClrMapping/>
  </p:clrMapOvr>
  <p:extLst>
    <p:ext uri="{DCECCB84-F9BA-43D5-87BE-67443E8EF086}">
      <p15:sldGuideLst xmlns:p15="http://schemas.microsoft.com/office/powerpoint/2012/main">
        <p15:guide id="1" orient="horz"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Pictur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7312258-E71B-DB5B-470F-8C3E8FBA853C}"/>
              </a:ext>
            </a:extLst>
          </p:cNvPr>
          <p:cNvSpPr>
            <a:spLocks noGrp="1"/>
          </p:cNvSpPr>
          <p:nvPr>
            <p:ph type="sldNum" sz="quarter" idx="12"/>
          </p:nvPr>
        </p:nvSpPr>
        <p:spPr>
          <a:xfrm>
            <a:off x="11732217" y="6400800"/>
            <a:ext cx="459783" cy="323917"/>
          </a:xfrm>
        </p:spPr>
        <p:txBody>
          <a:bodyPr/>
          <a:lstStyle>
            <a:lvl1pPr algn="r">
              <a:defRPr/>
            </a:lvl1pPr>
          </a:lstStyle>
          <a:p>
            <a:fld id="{CD8FCAE6-69AE-D04B-8E7E-F5F188FCE417}" type="slidenum">
              <a:rPr lang="en-US" smtClean="0"/>
              <a:pPr/>
              <a:t>‹#›</a:t>
            </a:fld>
            <a:endParaRPr lang="en-US"/>
          </a:p>
        </p:txBody>
      </p:sp>
      <p:sp>
        <p:nvSpPr>
          <p:cNvPr id="9" name="Title 8">
            <a:extLst>
              <a:ext uri="{FF2B5EF4-FFF2-40B4-BE49-F238E27FC236}">
                <a16:creationId xmlns:a16="http://schemas.microsoft.com/office/drawing/2014/main" id="{462C9A0B-832E-FAD1-11F9-703341324D7F}"/>
              </a:ext>
            </a:extLst>
          </p:cNvPr>
          <p:cNvSpPr>
            <a:spLocks noGrp="1"/>
          </p:cNvSpPr>
          <p:nvPr>
            <p:ph type="title"/>
          </p:nvPr>
        </p:nvSpPr>
        <p:spPr>
          <a:xfrm>
            <a:off x="388938" y="-1"/>
            <a:ext cx="11430000" cy="781777"/>
          </a:xfrm>
        </p:spPr>
        <p:txBody>
          <a:bodyPr bIns="0" anchor="b" anchorCtr="0">
            <a:normAutofit/>
          </a:bodyPr>
          <a:lstStyle>
            <a:lvl1pPr>
              <a:defRPr sz="3200"/>
            </a:lvl1pPr>
          </a:lstStyle>
          <a:p>
            <a:r>
              <a:rPr lang="en-US"/>
              <a:t>Click to edit Master title style</a:t>
            </a:r>
          </a:p>
        </p:txBody>
      </p:sp>
      <p:sp>
        <p:nvSpPr>
          <p:cNvPr id="2" name="Text Placeholder 10">
            <a:extLst>
              <a:ext uri="{FF2B5EF4-FFF2-40B4-BE49-F238E27FC236}">
                <a16:creationId xmlns:a16="http://schemas.microsoft.com/office/drawing/2014/main" id="{5E5B2DB7-3DFC-11B3-3B32-1A4759FE9F4A}"/>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0" i="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r>
              <a:rPr lang="en-US"/>
              <a:t>Click to add subtitle</a:t>
            </a:r>
          </a:p>
        </p:txBody>
      </p:sp>
      <p:sp>
        <p:nvSpPr>
          <p:cNvPr id="4" name="Picture Placeholder 3">
            <a:extLst>
              <a:ext uri="{FF2B5EF4-FFF2-40B4-BE49-F238E27FC236}">
                <a16:creationId xmlns:a16="http://schemas.microsoft.com/office/drawing/2014/main" id="{18505926-6299-6A4C-BEE5-4AB81B84557C}"/>
              </a:ext>
            </a:extLst>
          </p:cNvPr>
          <p:cNvSpPr>
            <a:spLocks noGrp="1"/>
          </p:cNvSpPr>
          <p:nvPr>
            <p:ph type="pic" sz="quarter" idx="14"/>
          </p:nvPr>
        </p:nvSpPr>
        <p:spPr>
          <a:xfrm>
            <a:off x="0" y="1325974"/>
            <a:ext cx="12192000" cy="476477"/>
          </a:xfrm>
        </p:spPr>
        <p:txBody>
          <a:bodyPr/>
          <a:lstStyle>
            <a:lvl1pPr>
              <a:defRPr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icon to add picture</a:t>
            </a:r>
          </a:p>
        </p:txBody>
      </p:sp>
    </p:spTree>
    <p:extLst>
      <p:ext uri="{BB962C8B-B14F-4D97-AF65-F5344CB8AC3E}">
        <p14:creationId xmlns:p14="http://schemas.microsoft.com/office/powerpoint/2010/main" val="39515803"/>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pos="4184">
          <p15:clr>
            <a:srgbClr val="FBAE40"/>
          </p15:clr>
        </p15:guide>
        <p15:guide id="4" pos="7240">
          <p15:clr>
            <a:srgbClr val="FBAE40"/>
          </p15:clr>
        </p15:guide>
        <p15:guide id="5" orient="horz" pos="380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Medi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7312258-E71B-DB5B-470F-8C3E8FBA853C}"/>
              </a:ext>
            </a:extLst>
          </p:cNvPr>
          <p:cNvSpPr>
            <a:spLocks noGrp="1"/>
          </p:cNvSpPr>
          <p:nvPr>
            <p:ph type="sldNum" sz="quarter" idx="12"/>
          </p:nvPr>
        </p:nvSpPr>
        <p:spPr>
          <a:xfrm>
            <a:off x="11732217" y="6400800"/>
            <a:ext cx="459783" cy="323917"/>
          </a:xfrm>
        </p:spPr>
        <p:txBody>
          <a:bodyPr/>
          <a:lstStyle>
            <a:lvl1pPr algn="r">
              <a:defRPr/>
            </a:lvl1pPr>
          </a:lstStyle>
          <a:p>
            <a:fld id="{CD8FCAE6-69AE-D04B-8E7E-F5F188FCE417}" type="slidenum">
              <a:rPr lang="en-US" smtClean="0"/>
              <a:pPr/>
              <a:t>‹#›</a:t>
            </a:fld>
            <a:endParaRPr lang="en-US"/>
          </a:p>
        </p:txBody>
      </p:sp>
      <p:sp>
        <p:nvSpPr>
          <p:cNvPr id="9" name="Title 8">
            <a:extLst>
              <a:ext uri="{FF2B5EF4-FFF2-40B4-BE49-F238E27FC236}">
                <a16:creationId xmlns:a16="http://schemas.microsoft.com/office/drawing/2014/main" id="{462C9A0B-832E-FAD1-11F9-703341324D7F}"/>
              </a:ext>
            </a:extLst>
          </p:cNvPr>
          <p:cNvSpPr>
            <a:spLocks noGrp="1"/>
          </p:cNvSpPr>
          <p:nvPr>
            <p:ph type="title"/>
          </p:nvPr>
        </p:nvSpPr>
        <p:spPr>
          <a:xfrm>
            <a:off x="388938" y="-1"/>
            <a:ext cx="11430000" cy="781777"/>
          </a:xfrm>
        </p:spPr>
        <p:txBody>
          <a:bodyPr bIns="0" anchor="b" anchorCtr="0">
            <a:normAutofit/>
          </a:bodyPr>
          <a:lstStyle>
            <a:lvl1pPr>
              <a:defRPr sz="3200"/>
            </a:lvl1pPr>
          </a:lstStyle>
          <a:p>
            <a:r>
              <a:rPr lang="en-US"/>
              <a:t>Click to edit Master title style</a:t>
            </a:r>
          </a:p>
        </p:txBody>
      </p:sp>
      <p:sp>
        <p:nvSpPr>
          <p:cNvPr id="2" name="Text Placeholder 10">
            <a:extLst>
              <a:ext uri="{FF2B5EF4-FFF2-40B4-BE49-F238E27FC236}">
                <a16:creationId xmlns:a16="http://schemas.microsoft.com/office/drawing/2014/main" id="{5E5B2DB7-3DFC-11B3-3B32-1A4759FE9F4A}"/>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0" i="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r>
              <a:rPr lang="en-US"/>
              <a:t>Click to add subtitle</a:t>
            </a:r>
          </a:p>
        </p:txBody>
      </p:sp>
      <p:sp>
        <p:nvSpPr>
          <p:cNvPr id="5" name="Media Placeholder 4">
            <a:extLst>
              <a:ext uri="{FF2B5EF4-FFF2-40B4-BE49-F238E27FC236}">
                <a16:creationId xmlns:a16="http://schemas.microsoft.com/office/drawing/2014/main" id="{0E1726A5-A1E0-D392-4618-11890C374500}"/>
              </a:ext>
            </a:extLst>
          </p:cNvPr>
          <p:cNvSpPr>
            <a:spLocks noGrp="1"/>
          </p:cNvSpPr>
          <p:nvPr>
            <p:ph type="media" sz="quarter" idx="14"/>
          </p:nvPr>
        </p:nvSpPr>
        <p:spPr>
          <a:xfrm>
            <a:off x="0" y="1321622"/>
            <a:ext cx="12192000" cy="476477"/>
          </a:xfrm>
          <a:noFill/>
        </p:spPr>
        <p:txBody>
          <a:bodyPr/>
          <a:lstStyle>
            <a:lvl1pPr>
              <a:defRPr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icon to add media</a:t>
            </a:r>
          </a:p>
        </p:txBody>
      </p:sp>
    </p:spTree>
    <p:extLst>
      <p:ext uri="{BB962C8B-B14F-4D97-AF65-F5344CB8AC3E}">
        <p14:creationId xmlns:p14="http://schemas.microsoft.com/office/powerpoint/2010/main" val="1563715803"/>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pos="4184">
          <p15:clr>
            <a:srgbClr val="FBAE40"/>
          </p15:clr>
        </p15:guide>
        <p15:guide id="4" pos="7240">
          <p15:clr>
            <a:srgbClr val="FBAE40"/>
          </p15:clr>
        </p15:guide>
        <p15:guide id="5" orient="horz" pos="380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1A8B9-0D5D-CC63-AB17-41D3A795F190}"/>
              </a:ext>
            </a:extLst>
          </p:cNvPr>
          <p:cNvSpPr>
            <a:spLocks noGrp="1"/>
          </p:cNvSpPr>
          <p:nvPr>
            <p:ph type="title"/>
          </p:nvPr>
        </p:nvSpPr>
        <p:spPr>
          <a:xfrm>
            <a:off x="382588" y="228600"/>
            <a:ext cx="11430000" cy="1094875"/>
          </a:xfrm>
        </p:spPr>
        <p:txBody>
          <a:bodyPr>
            <a:normAutofit/>
          </a:bodyPr>
          <a:lstStyle>
            <a:lvl1pPr>
              <a:defRPr sz="3200"/>
            </a:lvl1pPr>
          </a:lstStyle>
          <a:p>
            <a:r>
              <a:rPr lang="en-US"/>
              <a:t>Click to edit Master title style</a:t>
            </a:r>
          </a:p>
        </p:txBody>
      </p:sp>
      <p:sp>
        <p:nvSpPr>
          <p:cNvPr id="5" name="Slide Number Placeholder 4">
            <a:extLst>
              <a:ext uri="{FF2B5EF4-FFF2-40B4-BE49-F238E27FC236}">
                <a16:creationId xmlns:a16="http://schemas.microsoft.com/office/drawing/2014/main" id="{E8B82BD1-4913-897D-2BC0-F1520B047207}"/>
              </a:ext>
            </a:extLst>
          </p:cNvPr>
          <p:cNvSpPr>
            <a:spLocks noGrp="1"/>
          </p:cNvSpPr>
          <p:nvPr>
            <p:ph type="sldNum" sz="quarter" idx="12"/>
          </p:nvPr>
        </p:nvSpPr>
        <p:spPr/>
        <p:txBody>
          <a:bodyPr/>
          <a:lstStyle/>
          <a:p>
            <a:fld id="{CD8FCAE6-69AE-D04B-8E7E-F5F188FCE417}" type="slidenum">
              <a:rPr lang="en-US" smtClean="0"/>
              <a:t>‹#›</a:t>
            </a:fld>
            <a:endParaRPr lang="en-US"/>
          </a:p>
        </p:txBody>
      </p:sp>
    </p:spTree>
    <p:extLst>
      <p:ext uri="{BB962C8B-B14F-4D97-AF65-F5344CB8AC3E}">
        <p14:creationId xmlns:p14="http://schemas.microsoft.com/office/powerpoint/2010/main" val="2862640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9BC53C-7323-C3F9-5CCA-FF9AFD67BEE8}"/>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Rectangle 4">
            <a:extLst>
              <a:ext uri="{FF2B5EF4-FFF2-40B4-BE49-F238E27FC236}">
                <a16:creationId xmlns:a16="http://schemas.microsoft.com/office/drawing/2014/main" id="{5B2BBFC3-65D9-3A61-C675-6E4CC98C9C2D}"/>
              </a:ext>
            </a:extLst>
          </p:cNvPr>
          <p:cNvSpPr/>
          <p:nvPr userDrawn="1"/>
        </p:nvSpPr>
        <p:spPr>
          <a:xfrm>
            <a:off x="3048" y="6729984"/>
            <a:ext cx="12188952" cy="128016"/>
          </a:xfrm>
          <a:prstGeom prst="rect">
            <a:avLst/>
          </a:prstGeom>
          <a:gradFill>
            <a:gsLst>
              <a:gs pos="0">
                <a:srgbClr val="76BC21"/>
              </a:gs>
              <a:gs pos="99000">
                <a:srgbClr val="00AEEF"/>
              </a:gs>
            </a:gsLst>
            <a:lin ang="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Tree>
    <p:extLst>
      <p:ext uri="{BB962C8B-B14F-4D97-AF65-F5344CB8AC3E}">
        <p14:creationId xmlns:p14="http://schemas.microsoft.com/office/powerpoint/2010/main" val="3164668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act Info">
    <p:spTree>
      <p:nvGrpSpPr>
        <p:cNvPr id="1" name=""/>
        <p:cNvGrpSpPr/>
        <p:nvPr/>
      </p:nvGrpSpPr>
      <p:grpSpPr>
        <a:xfrm>
          <a:off x="0" y="0"/>
          <a:ext cx="0" cy="0"/>
          <a:chOff x="0" y="0"/>
          <a:chExt cx="0" cy="0"/>
        </a:xfrm>
      </p:grpSpPr>
      <p:sp>
        <p:nvSpPr>
          <p:cNvPr id="39" name="Graphic 37">
            <a:extLst>
              <a:ext uri="{FF2B5EF4-FFF2-40B4-BE49-F238E27FC236}">
                <a16:creationId xmlns:a16="http://schemas.microsoft.com/office/drawing/2014/main" id="{0041A8D8-0B8C-0C8F-87B3-628E149120C3}"/>
              </a:ext>
            </a:extLst>
          </p:cNvPr>
          <p:cNvSpPr>
            <a:spLocks noChangeAspect="1"/>
          </p:cNvSpPr>
          <p:nvPr/>
        </p:nvSpPr>
        <p:spPr>
          <a:xfrm>
            <a:off x="613476" y="4087995"/>
            <a:ext cx="640080" cy="640080"/>
          </a:xfrm>
          <a:custGeom>
            <a:avLst/>
            <a:gdLst>
              <a:gd name="connsiteX0" fmla="*/ 2010823 w 2743200"/>
              <a:gd name="connsiteY0" fmla="*/ 623126 h 2741294"/>
              <a:gd name="connsiteX1" fmla="*/ 1405890 w 2743200"/>
              <a:gd name="connsiteY1" fmla="*/ 771906 h 2741294"/>
              <a:gd name="connsiteX2" fmla="*/ 1405890 w 2743200"/>
              <a:gd name="connsiteY2" fmla="*/ 1336262 h 2741294"/>
              <a:gd name="connsiteX3" fmla="*/ 2134457 w 2743200"/>
              <a:gd name="connsiteY3" fmla="*/ 1336262 h 2741294"/>
              <a:gd name="connsiteX4" fmla="*/ 2010823 w 2743200"/>
              <a:gd name="connsiteY4" fmla="*/ 623030 h 2741294"/>
              <a:gd name="connsiteX5" fmla="*/ 1905572 w 2743200"/>
              <a:gd name="connsiteY5" fmla="*/ 2348103 h 2741294"/>
              <a:gd name="connsiteX6" fmla="*/ 1985867 w 2743200"/>
              <a:gd name="connsiteY6" fmla="*/ 2182368 h 2741294"/>
              <a:gd name="connsiteX7" fmla="*/ 1405890 w 2743200"/>
              <a:gd name="connsiteY7" fmla="*/ 2037969 h 2741294"/>
              <a:gd name="connsiteX8" fmla="*/ 1405890 w 2743200"/>
              <a:gd name="connsiteY8" fmla="*/ 2741295 h 2741294"/>
              <a:gd name="connsiteX9" fmla="*/ 1905572 w 2743200"/>
              <a:gd name="connsiteY9" fmla="*/ 2348198 h 2741294"/>
              <a:gd name="connsiteX10" fmla="*/ 1905572 w 2743200"/>
              <a:gd name="connsiteY10" fmla="*/ 393097 h 2741294"/>
              <a:gd name="connsiteX11" fmla="*/ 1405890 w 2743200"/>
              <a:gd name="connsiteY11" fmla="*/ 0 h 2741294"/>
              <a:gd name="connsiteX12" fmla="*/ 1405890 w 2743200"/>
              <a:gd name="connsiteY12" fmla="*/ 703326 h 2741294"/>
              <a:gd name="connsiteX13" fmla="*/ 1985867 w 2743200"/>
              <a:gd name="connsiteY13" fmla="*/ 558927 h 2741294"/>
              <a:gd name="connsiteX14" fmla="*/ 1905572 w 2743200"/>
              <a:gd name="connsiteY14" fmla="*/ 393192 h 2741294"/>
              <a:gd name="connsiteX15" fmla="*/ 671132 w 2743200"/>
              <a:gd name="connsiteY15" fmla="*/ 590836 h 2741294"/>
              <a:gd name="connsiteX16" fmla="*/ 403479 w 2743200"/>
              <a:gd name="connsiteY16" fmla="*/ 398431 h 2741294"/>
              <a:gd name="connsiteX17" fmla="*/ 401479 w 2743200"/>
              <a:gd name="connsiteY17" fmla="*/ 400431 h 2741294"/>
              <a:gd name="connsiteX18" fmla="*/ 0 w 2743200"/>
              <a:gd name="connsiteY18" fmla="*/ 1336262 h 2741294"/>
              <a:gd name="connsiteX19" fmla="*/ 540163 w 2743200"/>
              <a:gd name="connsiteY19" fmla="*/ 1336262 h 2741294"/>
              <a:gd name="connsiteX20" fmla="*/ 671132 w 2743200"/>
              <a:gd name="connsiteY20" fmla="*/ 590836 h 2741294"/>
              <a:gd name="connsiteX21" fmla="*/ 2134362 w 2743200"/>
              <a:gd name="connsiteY21" fmla="*/ 1404842 h 2741294"/>
              <a:gd name="connsiteX22" fmla="*/ 1405795 w 2743200"/>
              <a:gd name="connsiteY22" fmla="*/ 1404842 h 2741294"/>
              <a:gd name="connsiteX23" fmla="*/ 1405795 w 2743200"/>
              <a:gd name="connsiteY23" fmla="*/ 1969199 h 2741294"/>
              <a:gd name="connsiteX24" fmla="*/ 2010728 w 2743200"/>
              <a:gd name="connsiteY24" fmla="*/ 2117979 h 2741294"/>
              <a:gd name="connsiteX25" fmla="*/ 2134362 w 2743200"/>
              <a:gd name="connsiteY25" fmla="*/ 1404747 h 2741294"/>
              <a:gd name="connsiteX26" fmla="*/ 540068 w 2743200"/>
              <a:gd name="connsiteY26" fmla="*/ 1404842 h 2741294"/>
              <a:gd name="connsiteX27" fmla="*/ 0 w 2743200"/>
              <a:gd name="connsiteY27" fmla="*/ 1404842 h 2741294"/>
              <a:gd name="connsiteX28" fmla="*/ 401479 w 2743200"/>
              <a:gd name="connsiteY28" fmla="*/ 2340674 h 2741294"/>
              <a:gd name="connsiteX29" fmla="*/ 403479 w 2743200"/>
              <a:gd name="connsiteY29" fmla="*/ 2342674 h 2741294"/>
              <a:gd name="connsiteX30" fmla="*/ 671132 w 2743200"/>
              <a:gd name="connsiteY30" fmla="*/ 2150269 h 2741294"/>
              <a:gd name="connsiteX31" fmla="*/ 540163 w 2743200"/>
              <a:gd name="connsiteY31" fmla="*/ 1404842 h 2741294"/>
              <a:gd name="connsiteX32" fmla="*/ 1965293 w 2743200"/>
              <a:gd name="connsiteY32" fmla="*/ 359283 h 2741294"/>
              <a:gd name="connsiteX33" fmla="*/ 2046732 w 2743200"/>
              <a:gd name="connsiteY33" fmla="*/ 526447 h 2741294"/>
              <a:gd name="connsiteX34" fmla="*/ 2289810 w 2743200"/>
              <a:gd name="connsiteY34" fmla="*/ 351092 h 2741294"/>
              <a:gd name="connsiteX35" fmla="*/ 1685163 w 2743200"/>
              <a:gd name="connsiteY35" fmla="*/ 34481 h 2741294"/>
              <a:gd name="connsiteX36" fmla="*/ 1965293 w 2743200"/>
              <a:gd name="connsiteY36" fmla="*/ 359283 h 2741294"/>
              <a:gd name="connsiteX37" fmla="*/ 2072068 w 2743200"/>
              <a:gd name="connsiteY37" fmla="*/ 2150269 h 2741294"/>
              <a:gd name="connsiteX38" fmla="*/ 2339721 w 2743200"/>
              <a:gd name="connsiteY38" fmla="*/ 2342674 h 2741294"/>
              <a:gd name="connsiteX39" fmla="*/ 2341721 w 2743200"/>
              <a:gd name="connsiteY39" fmla="*/ 2340674 h 2741294"/>
              <a:gd name="connsiteX40" fmla="*/ 2743200 w 2743200"/>
              <a:gd name="connsiteY40" fmla="*/ 1404842 h 2741294"/>
              <a:gd name="connsiteX41" fmla="*/ 2203037 w 2743200"/>
              <a:gd name="connsiteY41" fmla="*/ 1404842 h 2741294"/>
              <a:gd name="connsiteX42" fmla="*/ 2072068 w 2743200"/>
              <a:gd name="connsiteY42" fmla="*/ 2150269 h 2741294"/>
              <a:gd name="connsiteX43" fmla="*/ 732377 w 2743200"/>
              <a:gd name="connsiteY43" fmla="*/ 2118074 h 2741294"/>
              <a:gd name="connsiteX44" fmla="*/ 1337310 w 2743200"/>
              <a:gd name="connsiteY44" fmla="*/ 1969294 h 2741294"/>
              <a:gd name="connsiteX45" fmla="*/ 1337310 w 2743200"/>
              <a:gd name="connsiteY45" fmla="*/ 1404938 h 2741294"/>
              <a:gd name="connsiteX46" fmla="*/ 608743 w 2743200"/>
              <a:gd name="connsiteY46" fmla="*/ 1404938 h 2741294"/>
              <a:gd name="connsiteX47" fmla="*/ 732377 w 2743200"/>
              <a:gd name="connsiteY47" fmla="*/ 2118170 h 2741294"/>
              <a:gd name="connsiteX48" fmla="*/ 777907 w 2743200"/>
              <a:gd name="connsiteY48" fmla="*/ 2381917 h 2741294"/>
              <a:gd name="connsiteX49" fmla="*/ 696468 w 2743200"/>
              <a:gd name="connsiteY49" fmla="*/ 2214753 h 2741294"/>
              <a:gd name="connsiteX50" fmla="*/ 453390 w 2743200"/>
              <a:gd name="connsiteY50" fmla="*/ 2390108 h 2741294"/>
              <a:gd name="connsiteX51" fmla="*/ 1058037 w 2743200"/>
              <a:gd name="connsiteY51" fmla="*/ 2706720 h 2741294"/>
              <a:gd name="connsiteX52" fmla="*/ 777907 w 2743200"/>
              <a:gd name="connsiteY52" fmla="*/ 2381917 h 2741294"/>
              <a:gd name="connsiteX53" fmla="*/ 1965198 w 2743200"/>
              <a:gd name="connsiteY53" fmla="*/ 2381917 h 2741294"/>
              <a:gd name="connsiteX54" fmla="*/ 1685068 w 2743200"/>
              <a:gd name="connsiteY54" fmla="*/ 2706720 h 2741294"/>
              <a:gd name="connsiteX55" fmla="*/ 2289715 w 2743200"/>
              <a:gd name="connsiteY55" fmla="*/ 2390108 h 2741294"/>
              <a:gd name="connsiteX56" fmla="*/ 2046637 w 2743200"/>
              <a:gd name="connsiteY56" fmla="*/ 2214753 h 2741294"/>
              <a:gd name="connsiteX57" fmla="*/ 1965198 w 2743200"/>
              <a:gd name="connsiteY57" fmla="*/ 2381917 h 2741294"/>
              <a:gd name="connsiteX58" fmla="*/ 2202942 w 2743200"/>
              <a:gd name="connsiteY58" fmla="*/ 1336262 h 2741294"/>
              <a:gd name="connsiteX59" fmla="*/ 2743105 w 2743200"/>
              <a:gd name="connsiteY59" fmla="*/ 1336262 h 2741294"/>
              <a:gd name="connsiteX60" fmla="*/ 2341626 w 2743200"/>
              <a:gd name="connsiteY60" fmla="*/ 400431 h 2741294"/>
              <a:gd name="connsiteX61" fmla="*/ 2339626 w 2743200"/>
              <a:gd name="connsiteY61" fmla="*/ 398431 h 2741294"/>
              <a:gd name="connsiteX62" fmla="*/ 2071973 w 2743200"/>
              <a:gd name="connsiteY62" fmla="*/ 590836 h 2741294"/>
              <a:gd name="connsiteX63" fmla="*/ 2202942 w 2743200"/>
              <a:gd name="connsiteY63" fmla="*/ 1336262 h 2741294"/>
              <a:gd name="connsiteX64" fmla="*/ 777907 w 2743200"/>
              <a:gd name="connsiteY64" fmla="*/ 359283 h 2741294"/>
              <a:gd name="connsiteX65" fmla="*/ 1058037 w 2743200"/>
              <a:gd name="connsiteY65" fmla="*/ 34481 h 2741294"/>
              <a:gd name="connsiteX66" fmla="*/ 453390 w 2743200"/>
              <a:gd name="connsiteY66" fmla="*/ 351092 h 2741294"/>
              <a:gd name="connsiteX67" fmla="*/ 696468 w 2743200"/>
              <a:gd name="connsiteY67" fmla="*/ 526447 h 2741294"/>
              <a:gd name="connsiteX68" fmla="*/ 777907 w 2743200"/>
              <a:gd name="connsiteY68" fmla="*/ 359283 h 2741294"/>
              <a:gd name="connsiteX69" fmla="*/ 837629 w 2743200"/>
              <a:gd name="connsiteY69" fmla="*/ 2348103 h 2741294"/>
              <a:gd name="connsiteX70" fmla="*/ 1337310 w 2743200"/>
              <a:gd name="connsiteY70" fmla="*/ 2741200 h 2741294"/>
              <a:gd name="connsiteX71" fmla="*/ 1337310 w 2743200"/>
              <a:gd name="connsiteY71" fmla="*/ 2037874 h 2741294"/>
              <a:gd name="connsiteX72" fmla="*/ 757333 w 2743200"/>
              <a:gd name="connsiteY72" fmla="*/ 2182273 h 2741294"/>
              <a:gd name="connsiteX73" fmla="*/ 837629 w 2743200"/>
              <a:gd name="connsiteY73" fmla="*/ 2348008 h 2741294"/>
              <a:gd name="connsiteX74" fmla="*/ 837629 w 2743200"/>
              <a:gd name="connsiteY74" fmla="*/ 393097 h 2741294"/>
              <a:gd name="connsiteX75" fmla="*/ 757333 w 2743200"/>
              <a:gd name="connsiteY75" fmla="*/ 558832 h 2741294"/>
              <a:gd name="connsiteX76" fmla="*/ 1337310 w 2743200"/>
              <a:gd name="connsiteY76" fmla="*/ 703231 h 2741294"/>
              <a:gd name="connsiteX77" fmla="*/ 1337310 w 2743200"/>
              <a:gd name="connsiteY77" fmla="*/ 0 h 2741294"/>
              <a:gd name="connsiteX78" fmla="*/ 837629 w 2743200"/>
              <a:gd name="connsiteY78" fmla="*/ 393097 h 2741294"/>
              <a:gd name="connsiteX79" fmla="*/ 608743 w 2743200"/>
              <a:gd name="connsiteY79" fmla="*/ 1336262 h 2741294"/>
              <a:gd name="connsiteX80" fmla="*/ 1337310 w 2743200"/>
              <a:gd name="connsiteY80" fmla="*/ 1336262 h 2741294"/>
              <a:gd name="connsiteX81" fmla="*/ 1337310 w 2743200"/>
              <a:gd name="connsiteY81" fmla="*/ 771906 h 2741294"/>
              <a:gd name="connsiteX82" fmla="*/ 732377 w 2743200"/>
              <a:gd name="connsiteY82" fmla="*/ 623126 h 2741294"/>
              <a:gd name="connsiteX83" fmla="*/ 608743 w 2743200"/>
              <a:gd name="connsiteY83" fmla="*/ 1336358 h 274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743200" h="2741294">
                <a:moveTo>
                  <a:pt x="2010823" y="623126"/>
                </a:moveTo>
                <a:cubicBezTo>
                  <a:pt x="1824228" y="715613"/>
                  <a:pt x="1618488" y="766953"/>
                  <a:pt x="1405890" y="771906"/>
                </a:cubicBezTo>
                <a:lnTo>
                  <a:pt x="1405890" y="1336262"/>
                </a:lnTo>
                <a:lnTo>
                  <a:pt x="2134457" y="1336262"/>
                </a:lnTo>
                <a:cubicBezTo>
                  <a:pt x="2130933" y="1079278"/>
                  <a:pt x="2087975" y="834390"/>
                  <a:pt x="2010823" y="623030"/>
                </a:cubicBezTo>
                <a:close/>
                <a:moveTo>
                  <a:pt x="1905572" y="2348103"/>
                </a:moveTo>
                <a:cubicBezTo>
                  <a:pt x="1935004" y="2296097"/>
                  <a:pt x="1961769" y="2240661"/>
                  <a:pt x="1985867" y="2182368"/>
                </a:cubicBezTo>
                <a:cubicBezTo>
                  <a:pt x="1807178" y="2092738"/>
                  <a:pt x="1609820" y="2042922"/>
                  <a:pt x="1405890" y="2037969"/>
                </a:cubicBezTo>
                <a:lnTo>
                  <a:pt x="1405890" y="2741295"/>
                </a:lnTo>
                <a:cubicBezTo>
                  <a:pt x="1593247" y="2726246"/>
                  <a:pt x="1769555" y="2588038"/>
                  <a:pt x="1905572" y="2348198"/>
                </a:cubicBezTo>
                <a:close/>
                <a:moveTo>
                  <a:pt x="1905572" y="393097"/>
                </a:moveTo>
                <a:cubicBezTo>
                  <a:pt x="1769555" y="153257"/>
                  <a:pt x="1593247" y="15050"/>
                  <a:pt x="1405890" y="0"/>
                </a:cubicBezTo>
                <a:lnTo>
                  <a:pt x="1405890" y="703326"/>
                </a:lnTo>
                <a:cubicBezTo>
                  <a:pt x="1609820" y="698278"/>
                  <a:pt x="1807178" y="648557"/>
                  <a:pt x="1985867" y="558927"/>
                </a:cubicBezTo>
                <a:cubicBezTo>
                  <a:pt x="1961769" y="500539"/>
                  <a:pt x="1935004" y="445103"/>
                  <a:pt x="1905572" y="393192"/>
                </a:cubicBezTo>
                <a:close/>
                <a:moveTo>
                  <a:pt x="671132" y="590836"/>
                </a:moveTo>
                <a:cubicBezTo>
                  <a:pt x="575691" y="537591"/>
                  <a:pt x="485870" y="473297"/>
                  <a:pt x="403479" y="398431"/>
                </a:cubicBezTo>
                <a:cubicBezTo>
                  <a:pt x="402812" y="399098"/>
                  <a:pt x="402146" y="399764"/>
                  <a:pt x="401479" y="400431"/>
                </a:cubicBezTo>
                <a:cubicBezTo>
                  <a:pt x="150400" y="651510"/>
                  <a:pt x="8573" y="982694"/>
                  <a:pt x="0" y="1336262"/>
                </a:cubicBezTo>
                <a:lnTo>
                  <a:pt x="540163" y="1336262"/>
                </a:lnTo>
                <a:cubicBezTo>
                  <a:pt x="543687" y="1067943"/>
                  <a:pt x="589312" y="811721"/>
                  <a:pt x="671132" y="590836"/>
                </a:cubicBezTo>
                <a:close/>
                <a:moveTo>
                  <a:pt x="2134362" y="1404842"/>
                </a:moveTo>
                <a:lnTo>
                  <a:pt x="1405795" y="1404842"/>
                </a:lnTo>
                <a:lnTo>
                  <a:pt x="1405795" y="1969199"/>
                </a:lnTo>
                <a:cubicBezTo>
                  <a:pt x="1618393" y="1974152"/>
                  <a:pt x="1824133" y="2025491"/>
                  <a:pt x="2010728" y="2117979"/>
                </a:cubicBezTo>
                <a:cubicBezTo>
                  <a:pt x="2087880" y="1906714"/>
                  <a:pt x="2130838" y="1661732"/>
                  <a:pt x="2134362" y="1404747"/>
                </a:cubicBezTo>
                <a:close/>
                <a:moveTo>
                  <a:pt x="540068" y="1404842"/>
                </a:moveTo>
                <a:lnTo>
                  <a:pt x="0" y="1404842"/>
                </a:lnTo>
                <a:cubicBezTo>
                  <a:pt x="8573" y="1758506"/>
                  <a:pt x="150400" y="2089690"/>
                  <a:pt x="401479" y="2340674"/>
                </a:cubicBezTo>
                <a:cubicBezTo>
                  <a:pt x="402146" y="2341340"/>
                  <a:pt x="402812" y="2342007"/>
                  <a:pt x="403479" y="2342674"/>
                </a:cubicBezTo>
                <a:cubicBezTo>
                  <a:pt x="485870" y="2267807"/>
                  <a:pt x="575691" y="2203418"/>
                  <a:pt x="671132" y="2150269"/>
                </a:cubicBezTo>
                <a:cubicBezTo>
                  <a:pt x="589217" y="1929384"/>
                  <a:pt x="543687" y="1673257"/>
                  <a:pt x="540163" y="1404842"/>
                </a:cubicBezTo>
                <a:close/>
                <a:moveTo>
                  <a:pt x="1965293" y="359283"/>
                </a:moveTo>
                <a:cubicBezTo>
                  <a:pt x="1995107" y="411861"/>
                  <a:pt x="2022253" y="467773"/>
                  <a:pt x="2046732" y="526447"/>
                </a:cubicBezTo>
                <a:cubicBezTo>
                  <a:pt x="2133219" y="477488"/>
                  <a:pt x="2214658" y="418814"/>
                  <a:pt x="2289810" y="351092"/>
                </a:cubicBezTo>
                <a:cubicBezTo>
                  <a:pt x="2116265" y="194405"/>
                  <a:pt x="1909096" y="86582"/>
                  <a:pt x="1685163" y="34481"/>
                </a:cubicBezTo>
                <a:cubicBezTo>
                  <a:pt x="1789271" y="107252"/>
                  <a:pt x="1884426" y="216694"/>
                  <a:pt x="1965293" y="359283"/>
                </a:cubicBezTo>
                <a:close/>
                <a:moveTo>
                  <a:pt x="2072068" y="2150269"/>
                </a:moveTo>
                <a:cubicBezTo>
                  <a:pt x="2167509" y="2203514"/>
                  <a:pt x="2257330" y="2267807"/>
                  <a:pt x="2339721" y="2342674"/>
                </a:cubicBezTo>
                <a:cubicBezTo>
                  <a:pt x="2340388" y="2342007"/>
                  <a:pt x="2341055" y="2341340"/>
                  <a:pt x="2341721" y="2340674"/>
                </a:cubicBezTo>
                <a:cubicBezTo>
                  <a:pt x="2592800" y="2089595"/>
                  <a:pt x="2734532" y="1758410"/>
                  <a:pt x="2743200" y="1404842"/>
                </a:cubicBezTo>
                <a:lnTo>
                  <a:pt x="2203037" y="1404842"/>
                </a:lnTo>
                <a:cubicBezTo>
                  <a:pt x="2199513" y="1673162"/>
                  <a:pt x="2153888" y="1929384"/>
                  <a:pt x="2072068" y="2150269"/>
                </a:cubicBezTo>
                <a:close/>
                <a:moveTo>
                  <a:pt x="732377" y="2118074"/>
                </a:moveTo>
                <a:cubicBezTo>
                  <a:pt x="918972" y="2025587"/>
                  <a:pt x="1124712" y="1974247"/>
                  <a:pt x="1337310" y="1969294"/>
                </a:cubicBezTo>
                <a:lnTo>
                  <a:pt x="1337310" y="1404938"/>
                </a:lnTo>
                <a:lnTo>
                  <a:pt x="608743" y="1404938"/>
                </a:lnTo>
                <a:cubicBezTo>
                  <a:pt x="612267" y="1661922"/>
                  <a:pt x="655225" y="1906810"/>
                  <a:pt x="732377" y="2118170"/>
                </a:cubicBezTo>
                <a:close/>
                <a:moveTo>
                  <a:pt x="777907" y="2381917"/>
                </a:moveTo>
                <a:cubicBezTo>
                  <a:pt x="748094" y="2329339"/>
                  <a:pt x="720947" y="2273427"/>
                  <a:pt x="696468" y="2214753"/>
                </a:cubicBezTo>
                <a:cubicBezTo>
                  <a:pt x="609981" y="2263712"/>
                  <a:pt x="528542" y="2322386"/>
                  <a:pt x="453390" y="2390108"/>
                </a:cubicBezTo>
                <a:cubicBezTo>
                  <a:pt x="626936" y="2546795"/>
                  <a:pt x="834104" y="2654618"/>
                  <a:pt x="1058037" y="2706720"/>
                </a:cubicBezTo>
                <a:cubicBezTo>
                  <a:pt x="953929" y="2633948"/>
                  <a:pt x="858774" y="2524506"/>
                  <a:pt x="777907" y="2381917"/>
                </a:cubicBezTo>
                <a:close/>
                <a:moveTo>
                  <a:pt x="1965198" y="2381917"/>
                </a:moveTo>
                <a:cubicBezTo>
                  <a:pt x="1884331" y="2524506"/>
                  <a:pt x="1789176" y="2633948"/>
                  <a:pt x="1685068" y="2706720"/>
                </a:cubicBezTo>
                <a:cubicBezTo>
                  <a:pt x="1908905" y="2654618"/>
                  <a:pt x="2116074" y="2546795"/>
                  <a:pt x="2289715" y="2390108"/>
                </a:cubicBezTo>
                <a:cubicBezTo>
                  <a:pt x="2214563" y="2322386"/>
                  <a:pt x="2133029" y="2263712"/>
                  <a:pt x="2046637" y="2214753"/>
                </a:cubicBezTo>
                <a:cubicBezTo>
                  <a:pt x="2022158" y="2273427"/>
                  <a:pt x="1995011" y="2329339"/>
                  <a:pt x="1965198" y="2381917"/>
                </a:cubicBezTo>
                <a:close/>
                <a:moveTo>
                  <a:pt x="2202942" y="1336262"/>
                </a:moveTo>
                <a:lnTo>
                  <a:pt x="2743105" y="1336262"/>
                </a:lnTo>
                <a:cubicBezTo>
                  <a:pt x="2734532" y="982599"/>
                  <a:pt x="2592705" y="651415"/>
                  <a:pt x="2341626" y="400431"/>
                </a:cubicBezTo>
                <a:cubicBezTo>
                  <a:pt x="2340959" y="399764"/>
                  <a:pt x="2340293" y="399098"/>
                  <a:pt x="2339626" y="398431"/>
                </a:cubicBezTo>
                <a:cubicBezTo>
                  <a:pt x="2257235" y="473297"/>
                  <a:pt x="2167414" y="537686"/>
                  <a:pt x="2071973" y="590836"/>
                </a:cubicBezTo>
                <a:cubicBezTo>
                  <a:pt x="2153888" y="811721"/>
                  <a:pt x="2199418" y="1067848"/>
                  <a:pt x="2202942" y="1336262"/>
                </a:cubicBezTo>
                <a:close/>
                <a:moveTo>
                  <a:pt x="777907" y="359283"/>
                </a:moveTo>
                <a:cubicBezTo>
                  <a:pt x="858774" y="216694"/>
                  <a:pt x="953929" y="107252"/>
                  <a:pt x="1058037" y="34481"/>
                </a:cubicBezTo>
                <a:cubicBezTo>
                  <a:pt x="834200" y="86582"/>
                  <a:pt x="627031" y="194405"/>
                  <a:pt x="453390" y="351092"/>
                </a:cubicBezTo>
                <a:cubicBezTo>
                  <a:pt x="528542" y="418814"/>
                  <a:pt x="610076" y="477488"/>
                  <a:pt x="696468" y="526447"/>
                </a:cubicBezTo>
                <a:cubicBezTo>
                  <a:pt x="720947" y="467773"/>
                  <a:pt x="748094" y="411861"/>
                  <a:pt x="777907" y="359283"/>
                </a:cubicBezTo>
                <a:close/>
                <a:moveTo>
                  <a:pt x="837629" y="2348103"/>
                </a:moveTo>
                <a:cubicBezTo>
                  <a:pt x="973646" y="2587943"/>
                  <a:pt x="1149953" y="2726150"/>
                  <a:pt x="1337310" y="2741200"/>
                </a:cubicBezTo>
                <a:lnTo>
                  <a:pt x="1337310" y="2037874"/>
                </a:lnTo>
                <a:cubicBezTo>
                  <a:pt x="1133380" y="2042922"/>
                  <a:pt x="936022" y="2092643"/>
                  <a:pt x="757333" y="2182273"/>
                </a:cubicBezTo>
                <a:cubicBezTo>
                  <a:pt x="781431" y="2240661"/>
                  <a:pt x="808196" y="2296097"/>
                  <a:pt x="837629" y="2348008"/>
                </a:cubicBezTo>
                <a:close/>
                <a:moveTo>
                  <a:pt x="837629" y="393097"/>
                </a:moveTo>
                <a:cubicBezTo>
                  <a:pt x="808196" y="445103"/>
                  <a:pt x="781431" y="500539"/>
                  <a:pt x="757333" y="558832"/>
                </a:cubicBezTo>
                <a:cubicBezTo>
                  <a:pt x="936022" y="648462"/>
                  <a:pt x="1133380" y="698278"/>
                  <a:pt x="1337310" y="703231"/>
                </a:cubicBezTo>
                <a:lnTo>
                  <a:pt x="1337310" y="0"/>
                </a:lnTo>
                <a:cubicBezTo>
                  <a:pt x="1149953" y="15050"/>
                  <a:pt x="973646" y="153257"/>
                  <a:pt x="837629" y="393097"/>
                </a:cubicBezTo>
                <a:close/>
                <a:moveTo>
                  <a:pt x="608743" y="1336262"/>
                </a:moveTo>
                <a:lnTo>
                  <a:pt x="1337310" y="1336262"/>
                </a:lnTo>
                <a:lnTo>
                  <a:pt x="1337310" y="771906"/>
                </a:lnTo>
                <a:cubicBezTo>
                  <a:pt x="1124712" y="766953"/>
                  <a:pt x="918972" y="715613"/>
                  <a:pt x="732377" y="623126"/>
                </a:cubicBezTo>
                <a:cubicBezTo>
                  <a:pt x="655225" y="834390"/>
                  <a:pt x="612267" y="1079373"/>
                  <a:pt x="608743" y="1336358"/>
                </a:cubicBezTo>
                <a:close/>
              </a:path>
            </a:pathLst>
          </a:custGeom>
          <a:gradFill>
            <a:gsLst>
              <a:gs pos="0">
                <a:schemeClr val="accent3">
                  <a:lumMod val="75000"/>
                </a:schemeClr>
              </a:gs>
              <a:gs pos="100000">
                <a:schemeClr val="accent3"/>
              </a:gs>
            </a:gsLst>
            <a:lin ang="5400000" scaled="0"/>
          </a:gradFill>
          <a:ln w="9525" cap="flat">
            <a:noFill/>
            <a:prstDash val="solid"/>
            <a:miter/>
          </a:ln>
        </p:spPr>
        <p:txBody>
          <a:bodyPr rtlCol="0" anchor="ctr"/>
          <a:lstStyle/>
          <a:p>
            <a:endParaRPr lang="en-US" b="0" i="0">
              <a:latin typeface="Open Sans" panose="020B0606030504020204" pitchFamily="34" charset="0"/>
            </a:endParaRPr>
          </a:p>
        </p:txBody>
      </p:sp>
      <p:grpSp>
        <p:nvGrpSpPr>
          <p:cNvPr id="30" name="Group 29">
            <a:extLst>
              <a:ext uri="{FF2B5EF4-FFF2-40B4-BE49-F238E27FC236}">
                <a16:creationId xmlns:a16="http://schemas.microsoft.com/office/drawing/2014/main" id="{B1FA80BF-4072-A652-6E83-A128649560A5}"/>
              </a:ext>
            </a:extLst>
          </p:cNvPr>
          <p:cNvGrpSpPr/>
          <p:nvPr userDrawn="1"/>
        </p:nvGrpSpPr>
        <p:grpSpPr>
          <a:xfrm>
            <a:off x="613476" y="3228097"/>
            <a:ext cx="640080" cy="769441"/>
            <a:chOff x="6408456" y="5495819"/>
            <a:chExt cx="640080" cy="769441"/>
          </a:xfrm>
        </p:grpSpPr>
        <p:sp>
          <p:nvSpPr>
            <p:cNvPr id="31" name="Oval 30">
              <a:extLst>
                <a:ext uri="{FF2B5EF4-FFF2-40B4-BE49-F238E27FC236}">
                  <a16:creationId xmlns:a16="http://schemas.microsoft.com/office/drawing/2014/main" id="{086FEDE2-FC6E-3CAA-AEC5-D8741D613E3E}"/>
                </a:ext>
              </a:extLst>
            </p:cNvPr>
            <p:cNvSpPr>
              <a:spLocks noChangeAspect="1"/>
            </p:cNvSpPr>
            <p:nvPr userDrawn="1"/>
          </p:nvSpPr>
          <p:spPr>
            <a:xfrm>
              <a:off x="6408456" y="5560499"/>
              <a:ext cx="640080" cy="640080"/>
            </a:xfrm>
            <a:prstGeom prst="ellipse">
              <a:avLst/>
            </a:prstGeom>
            <a:gradFill>
              <a:gsLst>
                <a:gs pos="0">
                  <a:schemeClr val="accent3">
                    <a:lumMod val="75000"/>
                  </a:schemeClr>
                </a:gs>
                <a:gs pos="10000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Open Sans" panose="020B0606030504020204" pitchFamily="34" charset="0"/>
              </a:endParaRPr>
            </a:p>
          </p:txBody>
        </p:sp>
        <p:sp>
          <p:nvSpPr>
            <p:cNvPr id="32" name="TextBox 31">
              <a:extLst>
                <a:ext uri="{FF2B5EF4-FFF2-40B4-BE49-F238E27FC236}">
                  <a16:creationId xmlns:a16="http://schemas.microsoft.com/office/drawing/2014/main" id="{44341CC2-15B8-C56A-6F3D-0163DE2B318E}"/>
                </a:ext>
              </a:extLst>
            </p:cNvPr>
            <p:cNvSpPr txBox="1"/>
            <p:nvPr userDrawn="1"/>
          </p:nvSpPr>
          <p:spPr>
            <a:xfrm>
              <a:off x="6410140" y="5495819"/>
              <a:ext cx="636713" cy="769441"/>
            </a:xfrm>
            <a:prstGeom prst="rect">
              <a:avLst/>
            </a:prstGeom>
            <a:noFill/>
          </p:spPr>
          <p:txBody>
            <a:bodyPr wrap="none" rtlCol="0">
              <a:spAutoFit/>
            </a:bodyPr>
            <a:lstStyle/>
            <a:p>
              <a:r>
                <a:rPr lang="en-US" sz="4400" b="1">
                  <a:solidFill>
                    <a:schemeClr val="bg1"/>
                  </a:solidFill>
                  <a:latin typeface="Cochin" panose="02000603020000020003" pitchFamily="2" charset="0"/>
                  <a:ea typeface="Baskerville" panose="02020502070401020303" pitchFamily="18" charset="0"/>
                  <a:cs typeface="Didot" panose="02000503000000020003" pitchFamily="2" charset="-79"/>
                </a:rPr>
                <a:t>@</a:t>
              </a:r>
            </a:p>
          </p:txBody>
        </p:sp>
      </p:grpSp>
      <p:grpSp>
        <p:nvGrpSpPr>
          <p:cNvPr id="27" name="Group 26">
            <a:extLst>
              <a:ext uri="{FF2B5EF4-FFF2-40B4-BE49-F238E27FC236}">
                <a16:creationId xmlns:a16="http://schemas.microsoft.com/office/drawing/2014/main" id="{CC663012-7291-04B2-EF1B-02C1CCF81B78}"/>
              </a:ext>
            </a:extLst>
          </p:cNvPr>
          <p:cNvGrpSpPr/>
          <p:nvPr userDrawn="1"/>
        </p:nvGrpSpPr>
        <p:grpSpPr>
          <a:xfrm>
            <a:off x="613476" y="2497559"/>
            <a:ext cx="640080" cy="640080"/>
            <a:chOff x="7501754" y="5298009"/>
            <a:chExt cx="640080" cy="640080"/>
          </a:xfrm>
        </p:grpSpPr>
        <p:sp>
          <p:nvSpPr>
            <p:cNvPr id="19" name="Oval 18">
              <a:extLst>
                <a:ext uri="{FF2B5EF4-FFF2-40B4-BE49-F238E27FC236}">
                  <a16:creationId xmlns:a16="http://schemas.microsoft.com/office/drawing/2014/main" id="{BD7FC451-1031-A485-01BB-FA8E9EABD26A}"/>
                </a:ext>
              </a:extLst>
            </p:cNvPr>
            <p:cNvSpPr>
              <a:spLocks noChangeAspect="1"/>
            </p:cNvSpPr>
            <p:nvPr userDrawn="1"/>
          </p:nvSpPr>
          <p:spPr>
            <a:xfrm>
              <a:off x="7501754" y="5298009"/>
              <a:ext cx="640080" cy="640080"/>
            </a:xfrm>
            <a:prstGeom prst="ellipse">
              <a:avLst/>
            </a:prstGeom>
            <a:gradFill>
              <a:gsLst>
                <a:gs pos="0">
                  <a:schemeClr val="accent3">
                    <a:lumMod val="75000"/>
                  </a:schemeClr>
                </a:gs>
                <a:gs pos="10000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Open Sans" panose="020B0606030504020204" pitchFamily="34" charset="0"/>
              </a:endParaRPr>
            </a:p>
          </p:txBody>
        </p:sp>
        <p:pic>
          <p:nvPicPr>
            <p:cNvPr id="20" name="Graphic 19" descr="Receiver with solid fill">
              <a:extLst>
                <a:ext uri="{FF2B5EF4-FFF2-40B4-BE49-F238E27FC236}">
                  <a16:creationId xmlns:a16="http://schemas.microsoft.com/office/drawing/2014/main" id="{EB3C7661-6588-2E88-B4AB-5C481D1CC4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374203">
              <a:off x="7582512" y="5378767"/>
              <a:ext cx="478564" cy="478564"/>
            </a:xfrm>
            <a:prstGeom prst="rect">
              <a:avLst/>
            </a:prstGeom>
          </p:spPr>
        </p:pic>
      </p:grpSp>
      <p:sp>
        <p:nvSpPr>
          <p:cNvPr id="3" name="Slide Number Placeholder 2">
            <a:extLst>
              <a:ext uri="{FF2B5EF4-FFF2-40B4-BE49-F238E27FC236}">
                <a16:creationId xmlns:a16="http://schemas.microsoft.com/office/drawing/2014/main" id="{4A0F2712-F76B-4942-B239-377A891F397C}"/>
              </a:ext>
            </a:extLst>
          </p:cNvPr>
          <p:cNvSpPr>
            <a:spLocks noGrp="1"/>
          </p:cNvSpPr>
          <p:nvPr>
            <p:ph type="sldNum" sz="quarter" idx="10"/>
          </p:nvPr>
        </p:nvSpPr>
        <p:spPr/>
        <p:txBody>
          <a:bodyPr/>
          <a:lstStyle/>
          <a:p>
            <a:fld id="{2C10B610-381F-432D-A853-6CC0B0380E78}" type="slidenum">
              <a:rPr lang="en-US" smtClean="0"/>
              <a:t>‹#›</a:t>
            </a:fld>
            <a:endParaRPr lang="en-US"/>
          </a:p>
        </p:txBody>
      </p:sp>
      <p:sp>
        <p:nvSpPr>
          <p:cNvPr id="6" name="TextBox 5">
            <a:extLst>
              <a:ext uri="{FF2B5EF4-FFF2-40B4-BE49-F238E27FC236}">
                <a16:creationId xmlns:a16="http://schemas.microsoft.com/office/drawing/2014/main" id="{EBBD39C6-6DEF-48F0-B407-82312D80DFBF}"/>
              </a:ext>
            </a:extLst>
          </p:cNvPr>
          <p:cNvSpPr txBox="1"/>
          <p:nvPr userDrawn="1"/>
        </p:nvSpPr>
        <p:spPr>
          <a:xfrm>
            <a:off x="1389621" y="4168190"/>
            <a:ext cx="4754880" cy="492443"/>
          </a:xfrm>
          <a:prstGeom prst="rect">
            <a:avLst/>
          </a:prstGeom>
          <a:noFill/>
        </p:spPr>
        <p:txBody>
          <a:bodyPr wrap="square" lIns="0" tIns="0" rIns="0" bIns="0" rtlCol="0">
            <a:spAutoFit/>
          </a:bodyPr>
          <a:lstStyle/>
          <a:p>
            <a:pPr>
              <a:lnSpc>
                <a:spcPct val="100000"/>
              </a:lnSpc>
              <a:buClr>
                <a:srgbClr val="7ABF35"/>
              </a:buClr>
            </a:pPr>
            <a:r>
              <a:rPr lang="en-US" sz="3200" err="1">
                <a:solidFill>
                  <a:schemeClr val="accent3"/>
                </a:solidFill>
                <a:latin typeface="Open Sans" panose="020B0606030504020204" pitchFamily="34" charset="0"/>
                <a:ea typeface="Open Sans" panose="020B0606030504020204" pitchFamily="34" charset="0"/>
                <a:cs typeface="Open Sans" panose="020B0606030504020204" pitchFamily="34" charset="0"/>
              </a:rPr>
              <a:t>www.pcori.org</a:t>
            </a:r>
            <a:endParaRPr lang="en-US" sz="320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16">
            <a:extLst>
              <a:ext uri="{FF2B5EF4-FFF2-40B4-BE49-F238E27FC236}">
                <a16:creationId xmlns:a16="http://schemas.microsoft.com/office/drawing/2014/main" id="{AFBC197C-F423-43E6-B1E1-59DCC398C66C}"/>
              </a:ext>
            </a:extLst>
          </p:cNvPr>
          <p:cNvSpPr>
            <a:spLocks noGrp="1"/>
          </p:cNvSpPr>
          <p:nvPr>
            <p:ph type="body" sz="quarter" idx="11" hasCustomPrompt="1"/>
          </p:nvPr>
        </p:nvSpPr>
        <p:spPr>
          <a:xfrm>
            <a:off x="1389621" y="2632488"/>
            <a:ext cx="4754880" cy="443198"/>
          </a:xfrm>
          <a:prstGeom prst="rect">
            <a:avLst/>
          </a:prstGeom>
        </p:spPr>
        <p:txBody>
          <a:bodyPr wrap="square" tIns="0" rIns="0" bIns="0">
            <a:spAutoFit/>
          </a:bodyPr>
          <a:lstStyle>
            <a:lvl1pPr marL="0" indent="0" algn="l">
              <a:buNone/>
              <a:defRPr lang="en-US" sz="3200" kern="1200" dirty="0" smtClean="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202.XXX.XXXX</a:t>
            </a:r>
          </a:p>
        </p:txBody>
      </p:sp>
      <p:sp>
        <p:nvSpPr>
          <p:cNvPr id="18" name="Text Placeholder 16">
            <a:extLst>
              <a:ext uri="{FF2B5EF4-FFF2-40B4-BE49-F238E27FC236}">
                <a16:creationId xmlns:a16="http://schemas.microsoft.com/office/drawing/2014/main" id="{20D9D7CF-4D50-4F6B-9BDD-E3AD7F8898AC}"/>
              </a:ext>
            </a:extLst>
          </p:cNvPr>
          <p:cNvSpPr>
            <a:spLocks noGrp="1"/>
          </p:cNvSpPr>
          <p:nvPr>
            <p:ph type="body" sz="quarter" idx="12" hasCustomPrompt="1"/>
          </p:nvPr>
        </p:nvSpPr>
        <p:spPr>
          <a:xfrm>
            <a:off x="1389621" y="3411138"/>
            <a:ext cx="4754880" cy="443198"/>
          </a:xfrm>
          <a:prstGeom prst="rect">
            <a:avLst/>
          </a:prstGeom>
        </p:spPr>
        <p:txBody>
          <a:bodyPr wrap="square" tIns="0" rIns="0" bIns="0">
            <a:spAutoFit/>
          </a:bodyPr>
          <a:lstStyle>
            <a:lvl1pPr marL="0" indent="0" algn="l">
              <a:buNone/>
              <a:defRPr lang="en-US" sz="3200" kern="1200" dirty="0" smtClean="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XXXXX@pcori.org</a:t>
            </a:r>
            <a:endParaRPr lang="en-US"/>
          </a:p>
        </p:txBody>
      </p:sp>
      <p:sp>
        <p:nvSpPr>
          <p:cNvPr id="10" name="Text Placeholder 9">
            <a:extLst>
              <a:ext uri="{FF2B5EF4-FFF2-40B4-BE49-F238E27FC236}">
                <a16:creationId xmlns:a16="http://schemas.microsoft.com/office/drawing/2014/main" id="{BC8D6E94-8144-4C61-B301-6AB057B3FB59}"/>
              </a:ext>
            </a:extLst>
          </p:cNvPr>
          <p:cNvSpPr>
            <a:spLocks noGrp="1"/>
          </p:cNvSpPr>
          <p:nvPr>
            <p:ph type="body" sz="quarter" idx="13" hasCustomPrompt="1"/>
          </p:nvPr>
        </p:nvSpPr>
        <p:spPr>
          <a:xfrm>
            <a:off x="388938" y="1696553"/>
            <a:ext cx="11430000" cy="618759"/>
          </a:xfrm>
          <a:prstGeom prst="rect">
            <a:avLst/>
          </a:prstGeom>
        </p:spPr>
        <p:txBody>
          <a:bodyPr anchor="ctr" anchorCtr="0">
            <a:normAutofit/>
          </a:bodyPr>
          <a:lstStyle>
            <a:lvl1pPr marL="0" indent="0">
              <a:buNone/>
              <a:defRPr sz="2800" b="1" i="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and comma in bold, Job title in regular</a:t>
            </a:r>
          </a:p>
        </p:txBody>
      </p:sp>
      <p:sp>
        <p:nvSpPr>
          <p:cNvPr id="5" name="Title 4">
            <a:extLst>
              <a:ext uri="{FF2B5EF4-FFF2-40B4-BE49-F238E27FC236}">
                <a16:creationId xmlns:a16="http://schemas.microsoft.com/office/drawing/2014/main" id="{E4E8ACF7-4873-AF32-B00B-2C777BDAB2BB}"/>
              </a:ext>
            </a:extLst>
          </p:cNvPr>
          <p:cNvSpPr>
            <a:spLocks noGrp="1"/>
          </p:cNvSpPr>
          <p:nvPr>
            <p:ph type="title"/>
          </p:nvPr>
        </p:nvSpPr>
        <p:spPr>
          <a:xfrm>
            <a:off x="382588" y="228600"/>
            <a:ext cx="11430000" cy="1094875"/>
          </a:xfrm>
        </p:spPr>
        <p:txBody>
          <a:bodyPr>
            <a:normAutofit/>
          </a:bodyPr>
          <a:lstStyle>
            <a:lvl1pPr>
              <a:defRPr sz="3200"/>
            </a:lvl1pPr>
          </a:lstStyle>
          <a:p>
            <a:r>
              <a:rPr lang="en-US"/>
              <a:t>Click to edit Master title style</a:t>
            </a:r>
          </a:p>
        </p:txBody>
      </p:sp>
      <p:sp>
        <p:nvSpPr>
          <p:cNvPr id="2" name="TextBox 1">
            <a:extLst>
              <a:ext uri="{FF2B5EF4-FFF2-40B4-BE49-F238E27FC236}">
                <a16:creationId xmlns:a16="http://schemas.microsoft.com/office/drawing/2014/main" id="{713ED232-809C-400D-B0A7-AA69FA0A21D0}"/>
              </a:ext>
            </a:extLst>
          </p:cNvPr>
          <p:cNvSpPr txBox="1"/>
          <p:nvPr userDrawn="1"/>
        </p:nvSpPr>
        <p:spPr>
          <a:xfrm>
            <a:off x="7235653" y="2581971"/>
            <a:ext cx="4818064" cy="492443"/>
          </a:xfrm>
          <a:prstGeom prst="rect">
            <a:avLst/>
          </a:prstGeom>
          <a:noFill/>
        </p:spPr>
        <p:txBody>
          <a:bodyPr wrap="square" lIns="0" tIns="0" rIns="0" bIns="0" rtlCol="0">
            <a:spAutoFit/>
          </a:bodyPr>
          <a:lstStyle/>
          <a:p>
            <a:pPr>
              <a:lnSpc>
                <a:spcPct val="100000"/>
              </a:lnSpc>
              <a:buClr>
                <a:srgbClr val="7ABF35"/>
              </a:buClr>
            </a:pPr>
            <a:r>
              <a:rPr lang="en-US" sz="3200">
                <a:solidFill>
                  <a:schemeClr val="accent3"/>
                </a:solidFill>
                <a:latin typeface="Open Sans" panose="020B0606030504020204" pitchFamily="34" charset="0"/>
                <a:ea typeface="Open Sans" panose="020B0606030504020204" pitchFamily="34" charset="0"/>
                <a:cs typeface="Open Sans" panose="020B0606030504020204" pitchFamily="34" charset="0"/>
              </a:rPr>
              <a:t>@PCORI</a:t>
            </a:r>
          </a:p>
        </p:txBody>
      </p:sp>
      <p:sp>
        <p:nvSpPr>
          <p:cNvPr id="4" name="TextBox 3">
            <a:extLst>
              <a:ext uri="{FF2B5EF4-FFF2-40B4-BE49-F238E27FC236}">
                <a16:creationId xmlns:a16="http://schemas.microsoft.com/office/drawing/2014/main" id="{E2B8B0B6-1050-D205-7250-183B8DEB5B69}"/>
              </a:ext>
            </a:extLst>
          </p:cNvPr>
          <p:cNvSpPr txBox="1"/>
          <p:nvPr userDrawn="1"/>
        </p:nvSpPr>
        <p:spPr>
          <a:xfrm>
            <a:off x="7235653" y="3354805"/>
            <a:ext cx="4818064" cy="492443"/>
          </a:xfrm>
          <a:prstGeom prst="rect">
            <a:avLst/>
          </a:prstGeom>
          <a:noFill/>
        </p:spPr>
        <p:txBody>
          <a:bodyPr wrap="square" lIns="0" tIns="0" rIns="0" bIns="0" rtlCol="0">
            <a:spAutoFit/>
          </a:bodyPr>
          <a:lstStyle/>
          <a:p>
            <a:pPr>
              <a:lnSpc>
                <a:spcPct val="100000"/>
              </a:lnSpc>
              <a:buClr>
                <a:srgbClr val="7ABF35"/>
              </a:buClr>
            </a:pPr>
            <a:r>
              <a:rPr lang="en-US" sz="3200">
                <a:solidFill>
                  <a:schemeClr val="accent3"/>
                </a:solidFill>
                <a:latin typeface="Open Sans" panose="020B0606030504020204" pitchFamily="34" charset="0"/>
                <a:ea typeface="Open Sans" panose="020B0606030504020204" pitchFamily="34" charset="0"/>
                <a:cs typeface="Open Sans" panose="020B0606030504020204" pitchFamily="34" charset="0"/>
              </a:rPr>
              <a:t>/</a:t>
            </a:r>
            <a:r>
              <a:rPr lang="en-US" sz="3200" err="1">
                <a:solidFill>
                  <a:schemeClr val="accent3"/>
                </a:solidFill>
                <a:latin typeface="Open Sans" panose="020B0606030504020204" pitchFamily="34" charset="0"/>
                <a:ea typeface="Open Sans" panose="020B0606030504020204" pitchFamily="34" charset="0"/>
                <a:cs typeface="Open Sans" panose="020B0606030504020204" pitchFamily="34" charset="0"/>
              </a:rPr>
              <a:t>PCORInstitute</a:t>
            </a:r>
            <a:endParaRPr lang="en-US" sz="320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0837851-DA10-F928-A731-8D35C9E3DC7E}"/>
              </a:ext>
            </a:extLst>
          </p:cNvPr>
          <p:cNvSpPr txBox="1"/>
          <p:nvPr userDrawn="1"/>
        </p:nvSpPr>
        <p:spPr>
          <a:xfrm>
            <a:off x="7235653" y="4168190"/>
            <a:ext cx="4818064" cy="492443"/>
          </a:xfrm>
          <a:prstGeom prst="rect">
            <a:avLst/>
          </a:prstGeom>
          <a:noFill/>
        </p:spPr>
        <p:txBody>
          <a:bodyPr wrap="square" lIns="0" tIns="0" rIns="0" bIns="0" rtlCol="0">
            <a:spAutoFit/>
          </a:bodyPr>
          <a:lstStyle/>
          <a:p>
            <a:pPr>
              <a:lnSpc>
                <a:spcPct val="100000"/>
              </a:lnSpc>
              <a:buClr>
                <a:srgbClr val="7ABF35"/>
              </a:buClr>
            </a:pPr>
            <a:r>
              <a:rPr lang="en-US" sz="3200">
                <a:solidFill>
                  <a:schemeClr val="accent3"/>
                </a:solidFill>
                <a:latin typeface="Open Sans" panose="020B0606030504020204" pitchFamily="34" charset="0"/>
                <a:ea typeface="Open Sans" panose="020B0606030504020204" pitchFamily="34" charset="0"/>
                <a:cs typeface="Open Sans" panose="020B0606030504020204" pitchFamily="34" charset="0"/>
              </a:rPr>
              <a:t>PCORI</a:t>
            </a:r>
          </a:p>
        </p:txBody>
      </p:sp>
      <p:pic>
        <p:nvPicPr>
          <p:cNvPr id="7" name="Picture 6">
            <a:extLst>
              <a:ext uri="{FF2B5EF4-FFF2-40B4-BE49-F238E27FC236}">
                <a16:creationId xmlns:a16="http://schemas.microsoft.com/office/drawing/2014/main" id="{B126BF4A-9252-D54D-8DC1-E09768A7B748}"/>
              </a:ext>
            </a:extLst>
          </p:cNvPr>
          <p:cNvPicPr>
            <a:picLocks noChangeAspect="1"/>
          </p:cNvPicPr>
          <p:nvPr userDrawn="1"/>
        </p:nvPicPr>
        <p:blipFill>
          <a:blip r:embed="rId4"/>
          <a:stretch>
            <a:fillRect/>
          </a:stretch>
        </p:blipFill>
        <p:spPr>
          <a:xfrm>
            <a:off x="6446361" y="3294483"/>
            <a:ext cx="635000" cy="635000"/>
          </a:xfrm>
          <a:prstGeom prst="rect">
            <a:avLst/>
          </a:prstGeom>
        </p:spPr>
      </p:pic>
      <p:pic>
        <p:nvPicPr>
          <p:cNvPr id="9" name="Picture 8">
            <a:extLst>
              <a:ext uri="{FF2B5EF4-FFF2-40B4-BE49-F238E27FC236}">
                <a16:creationId xmlns:a16="http://schemas.microsoft.com/office/drawing/2014/main" id="{5E0EB11C-49E6-0420-C29C-3E4E517F077F}"/>
              </a:ext>
            </a:extLst>
          </p:cNvPr>
          <p:cNvPicPr>
            <a:picLocks noChangeAspect="1"/>
          </p:cNvPicPr>
          <p:nvPr userDrawn="1"/>
        </p:nvPicPr>
        <p:blipFill>
          <a:blip r:embed="rId5"/>
          <a:stretch>
            <a:fillRect/>
          </a:stretch>
        </p:blipFill>
        <p:spPr>
          <a:xfrm>
            <a:off x="6443424" y="2496821"/>
            <a:ext cx="640080" cy="640080"/>
          </a:xfrm>
          <a:prstGeom prst="rect">
            <a:avLst/>
          </a:prstGeom>
        </p:spPr>
      </p:pic>
      <p:pic>
        <p:nvPicPr>
          <p:cNvPr id="11" name="Picture 10">
            <a:extLst>
              <a:ext uri="{FF2B5EF4-FFF2-40B4-BE49-F238E27FC236}">
                <a16:creationId xmlns:a16="http://schemas.microsoft.com/office/drawing/2014/main" id="{A23E6739-B31C-4601-1603-CA435F3B409D}"/>
              </a:ext>
            </a:extLst>
          </p:cNvPr>
          <p:cNvPicPr>
            <a:picLocks noChangeAspect="1"/>
          </p:cNvPicPr>
          <p:nvPr userDrawn="1"/>
        </p:nvPicPr>
        <p:blipFill>
          <a:blip r:embed="rId6"/>
          <a:stretch>
            <a:fillRect/>
          </a:stretch>
        </p:blipFill>
        <p:spPr>
          <a:xfrm>
            <a:off x="6441296" y="4087995"/>
            <a:ext cx="640080" cy="640080"/>
          </a:xfrm>
          <a:prstGeom prst="rect">
            <a:avLst/>
          </a:prstGeom>
        </p:spPr>
      </p:pic>
    </p:spTree>
    <p:extLst>
      <p:ext uri="{BB962C8B-B14F-4D97-AF65-F5344CB8AC3E}">
        <p14:creationId xmlns:p14="http://schemas.microsoft.com/office/powerpoint/2010/main" val="1583711148"/>
      </p:ext>
    </p:extLst>
  </p:cSld>
  <p:clrMapOvr>
    <a:masterClrMapping/>
  </p:clrMapOvr>
  <p:extLst>
    <p:ext uri="{DCECCB84-F9BA-43D5-87BE-67443E8EF086}">
      <p15:sldGuideLst xmlns:p15="http://schemas.microsoft.com/office/powerpoint/2012/main">
        <p15:guide id="1" pos="386">
          <p15:clr>
            <a:srgbClr val="FBAE40"/>
          </p15:clr>
        </p15:guide>
        <p15:guide id="3" pos="87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with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7C33-E1A5-6CBE-DB45-F3DD20088C10}"/>
              </a:ext>
            </a:extLst>
          </p:cNvPr>
          <p:cNvSpPr>
            <a:spLocks noGrp="1"/>
          </p:cNvSpPr>
          <p:nvPr>
            <p:ph type="title"/>
          </p:nvPr>
        </p:nvSpPr>
        <p:spPr>
          <a:xfrm>
            <a:off x="609600" y="29496"/>
            <a:ext cx="10282989" cy="731520"/>
          </a:xfrm>
        </p:spPr>
        <p:txBody>
          <a:bodyPr anchor="b" anchorCtr="0"/>
          <a:lstStyle/>
          <a:p>
            <a:r>
              <a:rPr lang="en-US"/>
              <a:t>Click to edit Master title style</a:t>
            </a:r>
          </a:p>
        </p:txBody>
      </p:sp>
      <p:sp>
        <p:nvSpPr>
          <p:cNvPr id="3" name="Content Placeholder 2">
            <a:extLst>
              <a:ext uri="{FF2B5EF4-FFF2-40B4-BE49-F238E27FC236}">
                <a16:creationId xmlns:a16="http://schemas.microsoft.com/office/drawing/2014/main" id="{F4C2536F-4BBE-53FE-677D-ED01EE72F8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312258-E71B-DB5B-470F-8C3E8FBA853C}"/>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8" name="Text Placeholder 7">
            <a:extLst>
              <a:ext uri="{FF2B5EF4-FFF2-40B4-BE49-F238E27FC236}">
                <a16:creationId xmlns:a16="http://schemas.microsoft.com/office/drawing/2014/main" id="{298776E5-8EFB-30E5-4D6B-0C39E9289331}"/>
              </a:ext>
            </a:extLst>
          </p:cNvPr>
          <p:cNvSpPr>
            <a:spLocks noGrp="1"/>
          </p:cNvSpPr>
          <p:nvPr>
            <p:ph type="body" sz="quarter" idx="13" hasCustomPrompt="1"/>
          </p:nvPr>
        </p:nvSpPr>
        <p:spPr>
          <a:xfrm>
            <a:off x="609600" y="772344"/>
            <a:ext cx="10282989" cy="548640"/>
          </a:xfrm>
        </p:spPr>
        <p:txBody>
          <a:bodyPr vert="horz" lIns="91440" tIns="45720" rIns="91440" bIns="45720" rtlCol="0" anchor="t" anchorCtr="0">
            <a:normAutofit/>
          </a:bodyPr>
          <a:lstStyle>
            <a:lvl1pPr marL="0" indent="0">
              <a:buNone/>
              <a:defRPr lang="en-US" sz="3200" b="0" i="0" smtClean="0">
                <a:solidFill>
                  <a:schemeClr val="bg1"/>
                </a:solidFill>
              </a:defRPr>
            </a:lvl1pPr>
            <a:lvl2pPr marL="228600" indent="0">
              <a:buNone/>
              <a:defRPr lang="en-US" sz="1800" smtClean="0">
                <a:solidFill>
                  <a:schemeClr val="tx1"/>
                </a:solidFill>
                <a:latin typeface="+mn-lt"/>
                <a:ea typeface="+mn-ea"/>
                <a:cs typeface="+mn-cs"/>
              </a:defRPr>
            </a:lvl2pPr>
            <a:lvl3pPr>
              <a:defRPr lang="en-US" sz="1800" smtClean="0">
                <a:solidFill>
                  <a:schemeClr val="tx1"/>
                </a:solidFill>
                <a:latin typeface="+mn-lt"/>
                <a:ea typeface="+mn-ea"/>
                <a:cs typeface="+mn-cs"/>
              </a:defRPr>
            </a:lvl3pPr>
            <a:lvl4pPr>
              <a:defRPr lang="en-US" smtClean="0">
                <a:solidFill>
                  <a:schemeClr val="tx1"/>
                </a:solidFill>
                <a:latin typeface="+mn-lt"/>
                <a:ea typeface="+mn-ea"/>
                <a:cs typeface="+mn-cs"/>
              </a:defRPr>
            </a:lvl4pPr>
            <a:lvl5pPr>
              <a:defRPr lang="en-US" sz="1800">
                <a:solidFill>
                  <a:schemeClr val="tx1"/>
                </a:solidFill>
                <a:latin typeface="+mn-lt"/>
                <a:ea typeface="+mn-ea"/>
                <a:cs typeface="+mn-cs"/>
              </a:defRPr>
            </a:lvl5pPr>
          </a:lstStyle>
          <a:p>
            <a:pPr marL="342900" lvl="0" indent="-571500">
              <a:spcBef>
                <a:spcPct val="0"/>
              </a:spcBef>
            </a:pPr>
            <a:r>
              <a:rPr lang="en-US"/>
              <a:t>Click to add Subtitle</a:t>
            </a:r>
          </a:p>
        </p:txBody>
      </p:sp>
    </p:spTree>
    <p:extLst>
      <p:ext uri="{BB962C8B-B14F-4D97-AF65-F5344CB8AC3E}">
        <p14:creationId xmlns:p14="http://schemas.microsoft.com/office/powerpoint/2010/main" val="2686844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2536F-4BBE-53FE-677D-ED01EE72F859}"/>
              </a:ext>
            </a:extLst>
          </p:cNvPr>
          <p:cNvSpPr>
            <a:spLocks noGrp="1"/>
          </p:cNvSpPr>
          <p:nvPr>
            <p:ph idx="1"/>
          </p:nvPr>
        </p:nvSpPr>
        <p:spPr>
          <a:xfrm>
            <a:off x="388937" y="1698624"/>
            <a:ext cx="11433176" cy="4702176"/>
          </a:xfrm>
        </p:spPr>
        <p:txBody>
          <a:bodyPr l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itle 27">
            <a:extLst>
              <a:ext uri="{FF2B5EF4-FFF2-40B4-BE49-F238E27FC236}">
                <a16:creationId xmlns:a16="http://schemas.microsoft.com/office/drawing/2014/main" id="{6D4F360A-E38A-4E77-7A3D-4431087DC97F}"/>
              </a:ext>
            </a:extLst>
          </p:cNvPr>
          <p:cNvSpPr>
            <a:spLocks noGrp="1"/>
          </p:cNvSpPr>
          <p:nvPr>
            <p:ph type="title"/>
          </p:nvPr>
        </p:nvSpPr>
        <p:spPr>
          <a:xfrm>
            <a:off x="388938" y="221876"/>
            <a:ext cx="11430000" cy="1101599"/>
          </a:xfrm>
        </p:spPr>
        <p:txBody>
          <a:bodyPr>
            <a:normAutofit/>
          </a:bodyPr>
          <a:lstStyle>
            <a:lvl1pPr>
              <a:defRPr sz="3200"/>
            </a:lvl1pPr>
          </a:lstStyle>
          <a:p>
            <a:r>
              <a:rPr lang="en-US"/>
              <a:t>Click to edit Master title style</a:t>
            </a:r>
          </a:p>
        </p:txBody>
      </p:sp>
      <p:sp>
        <p:nvSpPr>
          <p:cNvPr id="56" name="Slide Number Placeholder 5">
            <a:extLst>
              <a:ext uri="{FF2B5EF4-FFF2-40B4-BE49-F238E27FC236}">
                <a16:creationId xmlns:a16="http://schemas.microsoft.com/office/drawing/2014/main" id="{CF530995-8BF7-F9F3-8F4A-CF46EA7EC268}"/>
              </a:ext>
            </a:extLst>
          </p:cNvPr>
          <p:cNvSpPr>
            <a:spLocks noGrp="1"/>
          </p:cNvSpPr>
          <p:nvPr>
            <p:ph type="sldNum" sz="quarter" idx="12"/>
          </p:nvPr>
        </p:nvSpPr>
        <p:spPr>
          <a:xfrm>
            <a:off x="11732217" y="6400800"/>
            <a:ext cx="459783" cy="323917"/>
          </a:xfrm>
        </p:spPr>
        <p:txBody>
          <a:bodyPr/>
          <a:lstStyle>
            <a:lvl1pPr algn="r">
              <a:defRPr/>
            </a:lvl1pPr>
          </a:lstStyle>
          <a:p>
            <a:fld id="{CD8FCAE6-69AE-D04B-8E7E-F5F188FCE417}" type="slidenum">
              <a:rPr lang="en-US" smtClean="0"/>
              <a:pPr/>
              <a:t>‹#›</a:t>
            </a:fld>
            <a:endParaRPr lang="en-US"/>
          </a:p>
        </p:txBody>
      </p:sp>
    </p:spTree>
    <p:extLst>
      <p:ext uri="{BB962C8B-B14F-4D97-AF65-F5344CB8AC3E}">
        <p14:creationId xmlns:p14="http://schemas.microsoft.com/office/powerpoint/2010/main" val="113452880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2536F-4BBE-53FE-677D-ED01EE72F859}"/>
              </a:ext>
            </a:extLst>
          </p:cNvPr>
          <p:cNvSpPr>
            <a:spLocks noGrp="1"/>
          </p:cNvSpPr>
          <p:nvPr>
            <p:ph idx="1"/>
          </p:nvPr>
        </p:nvSpPr>
        <p:spPr>
          <a:xfrm>
            <a:off x="388938" y="1695450"/>
            <a:ext cx="11433176" cy="4705350"/>
          </a:xfrm>
        </p:spPr>
        <p:txBody>
          <a:bodyPr l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7312258-E71B-DB5B-470F-8C3E8FBA853C}"/>
              </a:ext>
            </a:extLst>
          </p:cNvPr>
          <p:cNvSpPr>
            <a:spLocks noGrp="1"/>
          </p:cNvSpPr>
          <p:nvPr>
            <p:ph type="sldNum" sz="quarter" idx="12"/>
          </p:nvPr>
        </p:nvSpPr>
        <p:spPr>
          <a:xfrm>
            <a:off x="11732217" y="6400800"/>
            <a:ext cx="459783" cy="323917"/>
          </a:xfrm>
        </p:spPr>
        <p:txBody>
          <a:bodyPr/>
          <a:lstStyle>
            <a:lvl1pPr algn="r">
              <a:defRPr/>
            </a:lvl1pPr>
          </a:lstStyle>
          <a:p>
            <a:fld id="{CD8FCAE6-69AE-D04B-8E7E-F5F188FCE417}" type="slidenum">
              <a:rPr lang="en-US" smtClean="0"/>
              <a:pPr/>
              <a:t>‹#›</a:t>
            </a:fld>
            <a:endParaRPr lang="en-US"/>
          </a:p>
        </p:txBody>
      </p:sp>
      <p:sp>
        <p:nvSpPr>
          <p:cNvPr id="4" name="Title 8">
            <a:extLst>
              <a:ext uri="{FF2B5EF4-FFF2-40B4-BE49-F238E27FC236}">
                <a16:creationId xmlns:a16="http://schemas.microsoft.com/office/drawing/2014/main" id="{5ED9786A-15A5-5CA0-E020-9B02C956525F}"/>
              </a:ext>
            </a:extLst>
          </p:cNvPr>
          <p:cNvSpPr>
            <a:spLocks noGrp="1"/>
          </p:cNvSpPr>
          <p:nvPr>
            <p:ph type="title"/>
          </p:nvPr>
        </p:nvSpPr>
        <p:spPr>
          <a:xfrm>
            <a:off x="388938" y="3531"/>
            <a:ext cx="11430000" cy="777240"/>
          </a:xfrm>
        </p:spPr>
        <p:txBody>
          <a:bodyPr vert="horz" lIns="0" tIns="45720" rIns="91440" bIns="0" rtlCol="0" anchor="b" anchorCtr="0">
            <a:normAutofit/>
          </a:bodyPr>
          <a:lstStyle>
            <a:lvl1pPr>
              <a:defRPr lang="en-US" sz="3200" dirty="0"/>
            </a:lvl1pPr>
          </a:lstStyle>
          <a:p>
            <a:pPr lvl="0"/>
            <a:r>
              <a:rPr lang="en-US"/>
              <a:t>Click to edit Master title style</a:t>
            </a:r>
          </a:p>
        </p:txBody>
      </p:sp>
      <p:sp>
        <p:nvSpPr>
          <p:cNvPr id="11" name="Text Placeholder 10">
            <a:extLst>
              <a:ext uri="{FF2B5EF4-FFF2-40B4-BE49-F238E27FC236}">
                <a16:creationId xmlns:a16="http://schemas.microsoft.com/office/drawing/2014/main" id="{7083AF3C-F559-4BC9-B835-E095522226A4}"/>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Tree>
    <p:extLst>
      <p:ext uri="{BB962C8B-B14F-4D97-AF65-F5344CB8AC3E}">
        <p14:creationId xmlns:p14="http://schemas.microsoft.com/office/powerpoint/2010/main" val="2198738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ntro,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7" y="1697940"/>
            <a:ext cx="11436351" cy="424732"/>
          </a:xfrm>
        </p:spPr>
        <p:txBody>
          <a:bodyPr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6" y="2165350"/>
            <a:ext cx="11430001" cy="42354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5" name="Title 27">
            <a:extLst>
              <a:ext uri="{FF2B5EF4-FFF2-40B4-BE49-F238E27FC236}">
                <a16:creationId xmlns:a16="http://schemas.microsoft.com/office/drawing/2014/main" id="{6AC51BC1-3560-9B90-77B4-956BC27685BC}"/>
              </a:ext>
            </a:extLst>
          </p:cNvPr>
          <p:cNvSpPr>
            <a:spLocks noGrp="1"/>
          </p:cNvSpPr>
          <p:nvPr>
            <p:ph type="title"/>
          </p:nvPr>
        </p:nvSpPr>
        <p:spPr>
          <a:xfrm>
            <a:off x="388938" y="221876"/>
            <a:ext cx="11430000" cy="1101599"/>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410063537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Intro,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7" y="1697940"/>
            <a:ext cx="11436351" cy="424732"/>
          </a:xfrm>
        </p:spPr>
        <p:txBody>
          <a:bodyPr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6" y="2165350"/>
            <a:ext cx="11430001" cy="42354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7" name="Title 8">
            <a:extLst>
              <a:ext uri="{FF2B5EF4-FFF2-40B4-BE49-F238E27FC236}">
                <a16:creationId xmlns:a16="http://schemas.microsoft.com/office/drawing/2014/main" id="{4E74FC6C-08A1-3C9F-DD98-21B15BF9C99E}"/>
              </a:ext>
            </a:extLst>
          </p:cNvPr>
          <p:cNvSpPr>
            <a:spLocks noGrp="1"/>
          </p:cNvSpPr>
          <p:nvPr>
            <p:ph type="title"/>
          </p:nvPr>
        </p:nvSpPr>
        <p:spPr>
          <a:xfrm>
            <a:off x="388938" y="3531"/>
            <a:ext cx="11430000" cy="777240"/>
          </a:xfrm>
        </p:spPr>
        <p:txBody>
          <a:bodyPr vert="horz" lIns="0" tIns="45720" rIns="91440" bIns="0" rtlCol="0" anchor="b" anchorCtr="0">
            <a:normAutofit/>
          </a:bodyPr>
          <a:lstStyle>
            <a:lvl1pPr>
              <a:defRPr lang="en-US" sz="3200"/>
            </a:lvl1pPr>
          </a:lstStyle>
          <a:p>
            <a:pPr lvl="0"/>
            <a:r>
              <a:rPr lang="en-US"/>
              <a:t>Click to edit Master title style</a:t>
            </a:r>
          </a:p>
        </p:txBody>
      </p:sp>
      <p:sp>
        <p:nvSpPr>
          <p:cNvPr id="2" name="Text Placeholder 10">
            <a:extLst>
              <a:ext uri="{FF2B5EF4-FFF2-40B4-BE49-F238E27FC236}">
                <a16:creationId xmlns:a16="http://schemas.microsoft.com/office/drawing/2014/main" id="{ADC30847-DFB9-2427-5BBA-9F7ACCA1A789}"/>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Tree>
    <p:extLst>
      <p:ext uri="{BB962C8B-B14F-4D97-AF65-F5344CB8AC3E}">
        <p14:creationId xmlns:p14="http://schemas.microsoft.com/office/powerpoint/2010/main" val="307127927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Two Column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566A-6473-0642-2141-09C40BBCAC76}"/>
              </a:ext>
            </a:extLst>
          </p:cNvPr>
          <p:cNvSpPr>
            <a:spLocks noGrp="1"/>
          </p:cNvSpPr>
          <p:nvPr>
            <p:ph type="title"/>
          </p:nvPr>
        </p:nvSpPr>
        <p:spPr>
          <a:xfrm>
            <a:off x="387350" y="228599"/>
            <a:ext cx="11430000" cy="1094875"/>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9877B6-725F-BB9C-E3EE-09785A192603}"/>
              </a:ext>
            </a:extLst>
          </p:cNvPr>
          <p:cNvSpPr>
            <a:spLocks noGrp="1"/>
          </p:cNvSpPr>
          <p:nvPr>
            <p:ph sz="half" idx="1"/>
          </p:nvPr>
        </p:nvSpPr>
        <p:spPr>
          <a:xfrm>
            <a:off x="388938" y="1695450"/>
            <a:ext cx="5486400" cy="47053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D01709-6388-D50A-E17F-5B8729FE6DC0}"/>
              </a:ext>
            </a:extLst>
          </p:cNvPr>
          <p:cNvSpPr>
            <a:spLocks noGrp="1"/>
          </p:cNvSpPr>
          <p:nvPr>
            <p:ph sz="half" idx="2"/>
          </p:nvPr>
        </p:nvSpPr>
        <p:spPr>
          <a:xfrm>
            <a:off x="6327775" y="1695450"/>
            <a:ext cx="5486400" cy="47053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228486-8EDF-D1E5-68B2-4E18C61DEAC0}"/>
              </a:ext>
            </a:extLst>
          </p:cNvPr>
          <p:cNvSpPr>
            <a:spLocks noGrp="1"/>
          </p:cNvSpPr>
          <p:nvPr>
            <p:ph type="sldNum" sz="quarter" idx="12"/>
          </p:nvPr>
        </p:nvSpPr>
        <p:spPr/>
        <p:txBody>
          <a:bodyPr/>
          <a:lstStyle/>
          <a:p>
            <a:fld id="{CD8FCAE6-69AE-D04B-8E7E-F5F188FCE417}" type="slidenum">
              <a:rPr lang="en-US" smtClean="0"/>
              <a:t>‹#›</a:t>
            </a:fld>
            <a:endParaRPr lang="en-US"/>
          </a:p>
        </p:txBody>
      </p:sp>
    </p:spTree>
    <p:extLst>
      <p:ext uri="{BB962C8B-B14F-4D97-AF65-F5344CB8AC3E}">
        <p14:creationId xmlns:p14="http://schemas.microsoft.com/office/powerpoint/2010/main" val="605593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Two Columns,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1692275"/>
            <a:ext cx="5486400" cy="47085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62AF451-1D48-593A-7BC8-9BEC1D4C16BA}"/>
              </a:ext>
            </a:extLst>
          </p:cNvPr>
          <p:cNvSpPr>
            <a:spLocks noGrp="1"/>
          </p:cNvSpPr>
          <p:nvPr>
            <p:ph sz="quarter" idx="4"/>
          </p:nvPr>
        </p:nvSpPr>
        <p:spPr>
          <a:xfrm>
            <a:off x="6326188" y="1692275"/>
            <a:ext cx="5486400" cy="47085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8938" y="3531"/>
            <a:ext cx="11430000" cy="777240"/>
          </a:xfrm>
        </p:spPr>
        <p:txBody>
          <a:bodyPr vert="horz" lIns="0" tIns="45720" rIns="91440" bIns="0" rtlCol="0" anchor="b" anchorCtr="0">
            <a:normAutofit/>
          </a:bodyPr>
          <a:lstStyle>
            <a:lvl1pPr>
              <a:defRPr lang="en-US" sz="3200" dirty="0"/>
            </a:lvl1pPr>
          </a:lstStyle>
          <a:p>
            <a:pPr lvl="0"/>
            <a:r>
              <a:rPr lang="en-US"/>
              <a:t>Click to edit Master title style</a:t>
            </a:r>
          </a:p>
        </p:txBody>
      </p:sp>
      <p:sp>
        <p:nvSpPr>
          <p:cNvPr id="8" name="Text Placeholder 10">
            <a:extLst>
              <a:ext uri="{FF2B5EF4-FFF2-40B4-BE49-F238E27FC236}">
                <a16:creationId xmlns:a16="http://schemas.microsoft.com/office/drawing/2014/main" id="{55A85635-2152-9C47-0107-79013CF178C2}"/>
              </a:ext>
            </a:extLst>
          </p:cNvPr>
          <p:cNvSpPr>
            <a:spLocks noGrp="1"/>
          </p:cNvSpPr>
          <p:nvPr>
            <p:ph type="body" sz="quarter" idx="13" hasCustomPrompt="1"/>
          </p:nvPr>
        </p:nvSpPr>
        <p:spPr>
          <a:xfrm>
            <a:off x="388937" y="706645"/>
            <a:ext cx="11430000" cy="614977"/>
          </a:xfrm>
        </p:spPr>
        <p:txBody>
          <a:bodyPr vert="horz" wrap="square" lIns="0" tIns="91440" rIns="0" bIns="137160" rtlCol="0" anchor="ctr" anchorCtr="0">
            <a:spAutoFit/>
          </a:bodyPr>
          <a:lstStyle>
            <a:lvl1pPr marL="0" indent="0">
              <a:buNone/>
              <a:defRPr lang="en-US" b="1" i="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228600" lvl="0" indent="-228600"/>
            <a:r>
              <a:rPr lang="en-US"/>
              <a:t>Click to add subtitle</a:t>
            </a:r>
          </a:p>
        </p:txBody>
      </p:sp>
    </p:spTree>
    <p:extLst>
      <p:ext uri="{BB962C8B-B14F-4D97-AF65-F5344CB8AC3E}">
        <p14:creationId xmlns:p14="http://schemas.microsoft.com/office/powerpoint/2010/main" val="406003488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wo Columns, Intro,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9B6FDD-758B-A1A9-E9FA-C9B3E0F7F627}"/>
              </a:ext>
            </a:extLst>
          </p:cNvPr>
          <p:cNvSpPr>
            <a:spLocks noGrp="1"/>
          </p:cNvSpPr>
          <p:nvPr>
            <p:ph type="body" idx="1"/>
          </p:nvPr>
        </p:nvSpPr>
        <p:spPr>
          <a:xfrm>
            <a:off x="388938" y="1697940"/>
            <a:ext cx="5486400" cy="424732"/>
          </a:xfrm>
        </p:spPr>
        <p:txBody>
          <a:bodyPr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F984BA-09F3-BED1-085C-9F2E57D54791}"/>
              </a:ext>
            </a:extLst>
          </p:cNvPr>
          <p:cNvSpPr>
            <a:spLocks noGrp="1"/>
          </p:cNvSpPr>
          <p:nvPr>
            <p:ph sz="half" idx="2"/>
          </p:nvPr>
        </p:nvSpPr>
        <p:spPr>
          <a:xfrm>
            <a:off x="388937" y="2165350"/>
            <a:ext cx="5486400" cy="42354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6C80D7-42DE-0507-09C2-38CD4F7F7275}"/>
              </a:ext>
            </a:extLst>
          </p:cNvPr>
          <p:cNvSpPr>
            <a:spLocks noGrp="1"/>
          </p:cNvSpPr>
          <p:nvPr>
            <p:ph type="body" sz="quarter" idx="3"/>
          </p:nvPr>
        </p:nvSpPr>
        <p:spPr>
          <a:xfrm>
            <a:off x="6327637" y="1697940"/>
            <a:ext cx="5486400" cy="424732"/>
          </a:xfrm>
        </p:spPr>
        <p:txBody>
          <a:bodyPr anchor="b">
            <a:noAutofit/>
          </a:bodyP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2AF451-1D48-593A-7BC8-9BEC1D4C16BA}"/>
              </a:ext>
            </a:extLst>
          </p:cNvPr>
          <p:cNvSpPr>
            <a:spLocks noGrp="1"/>
          </p:cNvSpPr>
          <p:nvPr>
            <p:ph sz="quarter" idx="4"/>
          </p:nvPr>
        </p:nvSpPr>
        <p:spPr>
          <a:xfrm>
            <a:off x="6327636" y="2165351"/>
            <a:ext cx="5486400" cy="423544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A42C41-5493-BC30-3DFE-A2A8F5FDD90D}"/>
              </a:ext>
            </a:extLst>
          </p:cNvPr>
          <p:cNvSpPr>
            <a:spLocks noGrp="1"/>
          </p:cNvSpPr>
          <p:nvPr>
            <p:ph type="sldNum" sz="quarter" idx="12"/>
          </p:nvPr>
        </p:nvSpPr>
        <p:spPr/>
        <p:txBody>
          <a:bodyPr/>
          <a:lstStyle/>
          <a:p>
            <a:fld id="{CD8FCAE6-69AE-D04B-8E7E-F5F188FCE417}" type="slidenum">
              <a:rPr lang="en-US" smtClean="0"/>
              <a:t>‹#›</a:t>
            </a:fld>
            <a:endParaRPr lang="en-US"/>
          </a:p>
        </p:txBody>
      </p:sp>
      <p:sp>
        <p:nvSpPr>
          <p:cNvPr id="10" name="Title 9">
            <a:extLst>
              <a:ext uri="{FF2B5EF4-FFF2-40B4-BE49-F238E27FC236}">
                <a16:creationId xmlns:a16="http://schemas.microsoft.com/office/drawing/2014/main" id="{1F88AF36-E173-42CA-3C01-2D5FC33A1088}"/>
              </a:ext>
            </a:extLst>
          </p:cNvPr>
          <p:cNvSpPr>
            <a:spLocks noGrp="1"/>
          </p:cNvSpPr>
          <p:nvPr>
            <p:ph type="title"/>
          </p:nvPr>
        </p:nvSpPr>
        <p:spPr>
          <a:xfrm>
            <a:off x="382588" y="221876"/>
            <a:ext cx="11430000" cy="1101599"/>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5193039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7FE2B2-EF08-2E34-E305-B9A434E63305}"/>
              </a:ext>
            </a:extLst>
          </p:cNvPr>
          <p:cNvSpPr>
            <a:spLocks noGrp="1"/>
          </p:cNvSpPr>
          <p:nvPr>
            <p:ph type="body" idx="1"/>
          </p:nvPr>
        </p:nvSpPr>
        <p:spPr>
          <a:xfrm>
            <a:off x="382587" y="1692275"/>
            <a:ext cx="11433176" cy="2026837"/>
          </a:xfrm>
          <a:prstGeom prst="rect">
            <a:avLst/>
          </a:prstGeom>
        </p:spPr>
        <p:txBody>
          <a:bodyPr vert="horz" lIns="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D74E19-7A3A-ABBB-2253-CCE23C2C9969}"/>
              </a:ext>
            </a:extLst>
          </p:cNvPr>
          <p:cNvSpPr>
            <a:spLocks noGrp="1"/>
          </p:cNvSpPr>
          <p:nvPr>
            <p:ph type="sldNum" sz="quarter" idx="4"/>
          </p:nvPr>
        </p:nvSpPr>
        <p:spPr>
          <a:xfrm>
            <a:off x="11822113" y="6400800"/>
            <a:ext cx="365760" cy="323917"/>
          </a:xfrm>
          <a:prstGeom prst="rect">
            <a:avLst/>
          </a:prstGeom>
        </p:spPr>
        <p:txBody>
          <a:bodyPr vert="horz" lIns="91440" tIns="45720" rIns="91440" bIns="45720" rtlCol="0" anchor="ctr"/>
          <a:lstStyle>
            <a:lvl1pPr algn="r">
              <a:defRPr sz="1200" b="0" i="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CD8FCAE6-69AE-D04B-8E7E-F5F188FCE417}" type="slidenum">
              <a:rPr lang="en-US" smtClean="0"/>
              <a:pPr/>
              <a:t>‹#›</a:t>
            </a:fld>
            <a:endParaRPr lang="en-US"/>
          </a:p>
        </p:txBody>
      </p:sp>
      <p:sp>
        <p:nvSpPr>
          <p:cNvPr id="7" name="Rectangle 6">
            <a:extLst>
              <a:ext uri="{FF2B5EF4-FFF2-40B4-BE49-F238E27FC236}">
                <a16:creationId xmlns:a16="http://schemas.microsoft.com/office/drawing/2014/main" id="{CF579907-04AE-6356-7C4D-04F894F5AAC9}"/>
              </a:ext>
            </a:extLst>
          </p:cNvPr>
          <p:cNvSpPr/>
          <p:nvPr userDrawn="1"/>
        </p:nvSpPr>
        <p:spPr>
          <a:xfrm>
            <a:off x="3048" y="6729984"/>
            <a:ext cx="12188952" cy="137160"/>
          </a:xfrm>
          <a:prstGeom prst="rect">
            <a:avLst/>
          </a:prstGeom>
          <a:gradFill>
            <a:gsLst>
              <a:gs pos="0">
                <a:srgbClr val="76BC21"/>
              </a:gs>
              <a:gs pos="99000">
                <a:srgbClr val="00AEEF"/>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8" name="Rectangle 7">
            <a:extLst>
              <a:ext uri="{FF2B5EF4-FFF2-40B4-BE49-F238E27FC236}">
                <a16:creationId xmlns:a16="http://schemas.microsoft.com/office/drawing/2014/main" id="{E7F7244D-B45E-D7A7-E7F5-851A9C824536}"/>
              </a:ext>
            </a:extLst>
          </p:cNvPr>
          <p:cNvSpPr/>
          <p:nvPr userDrawn="1"/>
        </p:nvSpPr>
        <p:spPr>
          <a:xfrm>
            <a:off x="0" y="0"/>
            <a:ext cx="12192000" cy="1325880"/>
          </a:xfrm>
          <a:prstGeom prst="rect">
            <a:avLst/>
          </a:prstGeom>
          <a:gradFill>
            <a:gsLst>
              <a:gs pos="0">
                <a:schemeClr val="accent3">
                  <a:lumMod val="75000"/>
                </a:schemeClr>
              </a:gs>
              <a:gs pos="10000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2" name="Title Placeholder 1">
            <a:extLst>
              <a:ext uri="{FF2B5EF4-FFF2-40B4-BE49-F238E27FC236}">
                <a16:creationId xmlns:a16="http://schemas.microsoft.com/office/drawing/2014/main" id="{1AC85E72-0958-4641-DDC2-82FBD2827BCB}"/>
              </a:ext>
            </a:extLst>
          </p:cNvPr>
          <p:cNvSpPr>
            <a:spLocks noGrp="1"/>
          </p:cNvSpPr>
          <p:nvPr>
            <p:ph type="title"/>
          </p:nvPr>
        </p:nvSpPr>
        <p:spPr>
          <a:xfrm>
            <a:off x="382588" y="0"/>
            <a:ext cx="11430000" cy="1323475"/>
          </a:xfrm>
          <a:prstGeom prst="rect">
            <a:avLst/>
          </a:prstGeom>
        </p:spPr>
        <p:txBody>
          <a:bodyPr vert="horz" lIns="0" tIns="45720" rIns="91440" bIns="45720" rtlCol="0" anchor="ctr">
            <a:normAutofit/>
          </a:bodyPr>
          <a:lstStyle/>
          <a:p>
            <a:r>
              <a:rPr lang="en-US"/>
              <a:t>Click to edit Master title style</a:t>
            </a:r>
          </a:p>
        </p:txBody>
      </p:sp>
      <p:pic>
        <p:nvPicPr>
          <p:cNvPr id="10" name="Picture 9" descr="Logo, company name&#10;&#10;Description automatically generated">
            <a:extLst>
              <a:ext uri="{FF2B5EF4-FFF2-40B4-BE49-F238E27FC236}">
                <a16:creationId xmlns:a16="http://schemas.microsoft.com/office/drawing/2014/main" id="{B0B6F461-BC90-0E58-3000-1EBA5D2B0C81}"/>
              </a:ext>
            </a:extLst>
          </p:cNvPr>
          <p:cNvPicPr>
            <a:picLocks noChangeAspect="1"/>
          </p:cNvPicPr>
          <p:nvPr userDrawn="1"/>
        </p:nvPicPr>
        <p:blipFill>
          <a:blip r:embed="rId27"/>
          <a:stretch>
            <a:fillRect/>
          </a:stretch>
        </p:blipFill>
        <p:spPr>
          <a:xfrm>
            <a:off x="10537844" y="158817"/>
            <a:ext cx="1327937" cy="1005840"/>
          </a:xfrm>
          <a:prstGeom prst="rect">
            <a:avLst/>
          </a:prstGeom>
        </p:spPr>
      </p:pic>
    </p:spTree>
    <p:extLst>
      <p:ext uri="{BB962C8B-B14F-4D97-AF65-F5344CB8AC3E}">
        <p14:creationId xmlns:p14="http://schemas.microsoft.com/office/powerpoint/2010/main" val="339822593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Lst>
  <p:hf hdr="0" ftr="0" dt="0"/>
  <p:txStyles>
    <p:titleStyle>
      <a:lvl1pPr algn="l" defTabSz="914400" rtl="0" eaLnBrk="1" latinLnBrk="0" hangingPunct="1">
        <a:lnSpc>
          <a:spcPct val="90000"/>
        </a:lnSpc>
        <a:spcBef>
          <a:spcPct val="0"/>
        </a:spcBef>
        <a:buNone/>
        <a:defRPr sz="36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228600" indent="-228600" algn="l" defTabSz="914400" rtl="0" eaLnBrk="1" latinLnBrk="0" hangingPunct="1">
        <a:lnSpc>
          <a:spcPct val="110000"/>
        </a:lnSpc>
        <a:spcBef>
          <a:spcPts val="1000"/>
        </a:spcBef>
        <a:buClr>
          <a:schemeClr val="bg2"/>
        </a:buClr>
        <a:buFont typeface="Arial" panose="020B0604020202020204" pitchFamily="34" charset="0"/>
        <a:buChar char="•"/>
        <a:defRPr sz="24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2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10000"/>
        </a:lnSpc>
        <a:spcBef>
          <a:spcPts val="500"/>
        </a:spcBef>
        <a:buClr>
          <a:schemeClr val="tx2"/>
        </a:buClr>
        <a:buFont typeface="Arial" panose="020B0604020202020204" pitchFamily="34" charset="0"/>
        <a:buChar char="•"/>
        <a:defRPr sz="20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10000"/>
        </a:lnSpc>
        <a:spcBef>
          <a:spcPts val="500"/>
        </a:spcBef>
        <a:buClr>
          <a:schemeClr val="bg2">
            <a:lumMod val="75000"/>
          </a:schemeClr>
        </a:buClr>
        <a:buFont typeface="Arial" panose="020B0604020202020204" pitchFamily="34" charset="0"/>
        <a:buChar char="•"/>
        <a:defRPr sz="18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10000"/>
        </a:lnSpc>
        <a:spcBef>
          <a:spcPts val="500"/>
        </a:spcBef>
        <a:buClr>
          <a:schemeClr val="accent3"/>
        </a:buClr>
        <a:buFont typeface="Arial" panose="020B0604020202020204" pitchFamily="34" charset="0"/>
        <a:buChar char="•"/>
        <a:defRPr sz="1600" kern="1200">
          <a:solidFill>
            <a:schemeClr val="accent3"/>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66">
          <p15:clr>
            <a:srgbClr val="F26B43"/>
          </p15:clr>
        </p15:guide>
        <p15:guide id="2" pos="3840">
          <p15:clr>
            <a:srgbClr val="F26B43"/>
          </p15:clr>
        </p15:guide>
        <p15:guide id="3" pos="241">
          <p15:clr>
            <a:srgbClr val="F26B43"/>
          </p15:clr>
        </p15:guide>
        <p15:guide id="4" pos="7441">
          <p15:clr>
            <a:srgbClr val="F26B43"/>
          </p15:clr>
        </p15:guide>
        <p15:guide id="5" orient="horz" pos="4032">
          <p15:clr>
            <a:srgbClr val="F26B43"/>
          </p15:clr>
        </p15:guide>
        <p15:guide id="6" orient="horz" pos="1368">
          <p15:clr>
            <a:srgbClr val="F26B43"/>
          </p15:clr>
        </p15:guide>
        <p15:guide id="8" orient="horz" pos="1848">
          <p15:clr>
            <a:srgbClr val="F26B43"/>
          </p15:clr>
        </p15:guide>
        <p15:guide id="9" pos="3984">
          <p15:clr>
            <a:srgbClr val="F26B43"/>
          </p15:clr>
        </p15:guide>
        <p15:guide id="10" pos="3696">
          <p15:clr>
            <a:srgbClr val="F26B43"/>
          </p15:clr>
        </p15:guide>
        <p15:guide id="11" orient="horz" pos="16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pcori.org/research/putting-evidence-work/pcori-dissemination-and-implementation-funding-initiatives" TargetMode="External"/><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hyperlink" Target="https://www.pcori.org/research/putting-evidence-work/pcori-dissemination-and-implementation-funding-initiative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www.pcori.org/content/research-inquiry"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s://www.pcori.org/funding-opportunities/applicant-and-awardee-resources" TargetMode="External"/><Relationship Id="rId5" Type="http://schemas.openxmlformats.org/officeDocument/2006/relationships/image" Target="../media/image25.jpe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7.emf"/><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FA1BA6-2F98-BA3C-0D08-06606C2F03A2}"/>
              </a:ext>
            </a:extLst>
          </p:cNvPr>
          <p:cNvSpPr>
            <a:spLocks noGrp="1"/>
          </p:cNvSpPr>
          <p:nvPr>
            <p:ph type="ctrTitle"/>
          </p:nvPr>
        </p:nvSpPr>
        <p:spPr/>
        <p:txBody>
          <a:bodyPr/>
          <a:lstStyle/>
          <a:p>
            <a:r>
              <a:rPr lang="en-US" dirty="0"/>
              <a:t>Funding Opportunities for Rare Disease Research at the Patient-Centered Outcomes Research Institute</a:t>
            </a:r>
          </a:p>
        </p:txBody>
      </p:sp>
      <p:sp>
        <p:nvSpPr>
          <p:cNvPr id="5" name="Subtitle 4">
            <a:extLst>
              <a:ext uri="{FF2B5EF4-FFF2-40B4-BE49-F238E27FC236}">
                <a16:creationId xmlns:a16="http://schemas.microsoft.com/office/drawing/2014/main" id="{39484AF8-9A9C-F13F-3430-D5E420F1143E}"/>
              </a:ext>
            </a:extLst>
          </p:cNvPr>
          <p:cNvSpPr>
            <a:spLocks noGrp="1"/>
          </p:cNvSpPr>
          <p:nvPr>
            <p:ph type="subTitle" idx="1"/>
          </p:nvPr>
        </p:nvSpPr>
        <p:spPr>
          <a:xfrm>
            <a:off x="388937" y="2659416"/>
            <a:ext cx="9766445" cy="1691640"/>
          </a:xfrm>
        </p:spPr>
        <p:txBody>
          <a:bodyPr/>
          <a:lstStyle/>
          <a:p>
            <a:r>
              <a:rPr lang="en-US" sz="2800" dirty="0">
                <a:effectLst/>
                <a:latin typeface="Calibri" panose="020F0502020204030204" pitchFamily="34" charset="0"/>
                <a:ea typeface="Aptos" panose="020B0004020202020204" pitchFamily="34" charset="0"/>
              </a:rPr>
              <a:t>November 2024 ACHDNC Virtual Meeting</a:t>
            </a:r>
          </a:p>
        </p:txBody>
      </p:sp>
      <p:sp>
        <p:nvSpPr>
          <p:cNvPr id="6" name="Content Placeholder 5">
            <a:extLst>
              <a:ext uri="{FF2B5EF4-FFF2-40B4-BE49-F238E27FC236}">
                <a16:creationId xmlns:a16="http://schemas.microsoft.com/office/drawing/2014/main" id="{BA168339-6986-4D35-D4E1-FAD18CE2DBD4}"/>
              </a:ext>
            </a:extLst>
          </p:cNvPr>
          <p:cNvSpPr>
            <a:spLocks noGrp="1"/>
          </p:cNvSpPr>
          <p:nvPr>
            <p:ph type="body" sz="quarter" idx="14"/>
          </p:nvPr>
        </p:nvSpPr>
        <p:spPr/>
        <p:txBody>
          <a:bodyPr/>
          <a:lstStyle/>
          <a:p>
            <a:r>
              <a:rPr lang="en-US" dirty="0"/>
              <a:t>Nora McGhee, PhD</a:t>
            </a:r>
          </a:p>
          <a:p>
            <a:r>
              <a:rPr lang="en-US" sz="2400" dirty="0"/>
              <a:t>Associate Director, Clinical CER</a:t>
            </a:r>
          </a:p>
          <a:p>
            <a:r>
              <a:rPr lang="en-US" sz="2400" dirty="0"/>
              <a:t>PCORI.org</a:t>
            </a:r>
          </a:p>
        </p:txBody>
      </p:sp>
    </p:spTree>
    <p:extLst>
      <p:ext uri="{BB962C8B-B14F-4D97-AF65-F5344CB8AC3E}">
        <p14:creationId xmlns:p14="http://schemas.microsoft.com/office/powerpoint/2010/main" val="384922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40E4-7442-B8FE-6D80-DF693D53AE48}"/>
              </a:ext>
            </a:extLst>
          </p:cNvPr>
          <p:cNvSpPr>
            <a:spLocks noGrp="1"/>
          </p:cNvSpPr>
          <p:nvPr>
            <p:ph type="title"/>
          </p:nvPr>
        </p:nvSpPr>
        <p:spPr/>
        <p:txBody>
          <a:bodyPr/>
          <a:lstStyle/>
          <a:p>
            <a:r>
              <a:rPr lang="en-US" dirty="0"/>
              <a:t>Funding Opportunities</a:t>
            </a:r>
          </a:p>
        </p:txBody>
      </p:sp>
      <p:sp>
        <p:nvSpPr>
          <p:cNvPr id="3" name="Text Placeholder 2">
            <a:extLst>
              <a:ext uri="{FF2B5EF4-FFF2-40B4-BE49-F238E27FC236}">
                <a16:creationId xmlns:a16="http://schemas.microsoft.com/office/drawing/2014/main" id="{A3D353FA-A91D-CA5B-D91E-760121EB62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88C6E4-F6BE-67AF-EB0D-5050B822A176}"/>
              </a:ext>
            </a:extLst>
          </p:cNvPr>
          <p:cNvSpPr>
            <a:spLocks noGrp="1"/>
          </p:cNvSpPr>
          <p:nvPr>
            <p:ph type="sldNum" sz="quarter" idx="12"/>
          </p:nvPr>
        </p:nvSpPr>
        <p:spPr/>
        <p:txBody>
          <a:bodyPr/>
          <a:lstStyle/>
          <a:p>
            <a:fld id="{CD8FCAE6-69AE-D04B-8E7E-F5F188FCE417}" type="slidenum">
              <a:rPr lang="en-US" smtClean="0"/>
              <a:t>10</a:t>
            </a:fld>
            <a:endParaRPr lang="en-US"/>
          </a:p>
        </p:txBody>
      </p:sp>
    </p:spTree>
    <p:extLst>
      <p:ext uri="{BB962C8B-B14F-4D97-AF65-F5344CB8AC3E}">
        <p14:creationId xmlns:p14="http://schemas.microsoft.com/office/powerpoint/2010/main" val="3437093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C38B99-3D45-F88B-EA13-FB0592749C7A}"/>
              </a:ext>
            </a:extLst>
          </p:cNvPr>
          <p:cNvSpPr>
            <a:spLocks noGrp="1"/>
          </p:cNvSpPr>
          <p:nvPr>
            <p:ph type="title"/>
          </p:nvPr>
        </p:nvSpPr>
        <p:spPr/>
        <p:txBody>
          <a:bodyPr/>
          <a:lstStyle/>
          <a:p>
            <a:r>
              <a:rPr lang="en-US" dirty="0"/>
              <a:t>Patient-Centered Outcomes Research Institute</a:t>
            </a:r>
          </a:p>
        </p:txBody>
      </p:sp>
      <p:sp>
        <p:nvSpPr>
          <p:cNvPr id="11" name="Text Placeholder 10">
            <a:extLst>
              <a:ext uri="{FF2B5EF4-FFF2-40B4-BE49-F238E27FC236}">
                <a16:creationId xmlns:a16="http://schemas.microsoft.com/office/drawing/2014/main" id="{504236A2-144A-503B-EF4E-A15B163D079C}"/>
              </a:ext>
            </a:extLst>
          </p:cNvPr>
          <p:cNvSpPr>
            <a:spLocks noGrp="1"/>
          </p:cNvSpPr>
          <p:nvPr>
            <p:ph type="body" sz="quarter" idx="13"/>
          </p:nvPr>
        </p:nvSpPr>
        <p:spPr/>
        <p:txBody>
          <a:bodyPr/>
          <a:lstStyle/>
          <a:p>
            <a:r>
              <a:rPr lang="en-US" dirty="0"/>
              <a:t>2025 Research Award Funding Opportunities</a:t>
            </a:r>
          </a:p>
        </p:txBody>
      </p:sp>
      <p:grpSp>
        <p:nvGrpSpPr>
          <p:cNvPr id="2" name="Group 1" descr="Broad Pragmatic Studies">
            <a:extLst>
              <a:ext uri="{FF2B5EF4-FFF2-40B4-BE49-F238E27FC236}">
                <a16:creationId xmlns:a16="http://schemas.microsoft.com/office/drawing/2014/main" id="{508C0421-1266-0DBA-61BB-A29258C283B0}"/>
              </a:ext>
            </a:extLst>
          </p:cNvPr>
          <p:cNvGrpSpPr/>
          <p:nvPr/>
        </p:nvGrpSpPr>
        <p:grpSpPr>
          <a:xfrm>
            <a:off x="390836" y="1600018"/>
            <a:ext cx="9250498" cy="803821"/>
            <a:chOff x="381976" y="1555716"/>
            <a:chExt cx="9250498" cy="803821"/>
          </a:xfrm>
        </p:grpSpPr>
        <p:sp>
          <p:nvSpPr>
            <p:cNvPr id="34" name="Rectangle 33" descr="2023 Research Award Funding Opportunities&#10;Broad Pragmatic Studies">
              <a:extLst>
                <a:ext uri="{FF2B5EF4-FFF2-40B4-BE49-F238E27FC236}">
                  <a16:creationId xmlns:a16="http://schemas.microsoft.com/office/drawing/2014/main" id="{507CEDCA-C846-53F4-0C4E-E6A9814B8121}"/>
                </a:ext>
              </a:extLst>
            </p:cNvPr>
            <p:cNvSpPr/>
            <p:nvPr/>
          </p:nvSpPr>
          <p:spPr>
            <a:xfrm flipH="1">
              <a:off x="1212698" y="1582297"/>
              <a:ext cx="8419776" cy="77724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0" tIns="45720" rIns="91440" bIns="45720" rtlCol="0" anchor="ctr"/>
            <a:lstStyle/>
            <a:p>
              <a:pPr marL="0" lvl="0" indent="0" algn="ctr" defTabSz="577850">
                <a:buNone/>
              </a:pPr>
              <a:r>
                <a:rPr lang="en-US" sz="1400" b="1" kern="1200" dirty="0">
                  <a:latin typeface="Open Sans"/>
                  <a:ea typeface="Open Sans"/>
                  <a:cs typeface="Open Sans"/>
                </a:rPr>
                <a:t>Broad Pragmatic Studies</a:t>
              </a:r>
              <a:endParaRPr lang="en-US" sz="1400" kern="1200" dirty="0">
                <a:latin typeface="Open Sans"/>
                <a:ea typeface="Open Sans"/>
                <a:cs typeface="Open Sans"/>
              </a:endParaRPr>
            </a:p>
            <a:p>
              <a:pPr algn="ctr" defTabSz="577850"/>
              <a:r>
                <a:rPr lang="en-US" sz="1300" kern="1200" spc="-20" dirty="0">
                  <a:latin typeface="Open Sans"/>
                  <a:ea typeface="Open Sans"/>
                  <a:cs typeface="Open Sans"/>
                </a:rPr>
                <a:t>Investigator-initiated </a:t>
              </a:r>
              <a:r>
                <a:rPr lang="en-US" sz="1300" spc="-20" dirty="0">
                  <a:latin typeface="Open Sans"/>
                  <a:ea typeface="Open Sans"/>
                  <a:cs typeface="Open Sans"/>
                </a:rPr>
                <a:t>awards in alignment with the National Priorities for Health</a:t>
              </a:r>
            </a:p>
            <a:p>
              <a:pPr algn="ctr" defTabSz="577850"/>
              <a:r>
                <a:rPr lang="en-US" sz="1300" spc="-20" dirty="0">
                  <a:latin typeface="Open Sans"/>
                  <a:ea typeface="Open Sans"/>
                  <a:cs typeface="Open Sans"/>
                </a:rPr>
                <a:t>Category 3 requires use of PCORnet</a:t>
              </a:r>
            </a:p>
          </p:txBody>
        </p:sp>
        <p:sp>
          <p:nvSpPr>
            <p:cNvPr id="29" name="Oval 28">
              <a:extLst>
                <a:ext uri="{FF2B5EF4-FFF2-40B4-BE49-F238E27FC236}">
                  <a16:creationId xmlns:a16="http://schemas.microsoft.com/office/drawing/2014/main" id="{2D5D9B3A-EE20-1ED8-9F41-7EF666E6A925}"/>
                </a:ext>
              </a:extLst>
            </p:cNvPr>
            <p:cNvSpPr/>
            <p:nvPr/>
          </p:nvSpPr>
          <p:spPr>
            <a:xfrm>
              <a:off x="381976" y="1555716"/>
              <a:ext cx="1828800" cy="777240"/>
            </a:xfrm>
            <a:prstGeom prst="ellipse">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31775" indent="-231775">
                <a:buAutoNum type="arabicPeriod"/>
              </a:pPr>
              <a:r>
                <a:rPr lang="en-US" sz="1200" b="1" dirty="0">
                  <a:solidFill>
                    <a:schemeClr val="tx1"/>
                  </a:solidFill>
                  <a:latin typeface="Open Sans"/>
                  <a:ea typeface="Open Sans"/>
                  <a:cs typeface="Open Sans"/>
                </a:rPr>
                <a:t>Up to $5M</a:t>
              </a:r>
            </a:p>
            <a:p>
              <a:pPr indent="-231775">
                <a:buFont typeface="+mj-lt"/>
                <a:buAutoNum type="arabicPeriod"/>
              </a:pPr>
              <a:r>
                <a:rPr lang="en-US" sz="1200" b="1" dirty="0">
                  <a:solidFill>
                    <a:schemeClr val="tx1"/>
                  </a:solidFill>
                  <a:latin typeface="Open Sans"/>
                  <a:ea typeface="Open Sans"/>
                  <a:cs typeface="Open Sans"/>
                </a:rPr>
                <a:t>$5–12M</a:t>
              </a:r>
            </a:p>
            <a:p>
              <a:pPr indent="-231775">
                <a:buFont typeface="+mj-lt"/>
                <a:buAutoNum type="arabicPeriod"/>
              </a:pPr>
              <a:r>
                <a:rPr lang="en-US" sz="1200" b="1" dirty="0">
                  <a:solidFill>
                    <a:schemeClr val="tx1"/>
                  </a:solidFill>
                  <a:latin typeface="Open Sans"/>
                  <a:ea typeface="Open Sans"/>
                  <a:cs typeface="Open Sans"/>
                </a:rPr>
                <a:t>Up to $12M</a:t>
              </a:r>
            </a:p>
          </p:txBody>
        </p:sp>
      </p:grpSp>
      <p:grpSp>
        <p:nvGrpSpPr>
          <p:cNvPr id="7" name="Group 6" descr="2023 Research Award Funding Opportunities&#10;Methods">
            <a:extLst>
              <a:ext uri="{FF2B5EF4-FFF2-40B4-BE49-F238E27FC236}">
                <a16:creationId xmlns:a16="http://schemas.microsoft.com/office/drawing/2014/main" id="{E887ADFF-2833-B5DB-C3C4-2D36908711A4}"/>
              </a:ext>
            </a:extLst>
          </p:cNvPr>
          <p:cNvGrpSpPr/>
          <p:nvPr/>
        </p:nvGrpSpPr>
        <p:grpSpPr>
          <a:xfrm>
            <a:off x="389193" y="2549316"/>
            <a:ext cx="9253441" cy="777240"/>
            <a:chOff x="389193" y="2549316"/>
            <a:chExt cx="9253441" cy="777240"/>
          </a:xfrm>
        </p:grpSpPr>
        <p:sp>
          <p:nvSpPr>
            <p:cNvPr id="35" name="Rectangle 34">
              <a:extLst>
                <a:ext uri="{FF2B5EF4-FFF2-40B4-BE49-F238E27FC236}">
                  <a16:creationId xmlns:a16="http://schemas.microsoft.com/office/drawing/2014/main" id="{E3AF2308-DF59-147D-A9A3-545C79B5196D}"/>
                </a:ext>
              </a:extLst>
            </p:cNvPr>
            <p:cNvSpPr/>
            <p:nvPr/>
          </p:nvSpPr>
          <p:spPr>
            <a:xfrm flipH="1">
              <a:off x="1389888" y="2549316"/>
              <a:ext cx="8252746" cy="777240"/>
            </a:xfrm>
            <a:prstGeom prst="rect">
              <a:avLst/>
            </a:prstGeom>
            <a:solidFill>
              <a:srgbClr val="4E7D1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lgn="ctr"/>
              <a:r>
                <a:rPr lang="en-US" sz="1400" b="1" kern="1200" dirty="0">
                  <a:latin typeface="Open Sans" panose="020B0606030504020204" pitchFamily="34" charset="0"/>
                  <a:ea typeface="Open Sans" panose="020B0606030504020204" pitchFamily="34" charset="0"/>
                  <a:cs typeface="Open Sans" panose="020B0606030504020204" pitchFamily="34" charset="0"/>
                </a:rPr>
                <a:t>Methods</a:t>
              </a:r>
              <a:br>
                <a:rPr lang="en-US" sz="1400" b="1" kern="1200">
                  <a:latin typeface="Open Sans" panose="020B0606030504020204" pitchFamily="34" charset="0"/>
                  <a:ea typeface="Open Sans" panose="020B0606030504020204" pitchFamily="34" charset="0"/>
                  <a:cs typeface="Open Sans" panose="020B0606030504020204" pitchFamily="34" charset="0"/>
                </a:rPr>
              </a:br>
              <a:r>
                <a:rPr lang="en-US" sz="1300" b="0" kern="1200" dirty="0">
                  <a:latin typeface="Open Sans" panose="020B0606030504020204" pitchFamily="34" charset="0"/>
                  <a:ea typeface="Open Sans" panose="020B0606030504020204" pitchFamily="34" charset="0"/>
                  <a:cs typeface="Open Sans" panose="020B0606030504020204" pitchFamily="34" charset="0"/>
                </a:rPr>
                <a:t>Improve use of AI and ML, Improve study design, Support data </a:t>
              </a:r>
              <a:br>
                <a:rPr lang="en-US" sz="1300" b="0" kern="1200">
                  <a:latin typeface="Open Sans" panose="020B0606030504020204" pitchFamily="34" charset="0"/>
                  <a:ea typeface="Open Sans" panose="020B0606030504020204" pitchFamily="34" charset="0"/>
                  <a:cs typeface="Open Sans" panose="020B0606030504020204" pitchFamily="34" charset="0"/>
                </a:rPr>
              </a:br>
              <a:r>
                <a:rPr lang="en-US" sz="1300" b="0" kern="1200" dirty="0">
                  <a:latin typeface="Open Sans" panose="020B0606030504020204" pitchFamily="34" charset="0"/>
                  <a:ea typeface="Open Sans" panose="020B0606030504020204" pitchFamily="34" charset="0"/>
                  <a:cs typeface="Open Sans" panose="020B0606030504020204" pitchFamily="34" charset="0"/>
                </a:rPr>
                <a:t>research networks, Ethical and human subject protections in CER</a:t>
              </a: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Oval 29">
              <a:extLst>
                <a:ext uri="{FF2B5EF4-FFF2-40B4-BE49-F238E27FC236}">
                  <a16:creationId xmlns:a16="http://schemas.microsoft.com/office/drawing/2014/main" id="{DEE32196-0C70-7311-8B20-5DB1B5013AB7}"/>
                </a:ext>
              </a:extLst>
            </p:cNvPr>
            <p:cNvSpPr/>
            <p:nvPr/>
          </p:nvSpPr>
          <p:spPr>
            <a:xfrm>
              <a:off x="389193" y="2549316"/>
              <a:ext cx="1828800" cy="777240"/>
            </a:xfrm>
            <a:prstGeom prst="ellipse">
              <a:avLst/>
            </a:prstGeom>
            <a:solidFill>
              <a:schemeClr val="bg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tx1"/>
                  </a:solidFill>
                  <a:latin typeface="Open Sans"/>
                  <a:ea typeface="Open Sans"/>
                  <a:cs typeface="Open Sans"/>
                </a:rPr>
                <a:t>Up to $750K</a:t>
              </a:r>
              <a:endParaRPr lang="en-US" b="1" dirty="0">
                <a:solidFill>
                  <a:schemeClr val="tx1"/>
                </a:solidFill>
                <a:latin typeface="Open Sans"/>
                <a:ea typeface="Open Sans"/>
                <a:cs typeface="Open Sans"/>
              </a:endParaRPr>
            </a:p>
          </p:txBody>
        </p:sp>
      </p:grpSp>
      <p:grpSp>
        <p:nvGrpSpPr>
          <p:cNvPr id="8" name="Group 7" descr="2023 Research Award Funding Opportunities&#10;Science of Engagement">
            <a:extLst>
              <a:ext uri="{FF2B5EF4-FFF2-40B4-BE49-F238E27FC236}">
                <a16:creationId xmlns:a16="http://schemas.microsoft.com/office/drawing/2014/main" id="{7A9AE0C9-F277-19CB-EBFE-B91E292CF953}"/>
              </a:ext>
            </a:extLst>
          </p:cNvPr>
          <p:cNvGrpSpPr/>
          <p:nvPr/>
        </p:nvGrpSpPr>
        <p:grpSpPr>
          <a:xfrm>
            <a:off x="386639" y="3542916"/>
            <a:ext cx="9296635" cy="779886"/>
            <a:chOff x="386639" y="3542916"/>
            <a:chExt cx="9296635" cy="779886"/>
          </a:xfrm>
        </p:grpSpPr>
        <p:sp>
          <p:nvSpPr>
            <p:cNvPr id="36" name="Rectangle 35">
              <a:extLst>
                <a:ext uri="{FF2B5EF4-FFF2-40B4-BE49-F238E27FC236}">
                  <a16:creationId xmlns:a16="http://schemas.microsoft.com/office/drawing/2014/main" id="{2E982030-4ECF-6EFC-1910-B1F694DFAE3F}"/>
                </a:ext>
              </a:extLst>
            </p:cNvPr>
            <p:cNvSpPr/>
            <p:nvPr/>
          </p:nvSpPr>
          <p:spPr>
            <a:xfrm flipH="1">
              <a:off x="1539037" y="3545562"/>
              <a:ext cx="8144237" cy="77724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ctr"/>
              <a:r>
                <a:rPr lang="en-US" sz="1400" b="1" kern="1200" dirty="0">
                  <a:latin typeface="Open Sans" panose="020B0606030504020204" pitchFamily="34" charset="0"/>
                  <a:ea typeface="Open Sans" panose="020B0606030504020204" pitchFamily="34" charset="0"/>
                  <a:cs typeface="Open Sans" panose="020B0606030504020204" pitchFamily="34" charset="0"/>
                </a:rPr>
                <a:t>Science of Engagement</a:t>
              </a:r>
              <a:br>
                <a:rPr lang="en-US" sz="1400" b="1" kern="1200">
                  <a:solidFill>
                    <a:srgbClr val="010000"/>
                  </a:solidFill>
                  <a:latin typeface="Open Sans" panose="020B0606030504020204" pitchFamily="34" charset="0"/>
                  <a:ea typeface="Open Sans" panose="020B0606030504020204" pitchFamily="34" charset="0"/>
                  <a:cs typeface="Open Sans" panose="020B0606030504020204" pitchFamily="34" charset="0"/>
                </a:rPr>
              </a:br>
              <a:r>
                <a:rPr lang="en-US" sz="1300" b="0" kern="1200" dirty="0">
                  <a:latin typeface="Open Sans" panose="020B0606030504020204" pitchFamily="34" charset="0"/>
                  <a:ea typeface="Open Sans" panose="020B0606030504020204" pitchFamily="34" charset="0"/>
                  <a:cs typeface="Open Sans" panose="020B0606030504020204" pitchFamily="34" charset="0"/>
                </a:rPr>
                <a:t>Two funding categories: Development and validation of measures </a:t>
              </a:r>
              <a:br>
                <a:rPr lang="en-US" sz="1300" b="0" kern="1200">
                  <a:latin typeface="Open Sans" panose="020B0606030504020204" pitchFamily="34" charset="0"/>
                  <a:ea typeface="Open Sans" panose="020B0606030504020204" pitchFamily="34" charset="0"/>
                  <a:cs typeface="Open Sans" panose="020B0606030504020204" pitchFamily="34" charset="0"/>
                </a:rPr>
              </a:br>
              <a:r>
                <a:rPr lang="en-US" sz="1300" b="0" kern="1200" dirty="0">
                  <a:latin typeface="Open Sans" panose="020B0606030504020204" pitchFamily="34" charset="0"/>
                  <a:ea typeface="Open Sans" panose="020B0606030504020204" pitchFamily="34" charset="0"/>
                  <a:cs typeface="Open Sans" panose="020B0606030504020204" pitchFamily="34" charset="0"/>
                </a:rPr>
                <a:t>Development and testing of engagement techniques</a:t>
              </a: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Oval 30">
              <a:extLst>
                <a:ext uri="{FF2B5EF4-FFF2-40B4-BE49-F238E27FC236}">
                  <a16:creationId xmlns:a16="http://schemas.microsoft.com/office/drawing/2014/main" id="{1992458A-B6BA-7716-BC68-1E794ECF3B99}"/>
                </a:ext>
              </a:extLst>
            </p:cNvPr>
            <p:cNvSpPr/>
            <p:nvPr/>
          </p:nvSpPr>
          <p:spPr>
            <a:xfrm>
              <a:off x="386639" y="3542916"/>
              <a:ext cx="1908543" cy="777240"/>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28600" indent="-228600">
                <a:buAutoNum type="arabicPeriod"/>
              </a:pPr>
              <a:r>
                <a:rPr lang="en-US" sz="1200" b="1" dirty="0">
                  <a:solidFill>
                    <a:schemeClr val="tx1"/>
                  </a:solidFill>
                  <a:latin typeface="Open Sans"/>
                  <a:ea typeface="Open Sans"/>
                  <a:cs typeface="Open Sans"/>
                </a:rPr>
                <a:t>Up to $500K</a:t>
              </a: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Up to</a:t>
              </a:r>
              <a:r>
                <a:rPr lang="en-US" sz="1200" b="1" dirty="0">
                  <a:solidFill>
                    <a:schemeClr val="tx1"/>
                  </a:solidFill>
                  <a:latin typeface="Open Sans"/>
                  <a:ea typeface="Open Sans"/>
                  <a:cs typeface="Open Sans"/>
                </a:rPr>
                <a:t>$1.5M</a:t>
              </a:r>
            </a:p>
          </p:txBody>
        </p:sp>
      </p:grpSp>
      <p:grpSp>
        <p:nvGrpSpPr>
          <p:cNvPr id="9" name="Group 8" descr="2023 Research Award Funding Opportunities&#10;Targeted">
            <a:extLst>
              <a:ext uri="{FF2B5EF4-FFF2-40B4-BE49-F238E27FC236}">
                <a16:creationId xmlns:a16="http://schemas.microsoft.com/office/drawing/2014/main" id="{29E1A06A-197E-0209-08D6-0BCDF8102386}"/>
              </a:ext>
            </a:extLst>
          </p:cNvPr>
          <p:cNvGrpSpPr/>
          <p:nvPr/>
        </p:nvGrpSpPr>
        <p:grpSpPr>
          <a:xfrm>
            <a:off x="390963" y="4536516"/>
            <a:ext cx="9302471" cy="777240"/>
            <a:chOff x="390963" y="4536516"/>
            <a:chExt cx="9302471" cy="777240"/>
          </a:xfrm>
        </p:grpSpPr>
        <p:sp>
          <p:nvSpPr>
            <p:cNvPr id="37" name="Rectangle 36">
              <a:extLst>
                <a:ext uri="{FF2B5EF4-FFF2-40B4-BE49-F238E27FC236}">
                  <a16:creationId xmlns:a16="http://schemas.microsoft.com/office/drawing/2014/main" id="{D012A16B-1576-59BA-CF96-088E0B4F1B8E}"/>
                </a:ext>
              </a:extLst>
            </p:cNvPr>
            <p:cNvSpPr/>
            <p:nvPr/>
          </p:nvSpPr>
          <p:spPr>
            <a:xfrm flipH="1">
              <a:off x="1389888" y="4536516"/>
              <a:ext cx="8303546" cy="77724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lvl="0" indent="0" algn="ctr" defTabSz="577850">
                <a:buNone/>
              </a:pPr>
              <a:r>
                <a:rPr lang="en-US" sz="1400" b="1" dirty="0">
                  <a:latin typeface="Open Sans" panose="020B0606030504020204" pitchFamily="34" charset="0"/>
                  <a:ea typeface="Open Sans" panose="020B0606030504020204" pitchFamily="34" charset="0"/>
                  <a:cs typeface="Open Sans" panose="020B0606030504020204" pitchFamily="34" charset="0"/>
                </a:rPr>
                <a:t>Topical</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0" lvl="0" indent="0" algn="ctr" defTabSz="577850">
                <a:buNone/>
              </a:pPr>
              <a:r>
                <a:rPr lang="en-US" sz="1300" kern="1200" dirty="0">
                  <a:latin typeface="Open Sans" panose="020B0606030504020204" pitchFamily="34" charset="0"/>
                  <a:ea typeface="Open Sans" panose="020B0606030504020204" pitchFamily="34" charset="0"/>
                  <a:cs typeface="Open Sans" panose="020B0606030504020204" pitchFamily="34" charset="0"/>
                </a:rPr>
                <a:t>Stakeholder-driven topics, issues, and questions of national significance</a:t>
              </a:r>
            </a:p>
          </p:txBody>
        </p:sp>
        <p:sp>
          <p:nvSpPr>
            <p:cNvPr id="32" name="Oval 31">
              <a:extLst>
                <a:ext uri="{FF2B5EF4-FFF2-40B4-BE49-F238E27FC236}">
                  <a16:creationId xmlns:a16="http://schemas.microsoft.com/office/drawing/2014/main" id="{E0ABB663-7226-E439-4FAB-8CD3553E08D0}"/>
                </a:ext>
              </a:extLst>
            </p:cNvPr>
            <p:cNvSpPr/>
            <p:nvPr/>
          </p:nvSpPr>
          <p:spPr>
            <a:xfrm>
              <a:off x="390963" y="4536516"/>
              <a:ext cx="1828800" cy="777240"/>
            </a:xfrm>
            <a:prstGeom prst="ellipse">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tx1"/>
                  </a:solidFill>
                  <a:latin typeface="Open Sans"/>
                  <a:ea typeface="Open Sans"/>
                  <a:cs typeface="Open Sans"/>
                </a:rPr>
                <a:t>Variable</a:t>
              </a:r>
            </a:p>
          </p:txBody>
        </p:sp>
      </p:grpSp>
      <p:grpSp>
        <p:nvGrpSpPr>
          <p:cNvPr id="10" name="Group 9" descr="2023 Research Award Funding Opportunities&#10;Phased Large Awards for Comparative Effectiveness Research">
            <a:extLst>
              <a:ext uri="{FF2B5EF4-FFF2-40B4-BE49-F238E27FC236}">
                <a16:creationId xmlns:a16="http://schemas.microsoft.com/office/drawing/2014/main" id="{FE9187A5-9D01-F843-6CB0-A13D25216D83}"/>
              </a:ext>
            </a:extLst>
          </p:cNvPr>
          <p:cNvGrpSpPr/>
          <p:nvPr/>
        </p:nvGrpSpPr>
        <p:grpSpPr>
          <a:xfrm>
            <a:off x="390839" y="5529394"/>
            <a:ext cx="9292435" cy="777963"/>
            <a:chOff x="390839" y="5529394"/>
            <a:chExt cx="9292435" cy="777963"/>
          </a:xfrm>
        </p:grpSpPr>
        <p:sp>
          <p:nvSpPr>
            <p:cNvPr id="38" name="Rectangle 37">
              <a:extLst>
                <a:ext uri="{FF2B5EF4-FFF2-40B4-BE49-F238E27FC236}">
                  <a16:creationId xmlns:a16="http://schemas.microsoft.com/office/drawing/2014/main" id="{01231F36-D554-86D0-C105-ABB38C3BCFCD}"/>
                </a:ext>
              </a:extLst>
            </p:cNvPr>
            <p:cNvSpPr/>
            <p:nvPr/>
          </p:nvSpPr>
          <p:spPr>
            <a:xfrm flipH="1">
              <a:off x="1212698" y="5530117"/>
              <a:ext cx="8470576" cy="7772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lvl="0" indent="0" algn="ctr" defTabSz="577850">
                <a:buNone/>
              </a:pPr>
              <a:r>
                <a:rPr lang="en-US" sz="1400" b="1" kern="1200" dirty="0">
                  <a:latin typeface="Open Sans" panose="020B0606030504020204" pitchFamily="34" charset="0"/>
                  <a:ea typeface="Open Sans" panose="020B0606030504020204" pitchFamily="34" charset="0"/>
                  <a:cs typeface="Open Sans" panose="020B0606030504020204" pitchFamily="34" charset="0"/>
                </a:rPr>
                <a:t>Phased Large Awards for Comparative Effectiveness Research</a:t>
              </a:r>
            </a:p>
            <a:p>
              <a:pPr marL="0" lvl="0" indent="0" algn="ctr" defTabSz="577850" rtl="0">
                <a:buNone/>
              </a:pPr>
              <a:r>
                <a:rPr lang="en-US" sz="1300" kern="1200" dirty="0">
                  <a:latin typeface="Open Sans" panose="020B0606030504020204" pitchFamily="34" charset="0"/>
                  <a:ea typeface="Open Sans" panose="020B0606030504020204" pitchFamily="34" charset="0"/>
                  <a:cs typeface="Open Sans" panose="020B0606030504020204" pitchFamily="34" charset="0"/>
                </a:rPr>
                <a:t>Large, meritorious, and innovative studies with some risks </a:t>
              </a: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Oval 32">
              <a:extLst>
                <a:ext uri="{FF2B5EF4-FFF2-40B4-BE49-F238E27FC236}">
                  <a16:creationId xmlns:a16="http://schemas.microsoft.com/office/drawing/2014/main" id="{873464CE-E6BC-7AED-5F0C-E53D91A83C77}"/>
                </a:ext>
              </a:extLst>
            </p:cNvPr>
            <p:cNvSpPr/>
            <p:nvPr/>
          </p:nvSpPr>
          <p:spPr>
            <a:xfrm>
              <a:off x="390839" y="5529394"/>
              <a:ext cx="1890823" cy="777240"/>
            </a:xfrm>
            <a:prstGeom prst="ellipse">
              <a:avLst/>
            </a:prstGeom>
            <a:solidFill>
              <a:schemeClr val="bg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lstStyle/>
            <a:p>
              <a:pPr algn="ctr">
                <a:lnSpc>
                  <a:spcPct val="90000"/>
                </a:lnSpc>
              </a:pPr>
              <a:r>
                <a:rPr lang="en-US" sz="1200" b="1" dirty="0">
                  <a:solidFill>
                    <a:schemeClr val="tx1"/>
                  </a:solidFill>
                  <a:latin typeface="Open Sans"/>
                  <a:ea typeface="Open Sans"/>
                  <a:cs typeface="Open Sans"/>
                </a:rPr>
                <a:t>Up to $22M </a:t>
              </a:r>
              <a:br>
                <a:rPr lang="en-US" sz="1200" b="1">
                  <a:latin typeface="Open Sans" panose="020B0606030504020204" pitchFamily="34" charset="0"/>
                  <a:ea typeface="Open Sans" panose="020B0606030504020204" pitchFamily="34" charset="0"/>
                  <a:cs typeface="Open Sans" panose="020B0606030504020204" pitchFamily="34" charset="0"/>
                </a:rPr>
              </a:br>
              <a:r>
                <a:rPr lang="en-US" sz="1200" b="1" dirty="0">
                  <a:solidFill>
                    <a:schemeClr val="tx1"/>
                  </a:solidFill>
                  <a:latin typeface="Open Sans"/>
                  <a:ea typeface="Open Sans"/>
                  <a:cs typeface="Open Sans"/>
                </a:rPr>
                <a:t>for feasibility and </a:t>
              </a:r>
              <a:br>
                <a:rPr lang="en-US" sz="1200" b="1">
                  <a:latin typeface="Open Sans" panose="020B0606030504020204" pitchFamily="34" charset="0"/>
                  <a:ea typeface="Open Sans" panose="020B0606030504020204" pitchFamily="34" charset="0"/>
                  <a:cs typeface="Open Sans" panose="020B0606030504020204" pitchFamily="34" charset="0"/>
                </a:rPr>
              </a:br>
              <a:r>
                <a:rPr lang="en-US" sz="1200" b="1" dirty="0">
                  <a:solidFill>
                    <a:schemeClr val="tx1"/>
                  </a:solidFill>
                  <a:latin typeface="Open Sans"/>
                  <a:ea typeface="Open Sans"/>
                  <a:cs typeface="Open Sans"/>
                </a:rPr>
                <a:t>full-scale study </a:t>
              </a:r>
              <a:br>
                <a:rPr lang="en-US" sz="1200" b="1">
                  <a:latin typeface="Open Sans" panose="020B0606030504020204" pitchFamily="34" charset="0"/>
                  <a:ea typeface="Open Sans" panose="020B0606030504020204" pitchFamily="34" charset="0"/>
                  <a:cs typeface="Open Sans" panose="020B0606030504020204" pitchFamily="34" charset="0"/>
                </a:rPr>
              </a:br>
              <a:r>
                <a:rPr lang="en-US" sz="1200" b="1" dirty="0">
                  <a:solidFill>
                    <a:schemeClr val="tx1"/>
                  </a:solidFill>
                  <a:latin typeface="Open Sans"/>
                  <a:ea typeface="Open Sans"/>
                  <a:cs typeface="Open Sans"/>
                </a:rPr>
                <a:t>phases</a:t>
              </a:r>
            </a:p>
          </p:txBody>
        </p:sp>
      </p:grpSp>
      <p:sp>
        <p:nvSpPr>
          <p:cNvPr id="6" name="Rectangle 5">
            <a:extLst>
              <a:ext uri="{FF2B5EF4-FFF2-40B4-BE49-F238E27FC236}">
                <a16:creationId xmlns:a16="http://schemas.microsoft.com/office/drawing/2014/main" id="{2091507E-5B3F-C4B7-98EC-EF34CA8DC643}"/>
              </a:ext>
            </a:extLst>
          </p:cNvPr>
          <p:cNvSpPr/>
          <p:nvPr/>
        </p:nvSpPr>
        <p:spPr>
          <a:xfrm>
            <a:off x="9989876" y="2669310"/>
            <a:ext cx="1828800" cy="2368422"/>
          </a:xfrm>
          <a:prstGeom prst="rect">
            <a:avLst/>
          </a:prstGeom>
          <a:solidFill>
            <a:srgbClr val="013A8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latin typeface="Open Sans"/>
                <a:ea typeface="Open Sans"/>
                <a:cs typeface="Open Sans"/>
              </a:rPr>
              <a:t>2025</a:t>
            </a:r>
            <a:br>
              <a:rPr lang="en-US" sz="1600" b="1" dirty="0">
                <a:latin typeface="Open Sans" panose="020B0606030504020204" pitchFamily="34" charset="0"/>
                <a:ea typeface="Open Sans" panose="020B0606030504020204" pitchFamily="34" charset="0"/>
                <a:cs typeface="Open Sans" panose="020B0606030504020204" pitchFamily="34" charset="0"/>
              </a:rPr>
            </a:br>
            <a:r>
              <a:rPr lang="en-US" sz="1600" b="1" dirty="0">
                <a:latin typeface="Open Sans"/>
                <a:ea typeface="Open Sans"/>
                <a:cs typeface="Open Sans"/>
              </a:rPr>
              <a:t>Funding Cycle LOI Deadlines</a:t>
            </a:r>
            <a:endParaRPr lang="en-US" sz="1600" dirty="0">
              <a:latin typeface="Open Sans" panose="020B0606030504020204" pitchFamily="34" charset="0"/>
              <a:cs typeface="Open Sans" panose="020B0606030504020204" pitchFamily="34" charset="0"/>
            </a:endParaRPr>
          </a:p>
          <a:p>
            <a:pPr algn="ctr">
              <a:spcAft>
                <a:spcPts val="600"/>
              </a:spcAft>
            </a:pPr>
            <a:endParaRPr lang="en-US" dirty="0">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US" sz="1600" dirty="0">
                <a:latin typeface="Open Sans"/>
                <a:ea typeface="Open Sans"/>
                <a:cs typeface="Open Sans"/>
              </a:rPr>
              <a:t>Cycle 1: Jan 14</a:t>
            </a:r>
          </a:p>
          <a:p>
            <a:pPr algn="ctr">
              <a:spcAft>
                <a:spcPts val="1200"/>
              </a:spcAft>
            </a:pPr>
            <a:r>
              <a:rPr lang="en-US" sz="1600" dirty="0">
                <a:latin typeface="Open Sans"/>
                <a:ea typeface="Open Sans"/>
                <a:cs typeface="Open Sans"/>
              </a:rPr>
              <a:t>Cycle 2: May?</a:t>
            </a:r>
          </a:p>
          <a:p>
            <a:pPr algn="ctr">
              <a:spcAft>
                <a:spcPts val="1200"/>
              </a:spcAft>
            </a:pPr>
            <a:r>
              <a:rPr lang="en-US" sz="1600" dirty="0">
                <a:latin typeface="Open Sans"/>
                <a:ea typeface="Open Sans"/>
                <a:cs typeface="Open Sans"/>
              </a:rPr>
              <a:t>Cycle 3: Sept?</a:t>
            </a:r>
          </a:p>
        </p:txBody>
      </p:sp>
      <p:sp>
        <p:nvSpPr>
          <p:cNvPr id="4" name="TextBox 3">
            <a:extLst>
              <a:ext uri="{FF2B5EF4-FFF2-40B4-BE49-F238E27FC236}">
                <a16:creationId xmlns:a16="http://schemas.microsoft.com/office/drawing/2014/main" id="{123AE4CC-8BE3-D084-166B-2E4698C676DF}"/>
              </a:ext>
            </a:extLst>
          </p:cNvPr>
          <p:cNvSpPr txBox="1"/>
          <p:nvPr/>
        </p:nvSpPr>
        <p:spPr>
          <a:xfrm>
            <a:off x="382588" y="6406546"/>
            <a:ext cx="4799012" cy="276999"/>
          </a:xfrm>
          <a:prstGeom prst="rect">
            <a:avLst/>
          </a:prstGeom>
          <a:noFill/>
        </p:spPr>
        <p:txBody>
          <a:bodyPr wrap="square" lIns="91440" tIns="45720" rIns="91440" bIns="45720" rtlCol="0" anchor="t">
            <a:spAutoFit/>
          </a:bodyPr>
          <a:lstStyle/>
          <a:p>
            <a:pPr>
              <a:defRPr/>
            </a:pPr>
            <a:r>
              <a:rPr lang="en-US" sz="1200">
                <a:solidFill>
                  <a:srgbClr val="303030"/>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*All funds and timeline noted above are subject to change</a:t>
            </a:r>
            <a:endParaRPr lang="en-US" sz="1200" b="0" strike="noStrike" kern="1200" cap="none" spc="0" normalizeH="0" baseline="0" noProof="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Slide Number Placeholder 11">
            <a:extLst>
              <a:ext uri="{FF2B5EF4-FFF2-40B4-BE49-F238E27FC236}">
                <a16:creationId xmlns:a16="http://schemas.microsoft.com/office/drawing/2014/main" id="{984F2129-1164-F4B5-D6CB-DA219C37ACDF}"/>
              </a:ext>
            </a:extLst>
          </p:cNvPr>
          <p:cNvSpPr>
            <a:spLocks noGrp="1"/>
          </p:cNvSpPr>
          <p:nvPr>
            <p:ph type="sldNum" sz="quarter" idx="12"/>
          </p:nvPr>
        </p:nvSpPr>
        <p:spPr/>
        <p:txBody>
          <a:bodyPr/>
          <a:lstStyle/>
          <a:p>
            <a:pPr algn="r"/>
            <a:fld id="{CD8FCAE6-69AE-D04B-8E7E-F5F188FCE417}" type="slidenum">
              <a:rPr lang="en-US" smtClean="0"/>
              <a:pPr algn="r"/>
              <a:t>11</a:t>
            </a:fld>
            <a:endParaRPr lang="en-US"/>
          </a:p>
        </p:txBody>
      </p:sp>
    </p:spTree>
    <p:extLst>
      <p:ext uri="{BB962C8B-B14F-4D97-AF65-F5344CB8AC3E}">
        <p14:creationId xmlns:p14="http://schemas.microsoft.com/office/powerpoint/2010/main" val="3964775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DC51B4-1D45-0AC6-7DA1-ECDB55ADAAC9}"/>
              </a:ext>
            </a:extLst>
          </p:cNvPr>
          <p:cNvSpPr>
            <a:spLocks noGrp="1"/>
          </p:cNvSpPr>
          <p:nvPr>
            <p:ph type="title"/>
          </p:nvPr>
        </p:nvSpPr>
        <p:spPr/>
        <p:txBody>
          <a:bodyPr/>
          <a:lstStyle/>
          <a:p>
            <a:r>
              <a:rPr lang="en-US"/>
              <a:t>Patient-Centered Outcomes Research Institute</a:t>
            </a:r>
          </a:p>
        </p:txBody>
      </p:sp>
      <p:sp>
        <p:nvSpPr>
          <p:cNvPr id="26" name="Text Placeholder 25">
            <a:extLst>
              <a:ext uri="{FF2B5EF4-FFF2-40B4-BE49-F238E27FC236}">
                <a16:creationId xmlns:a16="http://schemas.microsoft.com/office/drawing/2014/main" id="{2E97C5DF-763A-2599-C0F9-F776DA4C9DE4}"/>
              </a:ext>
            </a:extLst>
          </p:cNvPr>
          <p:cNvSpPr>
            <a:spLocks noGrp="1"/>
          </p:cNvSpPr>
          <p:nvPr>
            <p:ph type="body" sz="quarter" idx="13"/>
          </p:nvPr>
        </p:nvSpPr>
        <p:spPr/>
        <p:txBody>
          <a:bodyPr/>
          <a:lstStyle/>
          <a:p>
            <a:r>
              <a:rPr lang="en-US" dirty="0"/>
              <a:t>2025 Engagement Award Funding Opportunities</a:t>
            </a:r>
          </a:p>
        </p:txBody>
      </p:sp>
      <p:graphicFrame>
        <p:nvGraphicFramePr>
          <p:cNvPr id="6" name="Diagram 5" descr="2023 Engagement Award Funding Opportunities">
            <a:extLst>
              <a:ext uri="{FF2B5EF4-FFF2-40B4-BE49-F238E27FC236}">
                <a16:creationId xmlns:a16="http://schemas.microsoft.com/office/drawing/2014/main" id="{1CB77D27-FBA3-45C7-AB93-9845A14FD89D}"/>
              </a:ext>
            </a:extLst>
          </p:cNvPr>
          <p:cNvGraphicFramePr/>
          <p:nvPr/>
        </p:nvGraphicFramePr>
        <p:xfrm>
          <a:off x="383748" y="1393186"/>
          <a:ext cx="9594190" cy="4970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1E11A266-D885-4CB4-B36A-D59A4E77366A}"/>
              </a:ext>
            </a:extLst>
          </p:cNvPr>
          <p:cNvSpPr txBox="1"/>
          <p:nvPr/>
        </p:nvSpPr>
        <p:spPr>
          <a:xfrm>
            <a:off x="453369" y="2052708"/>
            <a:ext cx="1354858" cy="523220"/>
          </a:xfrm>
          <a:prstGeom prst="rect">
            <a:avLst/>
          </a:prstGeom>
          <a:noFill/>
        </p:spPr>
        <p:txBody>
          <a:bodyPr wrap="non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$300,000</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Up to 2 years</a:t>
            </a:r>
          </a:p>
        </p:txBody>
      </p:sp>
      <p:sp>
        <p:nvSpPr>
          <p:cNvPr id="7" name="TextBox 6">
            <a:extLst>
              <a:ext uri="{FF2B5EF4-FFF2-40B4-BE49-F238E27FC236}">
                <a16:creationId xmlns:a16="http://schemas.microsoft.com/office/drawing/2014/main" id="{745B976E-2512-463A-BE0B-66C8EB5571C1}"/>
              </a:ext>
            </a:extLst>
          </p:cNvPr>
          <p:cNvSpPr txBox="1"/>
          <p:nvPr/>
        </p:nvSpPr>
        <p:spPr>
          <a:xfrm>
            <a:off x="794015" y="3617037"/>
            <a:ext cx="1354858" cy="523220"/>
          </a:xfrm>
          <a:prstGeom prst="rect">
            <a:avLst/>
          </a:prstGeom>
          <a:noFill/>
        </p:spPr>
        <p:txBody>
          <a:bodyPr wrap="non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$300,000</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Up to 2 years</a:t>
            </a:r>
          </a:p>
        </p:txBody>
      </p:sp>
      <p:sp>
        <p:nvSpPr>
          <p:cNvPr id="8" name="TextBox 7">
            <a:extLst>
              <a:ext uri="{FF2B5EF4-FFF2-40B4-BE49-F238E27FC236}">
                <a16:creationId xmlns:a16="http://schemas.microsoft.com/office/drawing/2014/main" id="{BC498C02-7AA3-47EA-AC2C-6574E67965DD}"/>
              </a:ext>
            </a:extLst>
          </p:cNvPr>
          <p:cNvSpPr txBox="1"/>
          <p:nvPr/>
        </p:nvSpPr>
        <p:spPr>
          <a:xfrm>
            <a:off x="484572" y="5126148"/>
            <a:ext cx="126509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$125,000</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Up to 1 year</a:t>
            </a:r>
          </a:p>
        </p:txBody>
      </p:sp>
      <p:sp>
        <p:nvSpPr>
          <p:cNvPr id="9" name="Rectangle 8">
            <a:extLst>
              <a:ext uri="{FF2B5EF4-FFF2-40B4-BE49-F238E27FC236}">
                <a16:creationId xmlns:a16="http://schemas.microsoft.com/office/drawing/2014/main" id="{7CE6E23F-B36A-5BA5-3E26-ABEE70CDF08B}"/>
              </a:ext>
            </a:extLst>
          </p:cNvPr>
          <p:cNvSpPr/>
          <p:nvPr/>
        </p:nvSpPr>
        <p:spPr>
          <a:xfrm>
            <a:off x="9969313" y="2542798"/>
            <a:ext cx="1846551" cy="2840232"/>
          </a:xfrm>
          <a:prstGeom prst="rect">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2025</a:t>
            </a:r>
            <a:br>
              <a:rPr lang="en-US" b="1" dirty="0">
                <a:latin typeface="Open Sans" panose="020B0606030504020204" pitchFamily="34" charset="0"/>
                <a:ea typeface="Open Sans" panose="020B0606030504020204" pitchFamily="34" charset="0"/>
                <a:cs typeface="Open Sans" panose="020B0606030504020204" pitchFamily="34" charset="0"/>
              </a:rPr>
            </a:br>
            <a:r>
              <a:rPr lang="en-US" b="1" dirty="0">
                <a:latin typeface="Open Sans" panose="020B0606030504020204" pitchFamily="34" charset="0"/>
                <a:ea typeface="Open Sans" panose="020B0606030504020204" pitchFamily="34" charset="0"/>
                <a:cs typeface="Open Sans" panose="020B0606030504020204" pitchFamily="34" charset="0"/>
              </a:rPr>
              <a:t>Funding LOI Deadlines</a:t>
            </a:r>
          </a:p>
          <a:p>
            <a:pPr marL="0" lvl="1" algn="ctr"/>
            <a:endParaRPr lang="en-US" dirty="0">
              <a:latin typeface="Open Sans" panose="020B0606030504020204" pitchFamily="34" charset="0"/>
              <a:ea typeface="Open Sans" panose="020B0606030504020204" pitchFamily="34" charset="0"/>
              <a:cs typeface="Open Sans" panose="020B0606030504020204" pitchFamily="34" charset="0"/>
            </a:endParaRPr>
          </a:p>
          <a:p>
            <a:pPr marL="0" lvl="1" algn="ctr"/>
            <a:r>
              <a:rPr lang="en-US" dirty="0">
                <a:latin typeface="Open Sans Semibold" panose="020B0606030504020204" pitchFamily="34" charset="0"/>
                <a:ea typeface="Open Sans Semibold" panose="020B0606030504020204" pitchFamily="34" charset="0"/>
                <a:cs typeface="Open Sans Semibold" panose="020B0606030504020204" pitchFamily="34" charset="0"/>
              </a:rPr>
              <a:t>Spring</a:t>
            </a:r>
          </a:p>
          <a:p>
            <a:pPr marL="0" lvl="1" algn="ctr"/>
            <a:endParaRPr lang="en-US" dirty="0">
              <a:latin typeface="Open Sans Semibold" panose="020B0606030504020204" pitchFamily="34" charset="0"/>
              <a:ea typeface="Open Sans Semibold" panose="020B0606030504020204" pitchFamily="34" charset="0"/>
              <a:cs typeface="Open Sans Semibold" panose="020B0606030504020204" pitchFamily="34" charset="0"/>
            </a:endParaRPr>
          </a:p>
          <a:p>
            <a:pPr marL="0" lvl="1" algn="ctr"/>
            <a:r>
              <a:rPr lang="en-US" dirty="0">
                <a:latin typeface="Open Sans Semibold" panose="020B0606030504020204" pitchFamily="34" charset="0"/>
                <a:ea typeface="Open Sans Semibold" panose="020B0606030504020204" pitchFamily="34" charset="0"/>
                <a:cs typeface="Open Sans Semibold" panose="020B0606030504020204" pitchFamily="34" charset="0"/>
              </a:rPr>
              <a:t>Fall</a:t>
            </a:r>
          </a:p>
          <a:p>
            <a:pPr marL="0" lvl="1" algn="ctr"/>
            <a:endParaRPr lang="en-US" sz="2000" b="1" dirty="0">
              <a:solidFill>
                <a:schemeClr val="bg1"/>
              </a:solidFill>
              <a:latin typeface="Open Sans Semibold"/>
              <a:ea typeface="Open Sans Semibold"/>
              <a:cs typeface="Open Sans Semibold"/>
            </a:endParaRPr>
          </a:p>
        </p:txBody>
      </p:sp>
      <p:sp>
        <p:nvSpPr>
          <p:cNvPr id="10" name="TextBox 9">
            <a:extLst>
              <a:ext uri="{FF2B5EF4-FFF2-40B4-BE49-F238E27FC236}">
                <a16:creationId xmlns:a16="http://schemas.microsoft.com/office/drawing/2014/main" id="{09938461-6633-26AD-CE1C-A23F946E5965}"/>
              </a:ext>
            </a:extLst>
          </p:cNvPr>
          <p:cNvSpPr txBox="1"/>
          <p:nvPr/>
        </p:nvSpPr>
        <p:spPr>
          <a:xfrm>
            <a:off x="387204" y="6407426"/>
            <a:ext cx="4339906" cy="276999"/>
          </a:xfrm>
          <a:prstGeom prst="rect">
            <a:avLst/>
          </a:prstGeom>
          <a:noFill/>
        </p:spPr>
        <p:txBody>
          <a:bodyPr wrap="none" lIns="91440" tIns="45720" rIns="91440" bIns="45720" rtlCol="0" anchor="t">
            <a:spAutoFit/>
          </a:bodyPr>
          <a:lstStyle/>
          <a:p>
            <a:pPr>
              <a:defRPr/>
            </a:pPr>
            <a:r>
              <a:rPr lang="en-US" sz="1200">
                <a:solidFill>
                  <a:srgbClr val="303030"/>
                </a:solidFill>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*All funds and timeline noted above are subject to change</a:t>
            </a:r>
            <a:endParaRPr lang="en-US" sz="1200" b="0" strike="noStrike" kern="1200" cap="none" spc="0" normalizeH="0" baseline="0" noProof="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FC4D7977-0A1F-FAC0-0151-D07710BAFC6A}"/>
              </a:ext>
            </a:extLst>
          </p:cNvPr>
          <p:cNvSpPr>
            <a:spLocks noGrp="1"/>
          </p:cNvSpPr>
          <p:nvPr>
            <p:ph type="sldNum" sz="quarter" idx="12"/>
          </p:nvPr>
        </p:nvSpPr>
        <p:spPr/>
        <p:txBody>
          <a:bodyPr/>
          <a:lstStyle/>
          <a:p>
            <a:pPr algn="r"/>
            <a:fld id="{CD8FCAE6-69AE-D04B-8E7E-F5F188FCE417}" type="slidenum">
              <a:rPr lang="en-US" dirty="0" smtClean="0"/>
              <a:pPr algn="r"/>
              <a:t>12</a:t>
            </a:fld>
            <a:endParaRPr lang="en-US" dirty="0"/>
          </a:p>
        </p:txBody>
      </p:sp>
    </p:spTree>
    <p:extLst>
      <p:ext uri="{BB962C8B-B14F-4D97-AF65-F5344CB8AC3E}">
        <p14:creationId xmlns:p14="http://schemas.microsoft.com/office/powerpoint/2010/main" val="4103435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A7A9B-9BE7-3D93-E8DF-D9707609D52D}"/>
              </a:ext>
            </a:extLst>
          </p:cNvPr>
          <p:cNvSpPr>
            <a:spLocks noGrp="1"/>
          </p:cNvSpPr>
          <p:nvPr>
            <p:ph type="title"/>
          </p:nvPr>
        </p:nvSpPr>
        <p:spPr/>
        <p:txBody>
          <a:bodyPr/>
          <a:lstStyle/>
          <a:p>
            <a:r>
              <a:rPr lang="en-US" dirty="0"/>
              <a:t>Rare Disease Portfolio</a:t>
            </a:r>
          </a:p>
        </p:txBody>
      </p:sp>
      <p:sp>
        <p:nvSpPr>
          <p:cNvPr id="3" name="Text Placeholder 2">
            <a:extLst>
              <a:ext uri="{FF2B5EF4-FFF2-40B4-BE49-F238E27FC236}">
                <a16:creationId xmlns:a16="http://schemas.microsoft.com/office/drawing/2014/main" id="{ACA3D5A2-29EE-CB98-33A9-B855DA6EF1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F4CA0F-FA23-F2C6-47F0-8960135B883B}"/>
              </a:ext>
            </a:extLst>
          </p:cNvPr>
          <p:cNvSpPr>
            <a:spLocks noGrp="1"/>
          </p:cNvSpPr>
          <p:nvPr>
            <p:ph type="sldNum" sz="quarter" idx="12"/>
          </p:nvPr>
        </p:nvSpPr>
        <p:spPr/>
        <p:txBody>
          <a:bodyPr/>
          <a:lstStyle/>
          <a:p>
            <a:fld id="{CD8FCAE6-69AE-D04B-8E7E-F5F188FCE417}" type="slidenum">
              <a:rPr lang="en-US" smtClean="0"/>
              <a:t>13</a:t>
            </a:fld>
            <a:endParaRPr lang="en-US"/>
          </a:p>
        </p:txBody>
      </p:sp>
    </p:spTree>
    <p:extLst>
      <p:ext uri="{BB962C8B-B14F-4D97-AF65-F5344CB8AC3E}">
        <p14:creationId xmlns:p14="http://schemas.microsoft.com/office/powerpoint/2010/main" val="1470233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8C64F1-C040-1823-6E3F-DADA243A8859}"/>
              </a:ext>
            </a:extLst>
          </p:cNvPr>
          <p:cNvSpPr>
            <a:spLocks noGrp="1"/>
          </p:cNvSpPr>
          <p:nvPr>
            <p:ph type="sldNum" sz="quarter" idx="12"/>
          </p:nvPr>
        </p:nvSpPr>
        <p:spPr/>
        <p:txBody>
          <a:bodyPr/>
          <a:lstStyle/>
          <a:p>
            <a:fld id="{CD8FCAE6-69AE-D04B-8E7E-F5F188FCE417}" type="slidenum">
              <a:rPr lang="en-US" smtClean="0"/>
              <a:pPr/>
              <a:t>14</a:t>
            </a:fld>
            <a:endParaRPr lang="en-US"/>
          </a:p>
        </p:txBody>
      </p:sp>
      <p:sp>
        <p:nvSpPr>
          <p:cNvPr id="4" name="Title 3">
            <a:extLst>
              <a:ext uri="{FF2B5EF4-FFF2-40B4-BE49-F238E27FC236}">
                <a16:creationId xmlns:a16="http://schemas.microsoft.com/office/drawing/2014/main" id="{89CBCE53-FC0A-87B6-7279-2747CAAB29AE}"/>
              </a:ext>
            </a:extLst>
          </p:cNvPr>
          <p:cNvSpPr>
            <a:spLocks noGrp="1"/>
          </p:cNvSpPr>
          <p:nvPr>
            <p:ph type="title"/>
          </p:nvPr>
        </p:nvSpPr>
        <p:spPr>
          <a:xfrm>
            <a:off x="388938" y="322185"/>
            <a:ext cx="11430000" cy="777240"/>
          </a:xfrm>
        </p:spPr>
        <p:txBody>
          <a:bodyPr>
            <a:normAutofit fontScale="90000"/>
          </a:bodyPr>
          <a:lstStyle/>
          <a:p>
            <a:r>
              <a:rPr lang="en-US" sz="3100" dirty="0">
                <a:latin typeface="Open Sans Semibold" panose="020B0706030804020204" pitchFamily="34" charset="0"/>
                <a:ea typeface="Open Sans Semibold" panose="020B0706030804020204" pitchFamily="34" charset="0"/>
                <a:cs typeface="Open Sans Semibold" panose="020B0706030804020204" pitchFamily="34" charset="0"/>
              </a:rPr>
              <a:t>PCORI’s Investment in Research Studies on Rare Disease</a:t>
            </a:r>
            <a:br>
              <a:rPr lang="en-US" dirty="0"/>
            </a:br>
            <a:endParaRPr lang="en-US" dirty="0"/>
          </a:p>
        </p:txBody>
      </p:sp>
      <p:grpSp>
        <p:nvGrpSpPr>
          <p:cNvPr id="6" name="Group 5">
            <a:extLst>
              <a:ext uri="{FF2B5EF4-FFF2-40B4-BE49-F238E27FC236}">
                <a16:creationId xmlns:a16="http://schemas.microsoft.com/office/drawing/2014/main" id="{719FE853-C819-19B3-F072-CBA5EDF78B10}"/>
              </a:ext>
            </a:extLst>
          </p:cNvPr>
          <p:cNvGrpSpPr/>
          <p:nvPr/>
        </p:nvGrpSpPr>
        <p:grpSpPr>
          <a:xfrm>
            <a:off x="4116967" y="2753476"/>
            <a:ext cx="6200120" cy="2141041"/>
            <a:chOff x="124480" y="1066800"/>
            <a:chExt cx="6200120" cy="2141041"/>
          </a:xfrm>
        </p:grpSpPr>
        <p:sp>
          <p:nvSpPr>
            <p:cNvPr id="7" name="TextBox 6">
              <a:extLst>
                <a:ext uri="{FF2B5EF4-FFF2-40B4-BE49-F238E27FC236}">
                  <a16:creationId xmlns:a16="http://schemas.microsoft.com/office/drawing/2014/main" id="{48478582-8FDE-A4C9-B08A-E0CB9F4F6915}"/>
                </a:ext>
              </a:extLst>
            </p:cNvPr>
            <p:cNvSpPr txBox="1"/>
            <p:nvPr/>
          </p:nvSpPr>
          <p:spPr>
            <a:xfrm>
              <a:off x="533400" y="1066800"/>
              <a:ext cx="579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21098"/>
                  </a:solidFill>
                  <a:effectLst/>
                  <a:uLnTx/>
                  <a:uFillTx/>
                  <a:latin typeface="Open Sans" panose="020B0606030504020204" pitchFamily="34" charset="0"/>
                  <a:ea typeface="Open Sans" panose="020B0606030504020204" pitchFamily="34" charset="0"/>
                  <a:cs typeface="Open Sans" panose="020B0606030504020204" pitchFamily="34" charset="0"/>
                </a:rPr>
                <a:t>PCORI HAS AWARDED</a:t>
              </a:r>
            </a:p>
          </p:txBody>
        </p:sp>
        <p:sp>
          <p:nvSpPr>
            <p:cNvPr id="8" name="TextBox 7">
              <a:extLst>
                <a:ext uri="{FF2B5EF4-FFF2-40B4-BE49-F238E27FC236}">
                  <a16:creationId xmlns:a16="http://schemas.microsoft.com/office/drawing/2014/main" id="{BE7BDBB0-775D-2DE5-010A-15F44C30EDB1}"/>
                </a:ext>
              </a:extLst>
            </p:cNvPr>
            <p:cNvSpPr txBox="1"/>
            <p:nvPr/>
          </p:nvSpPr>
          <p:spPr>
            <a:xfrm>
              <a:off x="124480" y="1287715"/>
              <a:ext cx="35587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30000" noProof="0" dirty="0">
                  <a:ln>
                    <a:noFill/>
                  </a:ln>
                  <a:solidFill>
                    <a:srgbClr val="92D050"/>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7200" b="1" i="0" u="none" strike="noStrike" kern="1200" cap="none" spc="0" normalizeH="0" baseline="0" noProof="0" dirty="0">
                  <a:ln>
                    <a:noFill/>
                  </a:ln>
                  <a:solidFill>
                    <a:srgbClr val="92D050"/>
                  </a:solidFill>
                  <a:effectLst/>
                  <a:uLnTx/>
                  <a:uFillTx/>
                  <a:latin typeface="Open Sans" panose="020B0606030504020204" pitchFamily="34" charset="0"/>
                  <a:ea typeface="Open Sans" panose="020B0606030504020204" pitchFamily="34" charset="0"/>
                  <a:cs typeface="Open Sans" panose="020B0606030504020204" pitchFamily="34" charset="0"/>
                </a:rPr>
                <a:t>120</a:t>
              </a:r>
              <a:endParaRPr kumimoji="0" lang="en-US" sz="8000" b="1" i="0" u="none" strike="noStrike" kern="1200" cap="none" spc="0" normalizeH="0" baseline="0" noProof="0" dirty="0">
                <a:ln>
                  <a:noFill/>
                </a:ln>
                <a:solidFill>
                  <a:srgbClr val="92D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90510CB7-B566-66E5-DBE5-84698ECE5F3B}"/>
                </a:ext>
              </a:extLst>
            </p:cNvPr>
            <p:cNvSpPr txBox="1"/>
            <p:nvPr/>
          </p:nvSpPr>
          <p:spPr>
            <a:xfrm>
              <a:off x="2406844" y="1389224"/>
              <a:ext cx="1981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92D050"/>
                  </a:solidFill>
                  <a:effectLst/>
                  <a:uLnTx/>
                  <a:uFillTx/>
                  <a:latin typeface="Open Sans" panose="020B0606030504020204" pitchFamily="34" charset="0"/>
                  <a:ea typeface="Open Sans" panose="020B0606030504020204" pitchFamily="34" charset="0"/>
                  <a:cs typeface="Open Sans" panose="020B0606030504020204" pitchFamily="34" charset="0"/>
                </a:rPr>
                <a:t>MILLION</a:t>
              </a:r>
            </a:p>
          </p:txBody>
        </p:sp>
        <p:sp>
          <p:nvSpPr>
            <p:cNvPr id="10" name="TextBox 9">
              <a:extLst>
                <a:ext uri="{FF2B5EF4-FFF2-40B4-BE49-F238E27FC236}">
                  <a16:creationId xmlns:a16="http://schemas.microsoft.com/office/drawing/2014/main" id="{62217599-E7FF-0B18-6027-96985A086DB7}"/>
                </a:ext>
              </a:extLst>
            </p:cNvPr>
            <p:cNvSpPr txBox="1"/>
            <p:nvPr/>
          </p:nvSpPr>
          <p:spPr>
            <a:xfrm>
              <a:off x="2406844" y="1807088"/>
              <a:ext cx="19812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TO FUND</a:t>
              </a:r>
            </a:p>
          </p:txBody>
        </p:sp>
        <p:sp>
          <p:nvSpPr>
            <p:cNvPr id="11" name="TextBox 10">
              <a:extLst>
                <a:ext uri="{FF2B5EF4-FFF2-40B4-BE49-F238E27FC236}">
                  <a16:creationId xmlns:a16="http://schemas.microsoft.com/office/drawing/2014/main" id="{D23A2211-4C67-B585-0064-01867FF676AE}"/>
                </a:ext>
              </a:extLst>
            </p:cNvPr>
            <p:cNvSpPr txBox="1"/>
            <p:nvPr/>
          </p:nvSpPr>
          <p:spPr>
            <a:xfrm>
              <a:off x="4328932" y="1184899"/>
              <a:ext cx="153846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dirty="0">
                  <a:solidFill>
                    <a:srgbClr val="262662"/>
                  </a:solidFill>
                  <a:latin typeface="Open Sans" panose="020B0606030504020204" pitchFamily="34" charset="0"/>
                  <a:ea typeface="Open Sans" panose="020B0606030504020204" pitchFamily="34" charset="0"/>
                  <a:cs typeface="Open Sans" panose="020B0606030504020204" pitchFamily="34" charset="0"/>
                </a:rPr>
                <a:t>41</a:t>
              </a:r>
              <a:endParaRPr kumimoji="0" lang="en-US" sz="8000" b="1" i="0" u="none" strike="noStrike" kern="1200" cap="none" spc="0" normalizeH="0" baseline="0" noProof="0" dirty="0">
                <a:ln>
                  <a:noFill/>
                </a:ln>
                <a:solidFill>
                  <a:srgbClr val="26266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02AF863-58A2-4244-1B83-6567E76DA89A}"/>
                </a:ext>
              </a:extLst>
            </p:cNvPr>
            <p:cNvSpPr txBox="1"/>
            <p:nvPr/>
          </p:nvSpPr>
          <p:spPr>
            <a:xfrm>
              <a:off x="557514" y="2376844"/>
              <a:ext cx="53098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rPr>
                <a:t>COMPARATIVE CLINICAL EFFECTIVENESS RESEARCH STUDIES AND METHODS PROJECTS RELATED TO RARE DISEASE</a:t>
              </a:r>
            </a:p>
          </p:txBody>
        </p:sp>
      </p:grpSp>
      <p:pic>
        <p:nvPicPr>
          <p:cNvPr id="13" name="Picture 12" descr="Icon&#10;&#10;Description automatically generated">
            <a:extLst>
              <a:ext uri="{FF2B5EF4-FFF2-40B4-BE49-F238E27FC236}">
                <a16:creationId xmlns:a16="http://schemas.microsoft.com/office/drawing/2014/main" id="{0F02FF8E-2BF2-2970-E867-F478CD3C1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965" y="2603005"/>
            <a:ext cx="2127356" cy="2291512"/>
          </a:xfrm>
          <a:prstGeom prst="rect">
            <a:avLst/>
          </a:prstGeom>
        </p:spPr>
      </p:pic>
    </p:spTree>
    <p:extLst>
      <p:ext uri="{BB962C8B-B14F-4D97-AF65-F5344CB8AC3E}">
        <p14:creationId xmlns:p14="http://schemas.microsoft.com/office/powerpoint/2010/main" val="2356911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4FE9B-F2DE-72AC-5B07-5CF0A3F9E769}"/>
              </a:ext>
            </a:extLst>
          </p:cNvPr>
          <p:cNvSpPr>
            <a:spLocks noGrp="1"/>
          </p:cNvSpPr>
          <p:nvPr>
            <p:ph type="title"/>
          </p:nvPr>
        </p:nvSpPr>
        <p:spPr/>
        <p:txBody>
          <a:bodyPr/>
          <a:lstStyle/>
          <a:p>
            <a:r>
              <a:rPr kumimoji="0" lang="en-US" sz="3200" b="1" i="0" u="none" strike="noStrike" kern="1200" cap="none" spc="0" normalizeH="0" baseline="0" noProof="0" dirty="0">
                <a:ln>
                  <a:noFill/>
                </a:ln>
                <a:solidFill>
                  <a:prstClr val="white"/>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Rare Diseases in PCORI CER Portfolio </a:t>
            </a:r>
            <a:br>
              <a:rPr kumimoji="0" lang="en-US" sz="3200" b="1" i="0" u="none" strike="noStrike" kern="1200" cap="none" spc="0" normalizeH="0" baseline="0" noProof="0" dirty="0">
                <a:ln>
                  <a:noFill/>
                </a:ln>
                <a:solidFill>
                  <a:prstClr val="white"/>
                </a:solidFill>
                <a:effectLst/>
                <a:uLnTx/>
                <a:uFillTx/>
                <a:latin typeface="Open Sans"/>
                <a:ea typeface="Open Sans" panose="020B0606030504020204" pitchFamily="34" charset="0"/>
                <a:cs typeface="Open Sans" panose="020B0606030504020204" pitchFamily="34" charset="0"/>
              </a:rPr>
            </a:br>
            <a:endParaRPr lang="en-US" dirty="0"/>
          </a:p>
        </p:txBody>
      </p:sp>
      <p:sp>
        <p:nvSpPr>
          <p:cNvPr id="4" name="Slide Number Placeholder 3">
            <a:extLst>
              <a:ext uri="{FF2B5EF4-FFF2-40B4-BE49-F238E27FC236}">
                <a16:creationId xmlns:a16="http://schemas.microsoft.com/office/drawing/2014/main" id="{F26155C5-1E50-A0D6-A7D5-203BF4A3A802}"/>
              </a:ext>
            </a:extLst>
          </p:cNvPr>
          <p:cNvSpPr>
            <a:spLocks noGrp="1"/>
          </p:cNvSpPr>
          <p:nvPr>
            <p:ph type="sldNum" sz="quarter" idx="12"/>
          </p:nvPr>
        </p:nvSpPr>
        <p:spPr/>
        <p:txBody>
          <a:bodyPr/>
          <a:lstStyle/>
          <a:p>
            <a:fld id="{CD8FCAE6-69AE-D04B-8E7E-F5F188FCE417}" type="slidenum">
              <a:rPr lang="en-US" smtClean="0"/>
              <a:pPr/>
              <a:t>15</a:t>
            </a:fld>
            <a:endParaRPr lang="en-US"/>
          </a:p>
        </p:txBody>
      </p:sp>
      <p:graphicFrame>
        <p:nvGraphicFramePr>
          <p:cNvPr id="10" name="Content Placeholder 7">
            <a:extLst>
              <a:ext uri="{FF2B5EF4-FFF2-40B4-BE49-F238E27FC236}">
                <a16:creationId xmlns:a16="http://schemas.microsoft.com/office/drawing/2014/main" id="{35B34826-E647-3617-3B31-9827C1D24153}"/>
              </a:ext>
            </a:extLst>
          </p:cNvPr>
          <p:cNvGraphicFramePr>
            <a:graphicFrameLocks/>
          </p:cNvGraphicFramePr>
          <p:nvPr>
            <p:extLst>
              <p:ext uri="{D42A27DB-BD31-4B8C-83A1-F6EECF244321}">
                <p14:modId xmlns:p14="http://schemas.microsoft.com/office/powerpoint/2010/main" val="2600976722"/>
              </p:ext>
            </p:extLst>
          </p:nvPr>
        </p:nvGraphicFramePr>
        <p:xfrm>
          <a:off x="388938" y="1730492"/>
          <a:ext cx="4882763" cy="441136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581FEB8F-A552-88AF-6CCD-DE8E91BE79BC}"/>
              </a:ext>
            </a:extLst>
          </p:cNvPr>
          <p:cNvSpPr txBox="1"/>
          <p:nvPr/>
        </p:nvSpPr>
        <p:spPr>
          <a:xfrm>
            <a:off x="5160492" y="1730492"/>
            <a:ext cx="3101545" cy="4862870"/>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03030"/>
                </a:solidFill>
                <a:effectLst/>
                <a:uLnTx/>
                <a:uFillTx/>
                <a:latin typeface="Open Sans"/>
              </a:rPr>
              <a:t>Others include: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03030"/>
                </a:solidFill>
                <a:effectLst/>
                <a:uLnTx/>
                <a:uFillTx/>
                <a:latin typeface="Open Sans"/>
              </a:rPr>
              <a:t>Kawasaki Disease</a:t>
            </a:r>
            <a:endParaRPr kumimoji="0" lang="en-US" sz="1400" b="0" i="0" u="none" strike="noStrike" kern="0" cap="none" spc="0" normalizeH="0" baseline="0" noProof="0" dirty="0">
              <a:ln>
                <a:noFill/>
              </a:ln>
              <a:solidFill>
                <a:srgbClr val="303030"/>
              </a:solidFill>
              <a:effectLst/>
              <a:uLnTx/>
              <a:uFillTx/>
              <a:latin typeface="Open Sans"/>
              <a:ea typeface="Open Sans"/>
              <a:cs typeface="Open Sa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03030"/>
                </a:solidFill>
                <a:effectLst/>
                <a:uLnTx/>
                <a:uFillTx/>
                <a:latin typeface="Open Sans"/>
              </a:rPr>
              <a:t>Duarte Galactosemia</a:t>
            </a:r>
            <a:endParaRPr kumimoji="0" lang="en-US" sz="1400" b="0" i="0" u="none" strike="noStrike" kern="0" cap="none" spc="0" normalizeH="0" baseline="0" noProof="0" dirty="0">
              <a:ln>
                <a:noFill/>
              </a:ln>
              <a:solidFill>
                <a:srgbClr val="303030"/>
              </a:solidFill>
              <a:effectLst/>
              <a:uLnTx/>
              <a:uFillTx/>
              <a:latin typeface="Open Sans"/>
              <a:ea typeface="Open Sans"/>
              <a:cs typeface="Open Sa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03030"/>
                </a:solidFill>
                <a:effectLst/>
                <a:uLnTx/>
                <a:uFillTx/>
                <a:latin typeface="Open Sans"/>
              </a:rPr>
              <a:t>Idiopathic Subglottic Stenosis</a:t>
            </a:r>
            <a:endParaRPr kumimoji="0" lang="en-US" sz="1400" b="0" i="0" u="none" strike="noStrike" kern="0" cap="none" spc="0" normalizeH="0" baseline="0" noProof="0" dirty="0">
              <a:ln>
                <a:noFill/>
              </a:ln>
              <a:solidFill>
                <a:srgbClr val="303030"/>
              </a:solidFill>
              <a:effectLst/>
              <a:uLnTx/>
              <a:uFillTx/>
              <a:latin typeface="Open Sans"/>
              <a:ea typeface="Open Sans"/>
              <a:cs typeface="Open Sa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03030"/>
                </a:solidFill>
                <a:effectLst/>
                <a:uLnTx/>
                <a:uFillTx/>
                <a:latin typeface="Open Sans"/>
              </a:rPr>
              <a:t>Pediatric Transverse Myelitis</a:t>
            </a:r>
            <a:endParaRPr kumimoji="0" lang="en-US" sz="1400" b="0" i="0" u="none" strike="noStrike" kern="0" cap="none" spc="0" normalizeH="0" baseline="0" noProof="0" dirty="0">
              <a:ln>
                <a:noFill/>
              </a:ln>
              <a:solidFill>
                <a:srgbClr val="303030"/>
              </a:solidFill>
              <a:effectLst/>
              <a:uLnTx/>
              <a:uFillTx/>
              <a:latin typeface="Open Sans"/>
              <a:ea typeface="Open Sans"/>
              <a:cs typeface="Open Sa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03030"/>
                </a:solidFill>
                <a:effectLst/>
                <a:uLnTx/>
                <a:uFillTx/>
                <a:latin typeface="Open Sans"/>
              </a:rPr>
              <a:t>Pediatric Crohn’s Disease</a:t>
            </a:r>
            <a:endParaRPr kumimoji="0" lang="en-US" sz="1400" b="0" i="0" u="none" strike="noStrike" kern="0" cap="none" spc="0" normalizeH="0" baseline="0" noProof="0" dirty="0">
              <a:ln>
                <a:noFill/>
              </a:ln>
              <a:solidFill>
                <a:srgbClr val="303030"/>
              </a:solidFill>
              <a:effectLst/>
              <a:uLnTx/>
              <a:uFillTx/>
              <a:latin typeface="Open Sans"/>
              <a:ea typeface="Open Sans"/>
              <a:cs typeface="Open Sa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03030"/>
                </a:solidFill>
                <a:effectLst/>
                <a:uLnTx/>
                <a:uFillTx/>
                <a:latin typeface="Open Sans"/>
              </a:rPr>
              <a:t>Polyarticular Juvenile Idiopathic Arthritis</a:t>
            </a:r>
            <a:endParaRPr kumimoji="0" lang="en-US" sz="1400" b="0" i="0" u="none" strike="noStrike" kern="0" cap="none" spc="0" normalizeH="0" baseline="0" noProof="0" dirty="0">
              <a:ln>
                <a:noFill/>
              </a:ln>
              <a:solidFill>
                <a:srgbClr val="303030"/>
              </a:solidFill>
              <a:effectLst/>
              <a:uLnTx/>
              <a:uFillTx/>
              <a:latin typeface="Open Sans"/>
              <a:ea typeface="Open Sans"/>
              <a:cs typeface="Open Sa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03030"/>
                </a:solidFill>
                <a:effectLst/>
                <a:uLnTx/>
                <a:uFillTx/>
                <a:latin typeface="Open Sans"/>
              </a:rPr>
              <a:t>Chiari Type I Malformation and Syringomyelia</a:t>
            </a:r>
            <a:endParaRPr kumimoji="0" lang="en-US" sz="1400" b="0" i="0" u="none" strike="noStrike" kern="0" cap="none" spc="0" normalizeH="0" baseline="0" noProof="0" dirty="0">
              <a:ln>
                <a:noFill/>
              </a:ln>
              <a:solidFill>
                <a:srgbClr val="303030"/>
              </a:solidFill>
              <a:effectLst/>
              <a:uLnTx/>
              <a:uFillTx/>
              <a:latin typeface="Open Sans"/>
              <a:ea typeface="Open Sans"/>
              <a:cs typeface="Open Sa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03030"/>
                </a:solidFill>
                <a:effectLst/>
                <a:uLnTx/>
                <a:uFillTx/>
                <a:latin typeface="Open Sans"/>
              </a:rPr>
              <a:t>Systemic Scleroderma</a:t>
            </a:r>
            <a:endParaRPr kumimoji="0" lang="en-US" sz="1400" b="0" i="0" u="none" strike="noStrike" kern="0" cap="none" spc="0" normalizeH="0" baseline="0" noProof="0" dirty="0">
              <a:ln>
                <a:noFill/>
              </a:ln>
              <a:solidFill>
                <a:srgbClr val="303030"/>
              </a:solidFill>
              <a:effectLst/>
              <a:uLnTx/>
              <a:uFillTx/>
              <a:latin typeface="Open Sans"/>
              <a:ea typeface="Open Sans"/>
              <a:cs typeface="Open Sa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03030"/>
                </a:solidFill>
                <a:effectLst/>
                <a:uLnTx/>
                <a:uFillTx/>
                <a:latin typeface="Open Sans"/>
              </a:rPr>
              <a:t>Eosinophilic Esophagitis</a:t>
            </a:r>
            <a:endParaRPr kumimoji="0" lang="en-US" sz="1400" b="0" i="0" u="none" strike="noStrike" kern="0" cap="none" spc="0" normalizeH="0" baseline="0" noProof="0" dirty="0">
              <a:ln>
                <a:noFill/>
              </a:ln>
              <a:solidFill>
                <a:srgbClr val="303030"/>
              </a:solidFill>
              <a:effectLst/>
              <a:uLnTx/>
              <a:uFillTx/>
              <a:latin typeface="Open Sans"/>
              <a:ea typeface="Open Sans"/>
              <a:cs typeface="Open Sa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03030"/>
                </a:solidFill>
                <a:effectLst/>
                <a:uLnTx/>
                <a:uFillTx/>
                <a:latin typeface="Open Sans"/>
              </a:rPr>
              <a:t>Myasthenia Gravis</a:t>
            </a:r>
            <a:endParaRPr kumimoji="0" lang="en-US" sz="1400" b="0" i="0" u="none" strike="noStrike" kern="0" cap="none" spc="0" normalizeH="0" baseline="0" noProof="0" dirty="0">
              <a:ln>
                <a:noFill/>
              </a:ln>
              <a:solidFill>
                <a:srgbClr val="303030"/>
              </a:solidFill>
              <a:effectLst/>
              <a:uLnTx/>
              <a:uFillTx/>
              <a:latin typeface="Open Sans"/>
              <a:ea typeface="Open Sans"/>
              <a:cs typeface="Open Sa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03030"/>
                </a:solidFill>
                <a:effectLst/>
                <a:uLnTx/>
                <a:uFillTx/>
                <a:latin typeface="Open Sans"/>
              </a:rPr>
              <a:t>Lupus Nephritis</a:t>
            </a:r>
            <a:endParaRPr kumimoji="0" lang="en-US" sz="1400" b="0" i="0" u="none" strike="noStrike" kern="0" cap="none" spc="0" normalizeH="0" baseline="0" noProof="0" dirty="0">
              <a:ln>
                <a:noFill/>
              </a:ln>
              <a:solidFill>
                <a:srgbClr val="303030"/>
              </a:solidFill>
              <a:effectLst/>
              <a:uLnTx/>
              <a:uFillTx/>
              <a:latin typeface="Open Sans"/>
              <a:ea typeface="Open Sans"/>
              <a:cs typeface="Open Sa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03030"/>
                </a:solidFill>
                <a:effectLst/>
                <a:uLnTx/>
                <a:uFillTx/>
                <a:latin typeface="Open Sans"/>
              </a:rPr>
              <a:t>Pulmonary Fibrosis</a:t>
            </a:r>
            <a:endParaRPr kumimoji="0" lang="en-US" sz="1400" b="0" i="0" u="none" strike="noStrike" kern="0" cap="none" spc="0" normalizeH="0" baseline="0" noProof="0" dirty="0">
              <a:ln>
                <a:noFill/>
              </a:ln>
              <a:solidFill>
                <a:srgbClr val="303030"/>
              </a:solidFill>
              <a:effectLst/>
              <a:uLnTx/>
              <a:uFillTx/>
              <a:latin typeface="Open Sans"/>
              <a:ea typeface="Open Sans"/>
              <a:cs typeface="Open Sa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03030"/>
                </a:solidFill>
                <a:effectLst/>
                <a:uLnTx/>
                <a:uFillTx/>
                <a:latin typeface="Open Sans"/>
              </a:rPr>
              <a:t>Juvenile </a:t>
            </a:r>
            <a:r>
              <a:rPr kumimoji="0" lang="en-US" sz="1400" b="0" i="0" u="none" strike="noStrike" kern="0" cap="none" spc="0" normalizeH="0" baseline="0" noProof="0" dirty="0" err="1">
                <a:ln>
                  <a:noFill/>
                </a:ln>
                <a:solidFill>
                  <a:srgbClr val="303030"/>
                </a:solidFill>
                <a:effectLst/>
                <a:uLnTx/>
                <a:uFillTx/>
                <a:latin typeface="Open Sans"/>
              </a:rPr>
              <a:t>Spondyloarthritis</a:t>
            </a:r>
            <a:endParaRPr kumimoji="0" lang="en-US" sz="1400" b="0" i="0" u="none" strike="noStrike" kern="0" cap="none" spc="0" normalizeH="0" baseline="0" noProof="0" dirty="0">
              <a:ln>
                <a:noFill/>
              </a:ln>
              <a:solidFill>
                <a:srgbClr val="303030"/>
              </a:solidFill>
              <a:effectLst/>
              <a:uLnTx/>
              <a:uFillTx/>
              <a:latin typeface="Open Sa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03030"/>
                </a:solidFill>
                <a:effectLst/>
                <a:uLnTx/>
                <a:uFillTx/>
                <a:latin typeface="Open Sans"/>
              </a:rPr>
              <a:t>Hydrocephalus</a:t>
            </a:r>
            <a:endParaRPr kumimoji="0" lang="en-US" sz="1400" b="0" i="0" u="none" strike="noStrike" kern="0" cap="none" spc="0" normalizeH="0" baseline="0" noProof="0" dirty="0">
              <a:ln>
                <a:noFill/>
              </a:ln>
              <a:solidFill>
                <a:srgbClr val="303030"/>
              </a:solidFill>
              <a:effectLst/>
              <a:uLnTx/>
              <a:uFillTx/>
              <a:latin typeface="Open Sans"/>
              <a:ea typeface="Open Sans"/>
              <a:cs typeface="Open Sa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444444"/>
                </a:solidFill>
                <a:effectLst/>
                <a:uLnTx/>
                <a:uFillTx/>
                <a:latin typeface="Open Sans"/>
              </a:rPr>
              <a:t>Nontuberculous Mycobacterial (NTM) Lung Disease</a:t>
            </a:r>
            <a:endParaRPr kumimoji="0" lang="en-US" sz="1400" b="0" i="0" u="none" strike="noStrike" kern="0" cap="none" spc="0" normalizeH="0" baseline="0" noProof="0" dirty="0">
              <a:ln>
                <a:noFill/>
              </a:ln>
              <a:solidFill>
                <a:srgbClr val="444444"/>
              </a:solidFill>
              <a:effectLst/>
              <a:uLnTx/>
              <a:uFillTx/>
              <a:latin typeface="Open Sans"/>
              <a:ea typeface="Open Sans"/>
              <a:cs typeface="Open Sa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444444"/>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303030"/>
              </a:solidFill>
              <a:effectLst/>
              <a:uLnTx/>
              <a:uFillTx/>
              <a:latin typeface="Open Sans"/>
            </a:endParaRPr>
          </a:p>
        </p:txBody>
      </p:sp>
      <p:sp>
        <p:nvSpPr>
          <p:cNvPr id="12" name="TextBox 11">
            <a:extLst>
              <a:ext uri="{FF2B5EF4-FFF2-40B4-BE49-F238E27FC236}">
                <a16:creationId xmlns:a16="http://schemas.microsoft.com/office/drawing/2014/main" id="{42A4E8AE-9981-123B-C0BB-973DB6E24F2F}"/>
              </a:ext>
            </a:extLst>
          </p:cNvPr>
          <p:cNvSpPr txBox="1"/>
          <p:nvPr/>
        </p:nvSpPr>
        <p:spPr>
          <a:xfrm>
            <a:off x="8492482" y="1848388"/>
            <a:ext cx="3101545" cy="258532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defRPr/>
            </a:pPr>
            <a:r>
              <a:rPr lang="en-US" sz="1400" dirty="0">
                <a:solidFill>
                  <a:srgbClr val="303030"/>
                </a:solidFill>
                <a:latin typeface="Open Sans"/>
              </a:rPr>
              <a:t>Non-CF Bronchiectasis</a:t>
            </a:r>
          </a:p>
          <a:p>
            <a:pPr marL="285750" indent="-285750">
              <a:buFont typeface="Arial" panose="020B0604020202020204" pitchFamily="34" charset="0"/>
              <a:buChar char="•"/>
              <a:defRPr/>
            </a:pPr>
            <a:r>
              <a:rPr lang="en-US" sz="1400" dirty="0">
                <a:solidFill>
                  <a:srgbClr val="303030"/>
                </a:solidFill>
                <a:latin typeface="Open Sans"/>
              </a:rPr>
              <a:t>Neuroendocrine Tumors</a:t>
            </a:r>
            <a:endParaRPr lang="en-US" sz="1400" dirty="0">
              <a:solidFill>
                <a:srgbClr val="303030"/>
              </a:solidFill>
              <a:latin typeface="Open Sans"/>
              <a:ea typeface="Open Sans"/>
              <a:cs typeface="Open Sans"/>
            </a:endParaRPr>
          </a:p>
          <a:p>
            <a:pPr marL="285750" indent="-285750">
              <a:buFont typeface="Arial" panose="020B0604020202020204" pitchFamily="34" charset="0"/>
              <a:buChar char="•"/>
              <a:defRPr/>
            </a:pPr>
            <a:r>
              <a:rPr lang="en-US" sz="1400" dirty="0">
                <a:solidFill>
                  <a:srgbClr val="303030"/>
                </a:solidFill>
                <a:latin typeface="Open Sans"/>
              </a:rPr>
              <a:t>Pediatric Chronic Kidney Disease</a:t>
            </a:r>
            <a:endParaRPr lang="en-US" sz="1400" dirty="0">
              <a:solidFill>
                <a:srgbClr val="303030"/>
              </a:solidFill>
              <a:latin typeface="Open Sans"/>
              <a:ea typeface="Open Sans"/>
              <a:cs typeface="Open Sans"/>
            </a:endParaRPr>
          </a:p>
          <a:p>
            <a:pPr marL="285750" indent="-285750">
              <a:buFont typeface="Arial" panose="020B0604020202020204" pitchFamily="34" charset="0"/>
              <a:buChar char="•"/>
              <a:defRPr/>
            </a:pPr>
            <a:r>
              <a:rPr lang="en-US" sz="1400" dirty="0">
                <a:solidFill>
                  <a:srgbClr val="303030"/>
                </a:solidFill>
                <a:latin typeface="Open Sans"/>
              </a:rPr>
              <a:t>Congenital Heart Defects</a:t>
            </a:r>
            <a:endParaRPr lang="en-US" sz="1400" dirty="0">
              <a:solidFill>
                <a:srgbClr val="303030"/>
              </a:solidFill>
              <a:latin typeface="Open Sans"/>
              <a:ea typeface="Open Sans"/>
              <a:cs typeface="Open Sans"/>
            </a:endParaRPr>
          </a:p>
          <a:p>
            <a:pPr marL="285750" indent="-285750">
              <a:buFont typeface="Arial" panose="020B0604020202020204" pitchFamily="34" charset="0"/>
              <a:buChar char="•"/>
              <a:defRPr/>
            </a:pPr>
            <a:r>
              <a:rPr lang="en-US" sz="1400" dirty="0">
                <a:solidFill>
                  <a:srgbClr val="303030"/>
                </a:solidFill>
                <a:latin typeface="Open Sans"/>
                <a:ea typeface="Open Sans"/>
                <a:cs typeface="Open Sans"/>
              </a:rPr>
              <a:t>Urea Cycle Disorders</a:t>
            </a:r>
          </a:p>
          <a:p>
            <a:pPr marL="285750" indent="-285750">
              <a:buFont typeface="Arial" panose="020B0604020202020204" pitchFamily="34" charset="0"/>
              <a:buChar char="•"/>
              <a:defRPr/>
            </a:pPr>
            <a:r>
              <a:rPr lang="en-US" sz="1400" dirty="0">
                <a:solidFill>
                  <a:srgbClr val="303030"/>
                </a:solidFill>
                <a:latin typeface="Open Sans"/>
                <a:ea typeface="Open Sans"/>
                <a:cs typeface="Open Sans"/>
              </a:rPr>
              <a:t>Spinal Cord Injury and Spina Bifida</a:t>
            </a:r>
          </a:p>
          <a:p>
            <a:pPr marL="285750" indent="-285750">
              <a:buFont typeface="Arial" panose="020B0604020202020204" pitchFamily="34" charset="0"/>
              <a:buChar char="•"/>
              <a:defRPr/>
            </a:pPr>
            <a:r>
              <a:rPr lang="en-US" sz="1400" dirty="0">
                <a:solidFill>
                  <a:srgbClr val="303030"/>
                </a:solidFill>
                <a:latin typeface="Open Sans"/>
                <a:ea typeface="Open Sans"/>
                <a:cs typeface="Open Sans"/>
              </a:rPr>
              <a:t>Lennox-</a:t>
            </a:r>
            <a:r>
              <a:rPr lang="en-US" sz="1400" dirty="0" err="1">
                <a:solidFill>
                  <a:srgbClr val="303030"/>
                </a:solidFill>
                <a:latin typeface="Open Sans"/>
                <a:ea typeface="Open Sans"/>
                <a:cs typeface="Open Sans"/>
              </a:rPr>
              <a:t>Gastaut</a:t>
            </a:r>
            <a:r>
              <a:rPr lang="en-US" sz="1400" dirty="0">
                <a:solidFill>
                  <a:srgbClr val="303030"/>
                </a:solidFill>
                <a:latin typeface="Open Sans"/>
                <a:ea typeface="Open Sans"/>
                <a:cs typeface="Open Sans"/>
              </a:rPr>
              <a:t> Syndrome</a:t>
            </a:r>
          </a:p>
          <a:p>
            <a:pPr>
              <a:defRPr/>
            </a:pPr>
            <a:endParaRPr lang="en-US" dirty="0">
              <a:solidFill>
                <a:srgbClr val="444444"/>
              </a:solidFill>
              <a:ea typeface="Open Sans"/>
              <a:cs typeface="Calibri" panose="020F0502020204030204" pitchFamily="34" charset="0"/>
            </a:endParaRPr>
          </a:p>
          <a:p>
            <a:pPr marL="285750" indent="-285750">
              <a:buFont typeface="Arial" panose="020B0604020202020204" pitchFamily="34" charset="0"/>
              <a:buChar char="•"/>
              <a:defRPr/>
            </a:pPr>
            <a:endParaRPr lang="en-US" dirty="0">
              <a:solidFill>
                <a:srgbClr val="303030"/>
              </a:solidFill>
              <a:latin typeface="Open Sans"/>
              <a:ea typeface="Open Sans"/>
              <a:cs typeface="Open Sans"/>
            </a:endParaRPr>
          </a:p>
        </p:txBody>
      </p:sp>
    </p:spTree>
    <p:extLst>
      <p:ext uri="{BB962C8B-B14F-4D97-AF65-F5344CB8AC3E}">
        <p14:creationId xmlns:p14="http://schemas.microsoft.com/office/powerpoint/2010/main" val="4161791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58AC9-E91F-478C-46A6-608F20F33AE1}"/>
              </a:ext>
            </a:extLst>
          </p:cNvPr>
          <p:cNvSpPr>
            <a:spLocks noGrp="1"/>
          </p:cNvSpPr>
          <p:nvPr>
            <p:ph type="title"/>
          </p:nvPr>
        </p:nvSpPr>
        <p:spPr/>
        <p:txBody>
          <a:bodyPr/>
          <a:lstStyle/>
          <a:p>
            <a:r>
              <a:rPr lang="en-US"/>
              <a:t>Get Involved &amp; </a:t>
            </a:r>
            <a:br>
              <a:rPr lang="en-US"/>
            </a:br>
            <a:r>
              <a:rPr lang="en-US"/>
              <a:t>Stay Connected</a:t>
            </a:r>
          </a:p>
        </p:txBody>
      </p:sp>
      <p:sp>
        <p:nvSpPr>
          <p:cNvPr id="3" name="Slide Number Placeholder 2">
            <a:extLst>
              <a:ext uri="{FF2B5EF4-FFF2-40B4-BE49-F238E27FC236}">
                <a16:creationId xmlns:a16="http://schemas.microsoft.com/office/drawing/2014/main" id="{131640B1-EBEC-82C9-0788-36869FF77F21}"/>
              </a:ext>
            </a:extLst>
          </p:cNvPr>
          <p:cNvSpPr>
            <a:spLocks noGrp="1"/>
          </p:cNvSpPr>
          <p:nvPr>
            <p:ph type="sldNum" sz="quarter" idx="12"/>
          </p:nvPr>
        </p:nvSpPr>
        <p:spPr/>
        <p:txBody>
          <a:bodyPr/>
          <a:lstStyle/>
          <a:p>
            <a:fld id="{CD8FCAE6-69AE-D04B-8E7E-F5F188FCE417}" type="slidenum">
              <a:rPr lang="en-US" smtClean="0"/>
              <a:t>16</a:t>
            </a:fld>
            <a:endParaRPr lang="en-US"/>
          </a:p>
        </p:txBody>
      </p:sp>
    </p:spTree>
    <p:extLst>
      <p:ext uri="{BB962C8B-B14F-4D97-AF65-F5344CB8AC3E}">
        <p14:creationId xmlns:p14="http://schemas.microsoft.com/office/powerpoint/2010/main" val="1876022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0B3AB8E-0F16-3C32-6716-E6AA8EECCF92}"/>
              </a:ext>
            </a:extLst>
          </p:cNvPr>
          <p:cNvSpPr>
            <a:spLocks noGrp="1"/>
          </p:cNvSpPr>
          <p:nvPr>
            <p:ph type="title"/>
          </p:nvPr>
        </p:nvSpPr>
        <p:spPr/>
        <p:txBody>
          <a:bodyPr/>
          <a:lstStyle/>
          <a:p>
            <a:r>
              <a:rPr lang="en-US"/>
              <a:t>Patient-Centered Outcomes Research Institute</a:t>
            </a:r>
          </a:p>
        </p:txBody>
      </p:sp>
      <p:sp>
        <p:nvSpPr>
          <p:cNvPr id="2" name="Text Placeholder 1">
            <a:extLst>
              <a:ext uri="{FF2B5EF4-FFF2-40B4-BE49-F238E27FC236}">
                <a16:creationId xmlns:a16="http://schemas.microsoft.com/office/drawing/2014/main" id="{DC012508-74A4-4B93-4773-62AA4AEF34AA}"/>
              </a:ext>
            </a:extLst>
          </p:cNvPr>
          <p:cNvSpPr>
            <a:spLocks noGrp="1"/>
          </p:cNvSpPr>
          <p:nvPr>
            <p:ph type="body" sz="quarter" idx="13"/>
          </p:nvPr>
        </p:nvSpPr>
        <p:spPr>
          <a:xfrm>
            <a:off x="388937" y="706645"/>
            <a:ext cx="11430000" cy="614977"/>
          </a:xfrm>
        </p:spPr>
        <p:txBody>
          <a:bodyPr/>
          <a:lstStyle/>
          <a:p>
            <a:r>
              <a:rPr lang="en-US"/>
              <a:t>Get Involved</a:t>
            </a:r>
          </a:p>
        </p:txBody>
      </p:sp>
      <p:graphicFrame>
        <p:nvGraphicFramePr>
          <p:cNvPr id="11" name="Table 10">
            <a:extLst>
              <a:ext uri="{FF2B5EF4-FFF2-40B4-BE49-F238E27FC236}">
                <a16:creationId xmlns:a16="http://schemas.microsoft.com/office/drawing/2014/main" id="{B78C5AB3-6434-2DC8-C0A0-30D3EB0987A2}"/>
              </a:ext>
            </a:extLst>
          </p:cNvPr>
          <p:cNvGraphicFramePr>
            <a:graphicFrameLocks noGrp="1"/>
          </p:cNvGraphicFramePr>
          <p:nvPr>
            <p:extLst>
              <p:ext uri="{D42A27DB-BD31-4B8C-83A1-F6EECF244321}">
                <p14:modId xmlns:p14="http://schemas.microsoft.com/office/powerpoint/2010/main" val="3278938124"/>
              </p:ext>
            </p:extLst>
          </p:nvPr>
        </p:nvGraphicFramePr>
        <p:xfrm>
          <a:off x="369888" y="1692967"/>
          <a:ext cx="5716586" cy="768096"/>
        </p:xfrm>
        <a:graphic>
          <a:graphicData uri="http://schemas.openxmlformats.org/drawingml/2006/table">
            <a:tbl>
              <a:tblPr firstRow="1" bandRow="1">
                <a:tableStyleId>{5C22544A-7EE6-4342-B048-85BDC9FD1C3A}</a:tableStyleId>
              </a:tblPr>
              <a:tblGrid>
                <a:gridCol w="5716586">
                  <a:extLst>
                    <a:ext uri="{9D8B030D-6E8A-4147-A177-3AD203B41FA5}">
                      <a16:colId xmlns:a16="http://schemas.microsoft.com/office/drawing/2014/main" val="2745727714"/>
                    </a:ext>
                  </a:extLst>
                </a:gridCol>
              </a:tblGrid>
              <a:tr h="45719">
                <a:tc>
                  <a:txBody>
                    <a:bodyPr/>
                    <a:lstStyle/>
                    <a:p>
                      <a:pPr>
                        <a:lnSpc>
                          <a:spcPct val="90000"/>
                        </a:lnSpc>
                      </a:pPr>
                      <a:r>
                        <a:rPr lang="en-US" sz="2800" b="1">
                          <a:solidFill>
                            <a:schemeClr val="accent3"/>
                          </a:solidFill>
                          <a:latin typeface="Open Sans" panose="020B0606030504020204" pitchFamily="34" charset="0"/>
                          <a:ea typeface="Open Sans" panose="020B0606030504020204" pitchFamily="34" charset="0"/>
                          <a:cs typeface="Open Sans" panose="020B0606030504020204" pitchFamily="34" charset="0"/>
                        </a:rPr>
                        <a:t>Several Ways to Get Involved with PCORI</a:t>
                      </a:r>
                    </a:p>
                  </a:txBody>
                  <a:tcPr marL="182880" marR="0" marT="0" marB="0" anchor="ctr">
                    <a:lnL w="38100" cap="flat" cmpd="sng" algn="ctr">
                      <a:solidFill>
                        <a:schemeClr val="bg2"/>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2723215395"/>
                  </a:ext>
                </a:extLst>
              </a:tr>
            </a:tbl>
          </a:graphicData>
        </a:graphic>
      </p:graphicFrame>
      <p:sp>
        <p:nvSpPr>
          <p:cNvPr id="6" name="Content Placeholder 5">
            <a:extLst>
              <a:ext uri="{FF2B5EF4-FFF2-40B4-BE49-F238E27FC236}">
                <a16:creationId xmlns:a16="http://schemas.microsoft.com/office/drawing/2014/main" id="{0C720ACF-9E7E-C8AA-7F05-FE4195D0EF7B}"/>
              </a:ext>
            </a:extLst>
          </p:cNvPr>
          <p:cNvSpPr>
            <a:spLocks noGrp="1"/>
          </p:cNvSpPr>
          <p:nvPr>
            <p:ph sz="half" idx="2"/>
          </p:nvPr>
        </p:nvSpPr>
        <p:spPr>
          <a:xfrm>
            <a:off x="388937" y="2552700"/>
            <a:ext cx="5486400" cy="3848100"/>
          </a:xfrm>
        </p:spPr>
        <p:txBody>
          <a:bodyPr/>
          <a:lstStyle/>
          <a:p>
            <a:r>
              <a:rPr lang="en-US"/>
              <a:t>Apply to serve on one of PCORI’s five Advisory Panels</a:t>
            </a:r>
          </a:p>
          <a:p>
            <a:r>
              <a:rPr lang="en-US"/>
              <a:t>Become a Merit Reviewer</a:t>
            </a:r>
          </a:p>
          <a:p>
            <a:r>
              <a:rPr lang="en-US"/>
              <a:t>Become a PCORI Ambassador</a:t>
            </a:r>
          </a:p>
          <a:p>
            <a:r>
              <a:rPr lang="en-US"/>
              <a:t>Become a Peer Reviewer</a:t>
            </a:r>
          </a:p>
          <a:p>
            <a:r>
              <a:rPr lang="en-US"/>
              <a:t>Participate in PCORI Events</a:t>
            </a:r>
          </a:p>
          <a:p>
            <a:r>
              <a:rPr lang="en-US"/>
              <a:t>Suggest a Patient-Centered Research Question</a:t>
            </a:r>
          </a:p>
        </p:txBody>
      </p:sp>
      <p:pic>
        <p:nvPicPr>
          <p:cNvPr id="10" name="object 6" descr="diverse, smiling, team members">
            <a:extLst>
              <a:ext uri="{FF2B5EF4-FFF2-40B4-BE49-F238E27FC236}">
                <a16:creationId xmlns:a16="http://schemas.microsoft.com/office/drawing/2014/main" id="{13B5DE65-0DF4-934B-65EE-B13E8D7FA63B}"/>
              </a:ext>
            </a:extLst>
          </p:cNvPr>
          <p:cNvPicPr>
            <a:picLocks noGrp="1"/>
          </p:cNvPicPr>
          <p:nvPr>
            <p:ph type="pic" sz="quarter" idx="14"/>
          </p:nvPr>
        </p:nvPicPr>
        <p:blipFill>
          <a:blip r:embed="rId3"/>
          <a:srcRect l="12397" r="12397"/>
          <a:stretch/>
        </p:blipFill>
        <p:spPr/>
      </p:pic>
      <p:pic>
        <p:nvPicPr>
          <p:cNvPr id="4" name="object 8" descr="Get Involved QR code">
            <a:extLst>
              <a:ext uri="{FF2B5EF4-FFF2-40B4-BE49-F238E27FC236}">
                <a16:creationId xmlns:a16="http://schemas.microsoft.com/office/drawing/2014/main" id="{9B375571-3DEA-C183-3F42-ACDB5E11AF54}"/>
              </a:ext>
            </a:extLst>
          </p:cNvPr>
          <p:cNvPicPr/>
          <p:nvPr/>
        </p:nvPicPr>
        <p:blipFill>
          <a:blip r:embed="rId4" cstate="print"/>
          <a:stretch>
            <a:fillRect/>
          </a:stretch>
        </p:blipFill>
        <p:spPr>
          <a:xfrm>
            <a:off x="11058409" y="5381535"/>
            <a:ext cx="1137920" cy="1137920"/>
          </a:xfrm>
          <a:prstGeom prst="rect">
            <a:avLst/>
          </a:prstGeom>
        </p:spPr>
      </p:pic>
      <p:sp>
        <p:nvSpPr>
          <p:cNvPr id="5" name="Slide Number Placeholder 4">
            <a:extLst>
              <a:ext uri="{FF2B5EF4-FFF2-40B4-BE49-F238E27FC236}">
                <a16:creationId xmlns:a16="http://schemas.microsoft.com/office/drawing/2014/main" id="{2EDE5973-A864-48E1-94D7-4B92A9BE03F3}"/>
              </a:ext>
            </a:extLst>
          </p:cNvPr>
          <p:cNvSpPr>
            <a:spLocks noGrp="1"/>
          </p:cNvSpPr>
          <p:nvPr>
            <p:ph type="sldNum" sz="quarter" idx="12"/>
          </p:nvPr>
        </p:nvSpPr>
        <p:spPr/>
        <p:txBody>
          <a:bodyPr/>
          <a:lstStyle/>
          <a:p>
            <a:fld id="{CD8FCAE6-69AE-D04B-8E7E-F5F188FCE417}" type="slidenum">
              <a:rPr lang="en-US" smtClean="0"/>
              <a:t>17</a:t>
            </a:fld>
            <a:endParaRPr lang="en-US"/>
          </a:p>
        </p:txBody>
      </p:sp>
      <p:sp>
        <p:nvSpPr>
          <p:cNvPr id="24" name="object 14">
            <a:extLst>
              <a:ext uri="{FF2B5EF4-FFF2-40B4-BE49-F238E27FC236}">
                <a16:creationId xmlns:a16="http://schemas.microsoft.com/office/drawing/2014/main" id="{2F8624C1-DA20-8736-B1C3-CDE2788497BE}"/>
              </a:ext>
            </a:extLst>
          </p:cNvPr>
          <p:cNvSpPr txBox="1"/>
          <p:nvPr/>
        </p:nvSpPr>
        <p:spPr>
          <a:xfrm>
            <a:off x="11058409" y="6470735"/>
            <a:ext cx="1137920" cy="257956"/>
          </a:xfrm>
          <a:prstGeom prst="rect">
            <a:avLst/>
          </a:prstGeom>
          <a:solidFill>
            <a:schemeClr val="bg1"/>
          </a:solidFill>
        </p:spPr>
        <p:txBody>
          <a:bodyPr vert="horz" wrap="square" lIns="0" tIns="0" rIns="0" bIns="0" rtlCol="0">
            <a:spAutoFit/>
          </a:bodyPr>
          <a:lstStyle/>
          <a:p>
            <a:pPr marL="7938" algn="ctr">
              <a:lnSpc>
                <a:spcPts val="2170"/>
              </a:lnSpc>
            </a:pPr>
            <a:r>
              <a:rPr lang="en-US" sz="1400" b="1" spc="30">
                <a:latin typeface="Open Sans" panose="020B0606030504020204" pitchFamily="34" charset="0"/>
                <a:ea typeface="Open Sans" panose="020B0606030504020204" pitchFamily="34" charset="0"/>
                <a:cs typeface="Open Sans" panose="020B0606030504020204" pitchFamily="34" charset="0"/>
              </a:rPr>
              <a:t>Scan Now</a:t>
            </a:r>
            <a:endParaRPr lang="en-US"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95139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0B3AB8E-0F16-3C32-6716-E6AA8EECCF92}"/>
              </a:ext>
            </a:extLst>
          </p:cNvPr>
          <p:cNvSpPr>
            <a:spLocks noGrp="1"/>
          </p:cNvSpPr>
          <p:nvPr>
            <p:ph type="title"/>
          </p:nvPr>
        </p:nvSpPr>
        <p:spPr/>
        <p:txBody>
          <a:bodyPr/>
          <a:lstStyle/>
          <a:p>
            <a:r>
              <a:rPr lang="en-US"/>
              <a:t>Patient-Centered Outcomes Research Institute</a:t>
            </a:r>
          </a:p>
        </p:txBody>
      </p:sp>
      <p:sp>
        <p:nvSpPr>
          <p:cNvPr id="2" name="Text Placeholder 1">
            <a:extLst>
              <a:ext uri="{FF2B5EF4-FFF2-40B4-BE49-F238E27FC236}">
                <a16:creationId xmlns:a16="http://schemas.microsoft.com/office/drawing/2014/main" id="{6CD51164-6715-5EBA-FAE8-7DA24AAA1733}"/>
              </a:ext>
            </a:extLst>
          </p:cNvPr>
          <p:cNvSpPr>
            <a:spLocks noGrp="1"/>
          </p:cNvSpPr>
          <p:nvPr>
            <p:ph type="body" sz="quarter" idx="13"/>
          </p:nvPr>
        </p:nvSpPr>
        <p:spPr>
          <a:xfrm>
            <a:off x="388937" y="706645"/>
            <a:ext cx="11430000" cy="614977"/>
          </a:xfrm>
        </p:spPr>
        <p:txBody>
          <a:bodyPr/>
          <a:lstStyle/>
          <a:p>
            <a:r>
              <a:rPr lang="en-US"/>
              <a:t>Get Involved</a:t>
            </a:r>
          </a:p>
        </p:txBody>
      </p:sp>
      <p:graphicFrame>
        <p:nvGraphicFramePr>
          <p:cNvPr id="11" name="Table 10">
            <a:extLst>
              <a:ext uri="{FF2B5EF4-FFF2-40B4-BE49-F238E27FC236}">
                <a16:creationId xmlns:a16="http://schemas.microsoft.com/office/drawing/2014/main" id="{5C11ACAB-005D-2B1F-F0E3-85634D53A75D}"/>
              </a:ext>
            </a:extLst>
          </p:cNvPr>
          <p:cNvGraphicFramePr>
            <a:graphicFrameLocks noGrp="1"/>
          </p:cNvGraphicFramePr>
          <p:nvPr>
            <p:extLst>
              <p:ext uri="{D42A27DB-BD31-4B8C-83A1-F6EECF244321}">
                <p14:modId xmlns:p14="http://schemas.microsoft.com/office/powerpoint/2010/main" val="124352154"/>
              </p:ext>
            </p:extLst>
          </p:nvPr>
        </p:nvGraphicFramePr>
        <p:xfrm>
          <a:off x="431911" y="1595502"/>
          <a:ext cx="5716586" cy="1152144"/>
        </p:xfrm>
        <a:graphic>
          <a:graphicData uri="http://schemas.openxmlformats.org/drawingml/2006/table">
            <a:tbl>
              <a:tblPr firstRow="1" bandRow="1">
                <a:tableStyleId>{5C22544A-7EE6-4342-B048-85BDC9FD1C3A}</a:tableStyleId>
              </a:tblPr>
              <a:tblGrid>
                <a:gridCol w="5716586">
                  <a:extLst>
                    <a:ext uri="{9D8B030D-6E8A-4147-A177-3AD203B41FA5}">
                      <a16:colId xmlns:a16="http://schemas.microsoft.com/office/drawing/2014/main" val="2745727714"/>
                    </a:ext>
                  </a:extLst>
                </a:gridCol>
              </a:tblGrid>
              <a:tr h="45719">
                <a:tc>
                  <a:txBody>
                    <a:bodyPr/>
                    <a:lstStyle/>
                    <a:p>
                      <a:pPr>
                        <a:lnSpc>
                          <a:spcPct val="90000"/>
                        </a:lnSpc>
                      </a:pPr>
                      <a:r>
                        <a:rPr lang="en-US" sz="2800" b="1">
                          <a:solidFill>
                            <a:schemeClr val="accent3"/>
                          </a:solidFill>
                          <a:latin typeface="Open Sans" panose="020B0606030504020204" pitchFamily="34" charset="0"/>
                          <a:ea typeface="Open Sans" panose="020B0606030504020204" pitchFamily="34" charset="0"/>
                          <a:cs typeface="Open Sans" panose="020B0606030504020204" pitchFamily="34" charset="0"/>
                        </a:rPr>
                        <a:t>Apply or Nominate Someone Today for Open Seats on PCORI’s Five Advisory Panels:</a:t>
                      </a:r>
                    </a:p>
                  </a:txBody>
                  <a:tcPr marL="182880" marR="0" marT="0" marB="0" anchor="ctr">
                    <a:lnL w="38100" cap="flat" cmpd="sng" algn="ctr">
                      <a:solidFill>
                        <a:schemeClr val="bg2"/>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2723215395"/>
                  </a:ext>
                </a:extLst>
              </a:tr>
            </a:tbl>
          </a:graphicData>
        </a:graphic>
      </p:graphicFrame>
      <p:sp>
        <p:nvSpPr>
          <p:cNvPr id="6" name="Content Placeholder 5">
            <a:extLst>
              <a:ext uri="{FF2B5EF4-FFF2-40B4-BE49-F238E27FC236}">
                <a16:creationId xmlns:a16="http://schemas.microsoft.com/office/drawing/2014/main" id="{00CF7C97-0515-93BB-C313-49927B16BD62}"/>
              </a:ext>
            </a:extLst>
          </p:cNvPr>
          <p:cNvSpPr>
            <a:spLocks noGrp="1"/>
          </p:cNvSpPr>
          <p:nvPr>
            <p:ph sz="half" idx="2"/>
          </p:nvPr>
        </p:nvSpPr>
        <p:spPr>
          <a:xfrm>
            <a:off x="388937" y="2933700"/>
            <a:ext cx="5486400" cy="3467100"/>
          </a:xfrm>
        </p:spPr>
        <p:txBody>
          <a:bodyPr/>
          <a:lstStyle/>
          <a:p>
            <a:pPr>
              <a:lnSpc>
                <a:spcPct val="100000"/>
              </a:lnSpc>
              <a:spcBef>
                <a:spcPts val="1800"/>
              </a:spcBef>
            </a:pPr>
            <a:r>
              <a:rPr lang="en-US"/>
              <a:t>Clinical Effectiveness &amp; Decision Science</a:t>
            </a:r>
          </a:p>
          <a:p>
            <a:pPr>
              <a:lnSpc>
                <a:spcPct val="100000"/>
              </a:lnSpc>
              <a:spcBef>
                <a:spcPts val="1800"/>
              </a:spcBef>
            </a:pPr>
            <a:r>
              <a:rPr lang="en-US"/>
              <a:t>Clinical Trials</a:t>
            </a:r>
          </a:p>
          <a:p>
            <a:pPr>
              <a:lnSpc>
                <a:spcPct val="100000"/>
              </a:lnSpc>
              <a:spcBef>
                <a:spcPts val="1800"/>
              </a:spcBef>
            </a:pPr>
            <a:r>
              <a:rPr lang="en-US"/>
              <a:t>Healthcare Delivery &amp; Disparities Research</a:t>
            </a:r>
          </a:p>
          <a:p>
            <a:pPr>
              <a:lnSpc>
                <a:spcPct val="100000"/>
              </a:lnSpc>
              <a:spcBef>
                <a:spcPts val="1800"/>
              </a:spcBef>
            </a:pPr>
            <a:r>
              <a:rPr lang="en-US"/>
              <a:t>Patient Engagement</a:t>
            </a:r>
          </a:p>
          <a:p>
            <a:pPr>
              <a:lnSpc>
                <a:spcPct val="100000"/>
              </a:lnSpc>
              <a:spcBef>
                <a:spcPts val="1800"/>
              </a:spcBef>
            </a:pPr>
            <a:r>
              <a:rPr lang="en-US"/>
              <a:t>Rare Diseases</a:t>
            </a:r>
          </a:p>
        </p:txBody>
      </p:sp>
      <p:sp>
        <p:nvSpPr>
          <p:cNvPr id="5" name="Slide Number Placeholder 4">
            <a:extLst>
              <a:ext uri="{FF2B5EF4-FFF2-40B4-BE49-F238E27FC236}">
                <a16:creationId xmlns:a16="http://schemas.microsoft.com/office/drawing/2014/main" id="{8CB85F7A-7BBF-BA70-7FD2-EE0400DC41BE}"/>
              </a:ext>
            </a:extLst>
          </p:cNvPr>
          <p:cNvSpPr>
            <a:spLocks noGrp="1"/>
          </p:cNvSpPr>
          <p:nvPr>
            <p:ph type="sldNum" sz="quarter" idx="12"/>
          </p:nvPr>
        </p:nvSpPr>
        <p:spPr/>
        <p:txBody>
          <a:bodyPr/>
          <a:lstStyle/>
          <a:p>
            <a:fld id="{CD8FCAE6-69AE-D04B-8E7E-F5F188FCE417}" type="slidenum">
              <a:rPr lang="en-US" smtClean="0"/>
              <a:t>18</a:t>
            </a:fld>
            <a:endParaRPr lang="en-US"/>
          </a:p>
        </p:txBody>
      </p:sp>
      <p:pic>
        <p:nvPicPr>
          <p:cNvPr id="10" name="object 6" descr="Get Involved, group discussion">
            <a:extLst>
              <a:ext uri="{FF2B5EF4-FFF2-40B4-BE49-F238E27FC236}">
                <a16:creationId xmlns:a16="http://schemas.microsoft.com/office/drawing/2014/main" id="{4B5BE3F6-B525-9D3E-895B-C9B352FD74C2}"/>
              </a:ext>
            </a:extLst>
          </p:cNvPr>
          <p:cNvPicPr>
            <a:picLocks noGrp="1"/>
          </p:cNvPicPr>
          <p:nvPr>
            <p:ph type="pic" sz="quarter" idx="14"/>
          </p:nvPr>
        </p:nvPicPr>
        <p:blipFill rotWithShape="1">
          <a:blip r:embed="rId3" cstate="print"/>
          <a:srcRect l="6908" r="6908"/>
          <a:stretch/>
        </p:blipFill>
        <p:spPr/>
      </p:pic>
      <p:pic>
        <p:nvPicPr>
          <p:cNvPr id="4" name="object 8" descr="Get Involved QR code">
            <a:extLst>
              <a:ext uri="{FF2B5EF4-FFF2-40B4-BE49-F238E27FC236}">
                <a16:creationId xmlns:a16="http://schemas.microsoft.com/office/drawing/2014/main" id="{9B375571-3DEA-C183-3F42-ACDB5E11AF54}"/>
              </a:ext>
            </a:extLst>
          </p:cNvPr>
          <p:cNvPicPr/>
          <p:nvPr/>
        </p:nvPicPr>
        <p:blipFill>
          <a:blip r:embed="rId4" cstate="print"/>
          <a:stretch>
            <a:fillRect/>
          </a:stretch>
        </p:blipFill>
        <p:spPr>
          <a:xfrm>
            <a:off x="11058409" y="5381078"/>
            <a:ext cx="1137920" cy="1137920"/>
          </a:xfrm>
          <a:prstGeom prst="rect">
            <a:avLst/>
          </a:prstGeom>
        </p:spPr>
      </p:pic>
      <p:sp>
        <p:nvSpPr>
          <p:cNvPr id="20" name="object 14">
            <a:extLst>
              <a:ext uri="{FF2B5EF4-FFF2-40B4-BE49-F238E27FC236}">
                <a16:creationId xmlns:a16="http://schemas.microsoft.com/office/drawing/2014/main" id="{0CA49DE1-4DF1-657F-5569-8C8128884583}"/>
              </a:ext>
            </a:extLst>
          </p:cNvPr>
          <p:cNvSpPr txBox="1"/>
          <p:nvPr/>
        </p:nvSpPr>
        <p:spPr>
          <a:xfrm>
            <a:off x="11058409" y="6470735"/>
            <a:ext cx="1137920" cy="257956"/>
          </a:xfrm>
          <a:prstGeom prst="rect">
            <a:avLst/>
          </a:prstGeom>
          <a:solidFill>
            <a:schemeClr val="bg1"/>
          </a:solidFill>
        </p:spPr>
        <p:txBody>
          <a:bodyPr vert="horz" wrap="square" lIns="0" tIns="0" rIns="0" bIns="0" rtlCol="0">
            <a:spAutoFit/>
          </a:bodyPr>
          <a:lstStyle/>
          <a:p>
            <a:pPr marL="7938" algn="ctr">
              <a:lnSpc>
                <a:spcPts val="2170"/>
              </a:lnSpc>
            </a:pPr>
            <a:r>
              <a:rPr sz="1400" b="1" spc="30">
                <a:latin typeface="Open Sans" panose="020B0606030504020204" pitchFamily="34" charset="0"/>
                <a:ea typeface="Open Sans" panose="020B0606030504020204" pitchFamily="34" charset="0"/>
                <a:cs typeface="Open Sans" panose="020B0606030504020204" pitchFamily="34" charset="0"/>
              </a:rPr>
              <a:t>Scan</a:t>
            </a:r>
            <a:r>
              <a:rPr lang="en-US" sz="1400" b="1" spc="30">
                <a:latin typeface="Open Sans" panose="020B0606030504020204" pitchFamily="34" charset="0"/>
                <a:ea typeface="Open Sans" panose="020B0606030504020204" pitchFamily="34" charset="0"/>
                <a:cs typeface="Open Sans" panose="020B0606030504020204" pitchFamily="34" charset="0"/>
              </a:rPr>
              <a:t> Now</a:t>
            </a:r>
            <a:endParaRP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46533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EAC5036-ED36-4949-70D3-0E5250062BE2}"/>
              </a:ext>
            </a:extLst>
          </p:cNvPr>
          <p:cNvSpPr>
            <a:spLocks noGrp="1"/>
          </p:cNvSpPr>
          <p:nvPr>
            <p:ph type="title"/>
          </p:nvPr>
        </p:nvSpPr>
        <p:spPr/>
        <p:txBody>
          <a:bodyPr/>
          <a:lstStyle/>
          <a:p>
            <a:r>
              <a:rPr lang="en-US"/>
              <a:t>Patient-Centered Outcomes Research Institute</a:t>
            </a:r>
          </a:p>
        </p:txBody>
      </p:sp>
      <p:sp>
        <p:nvSpPr>
          <p:cNvPr id="2" name="Text Placeholder 1">
            <a:extLst>
              <a:ext uri="{FF2B5EF4-FFF2-40B4-BE49-F238E27FC236}">
                <a16:creationId xmlns:a16="http://schemas.microsoft.com/office/drawing/2014/main" id="{7E009300-088B-6911-3DD1-E9ADA3687607}"/>
              </a:ext>
            </a:extLst>
          </p:cNvPr>
          <p:cNvSpPr>
            <a:spLocks noGrp="1"/>
          </p:cNvSpPr>
          <p:nvPr>
            <p:ph type="body" sz="quarter" idx="13"/>
          </p:nvPr>
        </p:nvSpPr>
        <p:spPr>
          <a:xfrm>
            <a:off x="388937" y="706645"/>
            <a:ext cx="11430000" cy="614977"/>
          </a:xfrm>
        </p:spPr>
        <p:txBody>
          <a:bodyPr/>
          <a:lstStyle/>
          <a:p>
            <a:r>
              <a:rPr lang="en-US"/>
              <a:t>Stay Connected</a:t>
            </a:r>
          </a:p>
        </p:txBody>
      </p:sp>
      <p:graphicFrame>
        <p:nvGraphicFramePr>
          <p:cNvPr id="18" name="Table 17">
            <a:extLst>
              <a:ext uri="{FF2B5EF4-FFF2-40B4-BE49-F238E27FC236}">
                <a16:creationId xmlns:a16="http://schemas.microsoft.com/office/drawing/2014/main" id="{DBE004CB-4189-C896-D5B9-D6276E350C5B}"/>
              </a:ext>
            </a:extLst>
          </p:cNvPr>
          <p:cNvGraphicFramePr>
            <a:graphicFrameLocks noGrp="1"/>
          </p:cNvGraphicFramePr>
          <p:nvPr>
            <p:extLst>
              <p:ext uri="{D42A27DB-BD31-4B8C-83A1-F6EECF244321}">
                <p14:modId xmlns:p14="http://schemas.microsoft.com/office/powerpoint/2010/main" val="1400216476"/>
              </p:ext>
            </p:extLst>
          </p:nvPr>
        </p:nvGraphicFramePr>
        <p:xfrm>
          <a:off x="369888" y="1735497"/>
          <a:ext cx="6501338" cy="768096"/>
        </p:xfrm>
        <a:graphic>
          <a:graphicData uri="http://schemas.openxmlformats.org/drawingml/2006/table">
            <a:tbl>
              <a:tblPr firstRow="1" bandRow="1">
                <a:tableStyleId>{5C22544A-7EE6-4342-B048-85BDC9FD1C3A}</a:tableStyleId>
              </a:tblPr>
              <a:tblGrid>
                <a:gridCol w="6501338">
                  <a:extLst>
                    <a:ext uri="{9D8B030D-6E8A-4147-A177-3AD203B41FA5}">
                      <a16:colId xmlns:a16="http://schemas.microsoft.com/office/drawing/2014/main" val="2745727714"/>
                    </a:ext>
                  </a:extLst>
                </a:gridCol>
              </a:tblGrid>
              <a:tr h="45719">
                <a:tc>
                  <a:txBody>
                    <a:bodyPr/>
                    <a:lstStyle/>
                    <a:p>
                      <a:pPr>
                        <a:lnSpc>
                          <a:spcPct val="90000"/>
                        </a:lnSpc>
                      </a:pPr>
                      <a:r>
                        <a:rPr lang="en-US" sz="2800" b="1">
                          <a:solidFill>
                            <a:schemeClr val="accent3"/>
                          </a:solidFill>
                          <a:latin typeface="Open Sans" panose="020B0606030504020204" pitchFamily="34" charset="0"/>
                          <a:ea typeface="Open Sans" panose="020B0606030504020204" pitchFamily="34" charset="0"/>
                          <a:cs typeface="Open Sans" panose="020B0606030504020204" pitchFamily="34" charset="0"/>
                        </a:rPr>
                        <a:t>Looking to Stay Current on All Things PCORI?</a:t>
                      </a:r>
                    </a:p>
                  </a:txBody>
                  <a:tcPr marL="182880" marR="0" marT="0" marB="0" anchor="ctr">
                    <a:lnL w="38100" cap="flat" cmpd="sng" algn="ctr">
                      <a:solidFill>
                        <a:schemeClr val="bg2"/>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2723215395"/>
                  </a:ext>
                </a:extLst>
              </a:tr>
            </a:tbl>
          </a:graphicData>
        </a:graphic>
      </p:graphicFrame>
      <p:sp>
        <p:nvSpPr>
          <p:cNvPr id="12" name="Content Placeholder 11">
            <a:extLst>
              <a:ext uri="{FF2B5EF4-FFF2-40B4-BE49-F238E27FC236}">
                <a16:creationId xmlns:a16="http://schemas.microsoft.com/office/drawing/2014/main" id="{BE71105C-D4C9-C39D-C618-79E2DBD4CD2C}"/>
              </a:ext>
            </a:extLst>
          </p:cNvPr>
          <p:cNvSpPr>
            <a:spLocks noGrp="1"/>
          </p:cNvSpPr>
          <p:nvPr>
            <p:ph sz="half" idx="2"/>
          </p:nvPr>
        </p:nvSpPr>
        <p:spPr>
          <a:xfrm>
            <a:off x="388936" y="2595230"/>
            <a:ext cx="5935663" cy="3848100"/>
          </a:xfrm>
        </p:spPr>
        <p:txBody>
          <a:bodyPr/>
          <a:lstStyle/>
          <a:p>
            <a:pPr marL="0" indent="0">
              <a:lnSpc>
                <a:spcPct val="100000"/>
              </a:lnSpc>
              <a:buNone/>
            </a:pPr>
            <a:r>
              <a:rPr lang="en-US"/>
              <a:t>Sign up to receive our weekly email newsletter and alerts about:</a:t>
            </a:r>
          </a:p>
          <a:p>
            <a:pPr>
              <a:lnSpc>
                <a:spcPct val="100000"/>
              </a:lnSpc>
              <a:spcBef>
                <a:spcPts val="1800"/>
              </a:spcBef>
            </a:pPr>
            <a:r>
              <a:rPr lang="en-US"/>
              <a:t>Funding opportunities</a:t>
            </a:r>
          </a:p>
          <a:p>
            <a:pPr>
              <a:lnSpc>
                <a:spcPct val="100000"/>
              </a:lnSpc>
              <a:spcBef>
                <a:spcPts val="1800"/>
              </a:spcBef>
            </a:pPr>
            <a:r>
              <a:rPr lang="en-US"/>
              <a:t>Results from our funded research</a:t>
            </a:r>
          </a:p>
          <a:p>
            <a:pPr>
              <a:lnSpc>
                <a:spcPct val="100000"/>
              </a:lnSpc>
              <a:spcBef>
                <a:spcPts val="1800"/>
              </a:spcBef>
            </a:pPr>
            <a:r>
              <a:rPr lang="en-US"/>
              <a:t>Webinars, meetings and events</a:t>
            </a:r>
          </a:p>
          <a:p>
            <a:pPr>
              <a:lnSpc>
                <a:spcPct val="100000"/>
              </a:lnSpc>
              <a:spcBef>
                <a:spcPts val="1800"/>
              </a:spcBef>
            </a:pPr>
            <a:r>
              <a:rPr lang="en-US"/>
              <a:t>Our new strategic initiatives and more!</a:t>
            </a:r>
          </a:p>
          <a:p>
            <a:pPr marL="0" indent="0" algn="ctr">
              <a:spcBef>
                <a:spcPts val="1800"/>
              </a:spcBef>
              <a:buNone/>
            </a:pPr>
            <a:r>
              <a:rPr lang="en-US" b="1"/>
              <a:t>PCORI.org/Subscribe</a:t>
            </a:r>
          </a:p>
        </p:txBody>
      </p:sp>
      <p:pic>
        <p:nvPicPr>
          <p:cNvPr id="8" name="Picture Placeholder 7" descr="hand touching qr code">
            <a:extLst>
              <a:ext uri="{FF2B5EF4-FFF2-40B4-BE49-F238E27FC236}">
                <a16:creationId xmlns:a16="http://schemas.microsoft.com/office/drawing/2014/main" id="{B39282C8-0A72-1688-67C0-93A1621B6893}"/>
              </a:ext>
            </a:extLst>
          </p:cNvPr>
          <p:cNvPicPr>
            <a:picLocks noGrp="1" noChangeAspect="1"/>
          </p:cNvPicPr>
          <p:nvPr>
            <p:ph type="pic" sz="quarter" idx="14"/>
          </p:nvPr>
        </p:nvPicPr>
        <p:blipFill rotWithShape="1">
          <a:blip r:embed="rId3"/>
          <a:srcRect l="32540" t="93" r="-46" b="-93"/>
          <a:stretch/>
        </p:blipFill>
        <p:spPr>
          <a:xfrm>
            <a:off x="6095999" y="1326650"/>
            <a:ext cx="6096001" cy="5404350"/>
          </a:xfrm>
        </p:spPr>
      </p:pic>
      <p:sp>
        <p:nvSpPr>
          <p:cNvPr id="3" name="Slide Number Placeholder 2">
            <a:extLst>
              <a:ext uri="{FF2B5EF4-FFF2-40B4-BE49-F238E27FC236}">
                <a16:creationId xmlns:a16="http://schemas.microsoft.com/office/drawing/2014/main" id="{85E94982-8FF8-9C22-975E-27D91772711F}"/>
              </a:ext>
            </a:extLst>
          </p:cNvPr>
          <p:cNvSpPr>
            <a:spLocks noGrp="1"/>
          </p:cNvSpPr>
          <p:nvPr>
            <p:ph type="sldNum" sz="quarter" idx="12"/>
          </p:nvPr>
        </p:nvSpPr>
        <p:spPr/>
        <p:txBody>
          <a:bodyPr/>
          <a:lstStyle/>
          <a:p>
            <a:fld id="{CD8FCAE6-69AE-D04B-8E7E-F5F188FCE417}" type="slidenum">
              <a:rPr lang="en-US" smtClean="0"/>
              <a:t>19</a:t>
            </a:fld>
            <a:endParaRPr lang="en-US"/>
          </a:p>
        </p:txBody>
      </p:sp>
    </p:spTree>
    <p:extLst>
      <p:ext uri="{BB962C8B-B14F-4D97-AF65-F5344CB8AC3E}">
        <p14:creationId xmlns:p14="http://schemas.microsoft.com/office/powerpoint/2010/main" val="2836553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4C486B-41CE-6702-3C55-39D50E92DD91}"/>
              </a:ext>
            </a:extLst>
          </p:cNvPr>
          <p:cNvSpPr>
            <a:spLocks noGrp="1"/>
          </p:cNvSpPr>
          <p:nvPr>
            <p:ph idx="1"/>
          </p:nvPr>
        </p:nvSpPr>
        <p:spPr/>
        <p:txBody>
          <a:bodyPr/>
          <a:lstStyle/>
          <a:p>
            <a:r>
              <a:rPr lang="en-US" dirty="0"/>
              <a:t>What PCORI Is and What We Do</a:t>
            </a:r>
          </a:p>
          <a:p>
            <a:r>
              <a:rPr lang="en-US" dirty="0"/>
              <a:t>Funding Opportunities</a:t>
            </a:r>
          </a:p>
          <a:p>
            <a:r>
              <a:rPr lang="en-US" dirty="0"/>
              <a:t>Rare Disease Portfolio</a:t>
            </a:r>
          </a:p>
          <a:p>
            <a:endParaRPr lang="en-US" dirty="0"/>
          </a:p>
        </p:txBody>
      </p:sp>
      <p:sp>
        <p:nvSpPr>
          <p:cNvPr id="3" name="Title 2">
            <a:extLst>
              <a:ext uri="{FF2B5EF4-FFF2-40B4-BE49-F238E27FC236}">
                <a16:creationId xmlns:a16="http://schemas.microsoft.com/office/drawing/2014/main" id="{185E91BB-C51A-6DCC-06A2-7F09434A6951}"/>
              </a:ext>
            </a:extLst>
          </p:cNvPr>
          <p:cNvSpPr>
            <a:spLocks noGrp="1"/>
          </p:cNvSpPr>
          <p:nvPr>
            <p:ph type="title"/>
          </p:nvPr>
        </p:nvSpPr>
        <p:spPr/>
        <p:txBody>
          <a:bodyPr/>
          <a:lstStyle/>
          <a:p>
            <a:r>
              <a:rPr lang="en-US" dirty="0"/>
              <a:t>Agenda</a:t>
            </a:r>
          </a:p>
        </p:txBody>
      </p:sp>
      <p:sp>
        <p:nvSpPr>
          <p:cNvPr id="4" name="Slide Number Placeholder 3">
            <a:extLst>
              <a:ext uri="{FF2B5EF4-FFF2-40B4-BE49-F238E27FC236}">
                <a16:creationId xmlns:a16="http://schemas.microsoft.com/office/drawing/2014/main" id="{0018871C-6C39-A2F6-69BC-4A236AD41403}"/>
              </a:ext>
            </a:extLst>
          </p:cNvPr>
          <p:cNvSpPr>
            <a:spLocks noGrp="1"/>
          </p:cNvSpPr>
          <p:nvPr>
            <p:ph type="sldNum" sz="quarter" idx="12"/>
          </p:nvPr>
        </p:nvSpPr>
        <p:spPr/>
        <p:txBody>
          <a:bodyPr/>
          <a:lstStyle/>
          <a:p>
            <a:fld id="{CD8FCAE6-69AE-D04B-8E7E-F5F188FCE417}" type="slidenum">
              <a:rPr lang="en-US" smtClean="0"/>
              <a:pPr/>
              <a:t>2</a:t>
            </a:fld>
            <a:endParaRPr lang="en-US"/>
          </a:p>
        </p:txBody>
      </p:sp>
    </p:spTree>
    <p:extLst>
      <p:ext uri="{BB962C8B-B14F-4D97-AF65-F5344CB8AC3E}">
        <p14:creationId xmlns:p14="http://schemas.microsoft.com/office/powerpoint/2010/main" val="1712017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54032E-9D1E-6C10-B579-EED7AD5AE1F8}"/>
              </a:ext>
            </a:extLst>
          </p:cNvPr>
          <p:cNvSpPr>
            <a:spLocks noGrp="1"/>
          </p:cNvSpPr>
          <p:nvPr>
            <p:ph type="sldNum" sz="quarter" idx="12"/>
          </p:nvPr>
        </p:nvSpPr>
        <p:spPr/>
        <p:txBody>
          <a:bodyPr/>
          <a:lstStyle/>
          <a:p>
            <a:fld id="{CD8FCAE6-69AE-D04B-8E7E-F5F188FCE417}" type="slidenum">
              <a:rPr lang="en-US" smtClean="0"/>
              <a:pPr/>
              <a:t>20</a:t>
            </a:fld>
            <a:endParaRPr lang="en-US"/>
          </a:p>
        </p:txBody>
      </p:sp>
      <p:sp>
        <p:nvSpPr>
          <p:cNvPr id="4" name="Title 3">
            <a:extLst>
              <a:ext uri="{FF2B5EF4-FFF2-40B4-BE49-F238E27FC236}">
                <a16:creationId xmlns:a16="http://schemas.microsoft.com/office/drawing/2014/main" id="{31B2E122-83B4-1934-7EEF-E9579266F4D4}"/>
              </a:ext>
            </a:extLst>
          </p:cNvPr>
          <p:cNvSpPr>
            <a:spLocks noGrp="1"/>
          </p:cNvSpPr>
          <p:nvPr>
            <p:ph type="title"/>
          </p:nvPr>
        </p:nvSpPr>
        <p:spPr/>
        <p:txBody>
          <a:bodyPr/>
          <a:lstStyle/>
          <a:p>
            <a:r>
              <a:rPr lang="en-US" dirty="0"/>
              <a:t>Resources</a:t>
            </a:r>
          </a:p>
        </p:txBody>
      </p:sp>
      <p:sp>
        <p:nvSpPr>
          <p:cNvPr id="5" name="Text Placeholder 4">
            <a:extLst>
              <a:ext uri="{FF2B5EF4-FFF2-40B4-BE49-F238E27FC236}">
                <a16:creationId xmlns:a16="http://schemas.microsoft.com/office/drawing/2014/main" id="{84CA057C-FED4-36E9-94E4-39551490A5CA}"/>
              </a:ext>
            </a:extLst>
          </p:cNvPr>
          <p:cNvSpPr>
            <a:spLocks noGrp="1"/>
          </p:cNvSpPr>
          <p:nvPr>
            <p:ph type="body" sz="quarter" idx="13"/>
          </p:nvPr>
        </p:nvSpPr>
        <p:spPr/>
        <p:txBody>
          <a:bodyPr/>
          <a:lstStyle/>
          <a:p>
            <a:r>
              <a:rPr lang="en-US" dirty="0"/>
              <a:t>General</a:t>
            </a:r>
          </a:p>
        </p:txBody>
      </p:sp>
      <p:pic>
        <p:nvPicPr>
          <p:cNvPr id="7" name="Picture 2">
            <a:extLst>
              <a:ext uri="{FF2B5EF4-FFF2-40B4-BE49-F238E27FC236}">
                <a16:creationId xmlns:a16="http://schemas.microsoft.com/office/drawing/2014/main" id="{8D8640C9-8251-1406-8887-866F65911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93" y="1812920"/>
            <a:ext cx="1654033" cy="143049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 name="Picture 7">
            <a:extLst>
              <a:ext uri="{FF2B5EF4-FFF2-40B4-BE49-F238E27FC236}">
                <a16:creationId xmlns:a16="http://schemas.microsoft.com/office/drawing/2014/main" id="{BEB51EEA-5D2A-898B-F9C0-EE0AFB049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070" y="3572715"/>
            <a:ext cx="1777056" cy="1373351"/>
          </a:xfrm>
          <a:prstGeom prst="rect">
            <a:avLst/>
          </a:prstGeom>
          <a:effectLst>
            <a:outerShdw blurRad="50800" dist="38100" dir="2700000" algn="tl" rotWithShape="0">
              <a:prstClr val="black">
                <a:alpha val="40000"/>
              </a:prstClr>
            </a:outerShdw>
          </a:effectLst>
        </p:spPr>
      </p:pic>
      <p:pic>
        <p:nvPicPr>
          <p:cNvPr id="9" name="Picture 4" descr="http://www.pcori.org/assets/2013/07/Mychal-Weinert_PCORI_GH_800X533_053013.jpg">
            <a:extLst>
              <a:ext uri="{FF2B5EF4-FFF2-40B4-BE49-F238E27FC236}">
                <a16:creationId xmlns:a16="http://schemas.microsoft.com/office/drawing/2014/main" id="{830A9484-96CC-DB4A-19EA-2F97F91602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640" r="21973" b="26178"/>
          <a:stretch/>
        </p:blipFill>
        <p:spPr bwMode="auto">
          <a:xfrm>
            <a:off x="424265" y="5078930"/>
            <a:ext cx="1783687" cy="13316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053B01D-1D21-743B-F09B-96C2FD7B0842}"/>
              </a:ext>
            </a:extLst>
          </p:cNvPr>
          <p:cNvSpPr txBox="1"/>
          <p:nvPr/>
        </p:nvSpPr>
        <p:spPr>
          <a:xfrm>
            <a:off x="2983813" y="1512504"/>
            <a:ext cx="7065061" cy="2031325"/>
          </a:xfrm>
          <a:prstGeom prst="rect">
            <a:avLst/>
          </a:prstGeom>
          <a:noFill/>
        </p:spPr>
        <p:txBody>
          <a:bodyPr wrap="square" rtlCol="0">
            <a:spAutoFit/>
          </a:bodyPr>
          <a:lstStyle/>
          <a:p>
            <a:r>
              <a:rPr lang="en-US" b="1" dirty="0">
                <a:solidFill>
                  <a:schemeClr val="tx1">
                    <a:lumMod val="75000"/>
                    <a:lumOff val="25000"/>
                  </a:schemeClr>
                </a:solidFill>
                <a:latin typeface="+mn-lt"/>
                <a:cs typeface="Arial" panose="020B0604020202020204" pitchFamily="34" charset="0"/>
              </a:rPr>
              <a:t>Visit </a:t>
            </a:r>
            <a:r>
              <a:rPr lang="en-US" b="1" dirty="0">
                <a:solidFill>
                  <a:schemeClr val="tx1">
                    <a:lumMod val="75000"/>
                    <a:lumOff val="25000"/>
                  </a:schemeClr>
                </a:solidFill>
                <a:latin typeface="+mn-lt"/>
                <a:cs typeface="Arial" panose="020B0604020202020204" pitchFamily="34" charset="0"/>
                <a:hlinkClick r:id="rId6"/>
              </a:rPr>
              <a:t>pcori.org/funding-opportunities/applicant-and-awardee-resources</a:t>
            </a:r>
            <a:endParaRPr lang="en-US" b="1" dirty="0">
              <a:solidFill>
                <a:schemeClr val="tx1">
                  <a:lumMod val="75000"/>
                  <a:lumOff val="25000"/>
                </a:schemeClr>
              </a:solidFill>
              <a:latin typeface="+mn-lt"/>
              <a:cs typeface="Arial" panose="020B0604020202020204" pitchFamily="34" charset="0"/>
            </a:endParaRPr>
          </a:p>
          <a:p>
            <a:pPr marL="285750" indent="-285750">
              <a:buFont typeface="Wingdings" panose="05000000000000000000" pitchFamily="2" charset="2"/>
              <a:buChar char="§"/>
            </a:pPr>
            <a:r>
              <a:rPr lang="en-US" dirty="0">
                <a:solidFill>
                  <a:schemeClr val="tx1">
                    <a:lumMod val="75000"/>
                    <a:lumOff val="25000"/>
                  </a:schemeClr>
                </a:solidFill>
                <a:latin typeface="+mn-lt"/>
                <a:cs typeface="Arial" panose="020B0604020202020204" pitchFamily="34" charset="0"/>
              </a:rPr>
              <a:t> Funding Opportunities</a:t>
            </a:r>
          </a:p>
          <a:p>
            <a:pPr marL="285750" indent="-285750">
              <a:buFont typeface="Wingdings" panose="05000000000000000000" pitchFamily="2" charset="2"/>
              <a:buChar char="§"/>
            </a:pPr>
            <a:r>
              <a:rPr lang="en-US" dirty="0">
                <a:solidFill>
                  <a:schemeClr val="tx1">
                    <a:lumMod val="75000"/>
                    <a:lumOff val="25000"/>
                  </a:schemeClr>
                </a:solidFill>
                <a:latin typeface="+mn-lt"/>
                <a:cs typeface="Arial" panose="020B0604020202020204" pitchFamily="34" charset="0"/>
              </a:rPr>
              <a:t> Application Submission Instructions</a:t>
            </a:r>
          </a:p>
          <a:p>
            <a:pPr marL="342900" indent="-342900">
              <a:buFont typeface="Wingdings" panose="05000000000000000000" pitchFamily="2" charset="2"/>
              <a:buChar char="§"/>
            </a:pPr>
            <a:r>
              <a:rPr lang="en-US" dirty="0">
                <a:solidFill>
                  <a:schemeClr val="tx1">
                    <a:lumMod val="75000"/>
                    <a:lumOff val="25000"/>
                  </a:schemeClr>
                </a:solidFill>
                <a:latin typeface="+mn-lt"/>
                <a:cs typeface="Arial" panose="020B0604020202020204" pitchFamily="34" charset="0"/>
              </a:rPr>
              <a:t>FAQs</a:t>
            </a:r>
          </a:p>
          <a:p>
            <a:pPr marL="342900" indent="-342900">
              <a:buFont typeface="Wingdings" panose="05000000000000000000" pitchFamily="2" charset="2"/>
              <a:buChar char="§"/>
            </a:pPr>
            <a:r>
              <a:rPr lang="en-US" dirty="0">
                <a:solidFill>
                  <a:schemeClr val="tx1">
                    <a:lumMod val="75000"/>
                    <a:lumOff val="25000"/>
                  </a:schemeClr>
                </a:solidFill>
                <a:latin typeface="+mn-lt"/>
                <a:cs typeface="Arial" panose="020B0604020202020204" pitchFamily="34" charset="0"/>
              </a:rPr>
              <a:t>PCORI Online User Manuals</a:t>
            </a:r>
          </a:p>
          <a:p>
            <a:pPr marL="342900" indent="-342900">
              <a:buFont typeface="Wingdings" panose="05000000000000000000" pitchFamily="2" charset="2"/>
              <a:buChar char="§"/>
            </a:pPr>
            <a:r>
              <a:rPr lang="en-US" dirty="0">
                <a:solidFill>
                  <a:schemeClr val="tx1">
                    <a:lumMod val="75000"/>
                    <a:lumOff val="25000"/>
                  </a:schemeClr>
                </a:solidFill>
                <a:latin typeface="+mn-lt"/>
                <a:cs typeface="Arial" panose="020B0604020202020204" pitchFamily="34" charset="0"/>
              </a:rPr>
              <a:t>Sample Engagement Plans and other Engagement resources</a:t>
            </a:r>
          </a:p>
        </p:txBody>
      </p:sp>
      <p:sp>
        <p:nvSpPr>
          <p:cNvPr id="11" name="TextBox 10">
            <a:extLst>
              <a:ext uri="{FF2B5EF4-FFF2-40B4-BE49-F238E27FC236}">
                <a16:creationId xmlns:a16="http://schemas.microsoft.com/office/drawing/2014/main" id="{F325DE44-2F5D-0F30-C495-7AD2258D1DDB}"/>
              </a:ext>
            </a:extLst>
          </p:cNvPr>
          <p:cNvSpPr txBox="1"/>
          <p:nvPr/>
        </p:nvSpPr>
        <p:spPr>
          <a:xfrm>
            <a:off x="2983813" y="3659225"/>
            <a:ext cx="7480987" cy="1200329"/>
          </a:xfrm>
          <a:prstGeom prst="rect">
            <a:avLst/>
          </a:prstGeom>
          <a:noFill/>
        </p:spPr>
        <p:txBody>
          <a:bodyPr wrap="square" rtlCol="0">
            <a:spAutoFit/>
          </a:bodyPr>
          <a:lstStyle/>
          <a:p>
            <a:r>
              <a:rPr lang="en-US" b="1" dirty="0">
                <a:solidFill>
                  <a:schemeClr val="tx1">
                    <a:lumMod val="75000"/>
                    <a:lumOff val="25000"/>
                  </a:schemeClr>
                </a:solidFill>
                <a:latin typeface="+mn-lt"/>
                <a:cs typeface="Arial" panose="020B0604020202020204" pitchFamily="34" charset="0"/>
              </a:rPr>
              <a:t>Schedule a Call with a Program Officer</a:t>
            </a:r>
          </a:p>
          <a:p>
            <a:pPr marL="342900" indent="-342900">
              <a:buFont typeface="Wingdings" panose="05000000000000000000" pitchFamily="2" charset="2"/>
              <a:buChar char="§"/>
            </a:pPr>
            <a:r>
              <a:rPr lang="en-US" dirty="0">
                <a:solidFill>
                  <a:schemeClr val="tx1">
                    <a:lumMod val="75000"/>
                    <a:lumOff val="25000"/>
                  </a:schemeClr>
                </a:solidFill>
                <a:latin typeface="+mn-lt"/>
                <a:cs typeface="Arial" panose="020B0604020202020204" pitchFamily="34" charset="0"/>
              </a:rPr>
              <a:t>Submit a request at </a:t>
            </a:r>
            <a:r>
              <a:rPr lang="en-US" b="1" dirty="0">
                <a:solidFill>
                  <a:schemeClr val="tx1">
                    <a:lumMod val="75000"/>
                    <a:lumOff val="25000"/>
                  </a:schemeClr>
                </a:solidFill>
                <a:latin typeface="+mn-lt"/>
                <a:cs typeface="Arial" panose="020B0604020202020204" pitchFamily="34" charset="0"/>
                <a:hlinkClick r:id="rId7"/>
              </a:rPr>
              <a:t>pcori.org/content/research-inquiry</a:t>
            </a:r>
            <a:endParaRPr lang="en-US" b="1" dirty="0">
              <a:solidFill>
                <a:schemeClr val="tx1">
                  <a:lumMod val="75000"/>
                  <a:lumOff val="25000"/>
                </a:schemeClr>
              </a:solidFill>
              <a:latin typeface="+mn-lt"/>
              <a:cs typeface="Arial" panose="020B0604020202020204" pitchFamily="34" charset="0"/>
            </a:endParaRPr>
          </a:p>
          <a:p>
            <a:pPr marL="342900" indent="-342900">
              <a:buFont typeface="Wingdings" panose="05000000000000000000" pitchFamily="2" charset="2"/>
              <a:buChar char="§"/>
            </a:pPr>
            <a:r>
              <a:rPr lang="en-US" dirty="0">
                <a:solidFill>
                  <a:schemeClr val="tx1">
                    <a:lumMod val="75000"/>
                    <a:lumOff val="25000"/>
                  </a:schemeClr>
                </a:solidFill>
                <a:latin typeface="+mn-lt"/>
                <a:cs typeface="Arial" panose="020B0604020202020204" pitchFamily="34" charset="0"/>
              </a:rPr>
              <a:t>Call 202-627-1884 (programmatic inquiries)</a:t>
            </a:r>
          </a:p>
          <a:p>
            <a:pPr marL="342900" indent="-342900">
              <a:buFont typeface="Wingdings" panose="05000000000000000000" pitchFamily="2" charset="2"/>
              <a:buChar char="§"/>
            </a:pPr>
            <a:r>
              <a:rPr lang="en-US" dirty="0">
                <a:solidFill>
                  <a:schemeClr val="tx1">
                    <a:lumMod val="75000"/>
                    <a:lumOff val="25000"/>
                  </a:schemeClr>
                </a:solidFill>
                <a:latin typeface="+mn-lt"/>
                <a:cs typeface="Arial" panose="020B0604020202020204" pitchFamily="34" charset="0"/>
              </a:rPr>
              <a:t>E-mail sciencequestions@pcori.org</a:t>
            </a:r>
          </a:p>
        </p:txBody>
      </p:sp>
      <p:sp>
        <p:nvSpPr>
          <p:cNvPr id="12" name="TextBox 11">
            <a:extLst>
              <a:ext uri="{FF2B5EF4-FFF2-40B4-BE49-F238E27FC236}">
                <a16:creationId xmlns:a16="http://schemas.microsoft.com/office/drawing/2014/main" id="{0E3F6B09-5BE4-B52C-B823-861BFF18E602}"/>
              </a:ext>
            </a:extLst>
          </p:cNvPr>
          <p:cNvSpPr txBox="1"/>
          <p:nvPr/>
        </p:nvSpPr>
        <p:spPr>
          <a:xfrm>
            <a:off x="3011651" y="5078930"/>
            <a:ext cx="6231284" cy="1477328"/>
          </a:xfrm>
          <a:prstGeom prst="rect">
            <a:avLst/>
          </a:prstGeom>
          <a:noFill/>
        </p:spPr>
        <p:txBody>
          <a:bodyPr wrap="square" rtlCol="0">
            <a:spAutoFit/>
          </a:bodyPr>
          <a:lstStyle/>
          <a:p>
            <a:r>
              <a:rPr lang="en-US" b="1" dirty="0">
                <a:solidFill>
                  <a:schemeClr val="tx1">
                    <a:lumMod val="75000"/>
                    <a:lumOff val="25000"/>
                  </a:schemeClr>
                </a:solidFill>
                <a:latin typeface="+mn-lt"/>
                <a:cs typeface="Arial" panose="020B0604020202020204" pitchFamily="34" charset="0"/>
              </a:rPr>
              <a:t>Contact our Helpdesk </a:t>
            </a:r>
          </a:p>
          <a:p>
            <a:pPr marL="342900" indent="-342900">
              <a:buFont typeface="Wingdings" panose="05000000000000000000" pitchFamily="2" charset="2"/>
              <a:buChar char="§"/>
            </a:pPr>
            <a:r>
              <a:rPr lang="en-US" dirty="0">
                <a:solidFill>
                  <a:schemeClr val="tx1">
                    <a:lumMod val="75000"/>
                    <a:lumOff val="25000"/>
                  </a:schemeClr>
                </a:solidFill>
                <a:latin typeface="+mn-lt"/>
                <a:cs typeface="Arial" panose="020B0604020202020204" pitchFamily="34" charset="0"/>
              </a:rPr>
              <a:t>E-mail pfa@pcori.org</a:t>
            </a:r>
          </a:p>
          <a:p>
            <a:pPr marL="342900" indent="-342900">
              <a:buFont typeface="Wingdings" panose="05000000000000000000" pitchFamily="2" charset="2"/>
              <a:buChar char="§"/>
            </a:pPr>
            <a:r>
              <a:rPr lang="en-US" dirty="0">
                <a:solidFill>
                  <a:schemeClr val="tx1">
                    <a:lumMod val="75000"/>
                    <a:lumOff val="25000"/>
                  </a:schemeClr>
                </a:solidFill>
                <a:latin typeface="+mn-lt"/>
                <a:cs typeface="Arial" panose="020B0604020202020204" pitchFamily="34" charset="0"/>
              </a:rPr>
              <a:t>Call 202-627-1885 (administrative and technical inquiries)</a:t>
            </a:r>
          </a:p>
          <a:p>
            <a:endParaRPr lang="en-US" dirty="0">
              <a:solidFill>
                <a:srgbClr val="101D61"/>
              </a:solidFill>
              <a:latin typeface="+mn-lt"/>
              <a:cs typeface="Arial" panose="020B0604020202020204" pitchFamily="34" charset="0"/>
            </a:endParaRPr>
          </a:p>
        </p:txBody>
      </p:sp>
    </p:spTree>
    <p:extLst>
      <p:ext uri="{BB962C8B-B14F-4D97-AF65-F5344CB8AC3E}">
        <p14:creationId xmlns:p14="http://schemas.microsoft.com/office/powerpoint/2010/main" val="3592861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18AF8-2BAF-DE54-15DD-A3CC84BF35F9}"/>
              </a:ext>
            </a:extLst>
          </p:cNvPr>
          <p:cNvSpPr>
            <a:spLocks noGrp="1"/>
          </p:cNvSpPr>
          <p:nvPr>
            <p:ph type="title"/>
          </p:nvPr>
        </p:nvSpPr>
        <p:spPr/>
        <p:txBody>
          <a:bodyPr/>
          <a:lstStyle/>
          <a:p>
            <a:r>
              <a:rPr lang="en-US" sz="6000" dirty="0"/>
              <a:t>Thank you!</a:t>
            </a:r>
          </a:p>
        </p:txBody>
      </p:sp>
      <p:sp>
        <p:nvSpPr>
          <p:cNvPr id="4" name="Slide Number Placeholder 3">
            <a:extLst>
              <a:ext uri="{FF2B5EF4-FFF2-40B4-BE49-F238E27FC236}">
                <a16:creationId xmlns:a16="http://schemas.microsoft.com/office/drawing/2014/main" id="{EEC758E4-D45C-6D7E-FDDD-FDE4E4476D8D}"/>
              </a:ext>
            </a:extLst>
          </p:cNvPr>
          <p:cNvSpPr>
            <a:spLocks noGrp="1"/>
          </p:cNvSpPr>
          <p:nvPr>
            <p:ph type="sldNum" sz="quarter" idx="12"/>
          </p:nvPr>
        </p:nvSpPr>
        <p:spPr/>
        <p:txBody>
          <a:bodyPr/>
          <a:lstStyle/>
          <a:p>
            <a:fld id="{CD8FCAE6-69AE-D04B-8E7E-F5F188FCE417}" type="slidenum">
              <a:rPr lang="en-US" smtClean="0"/>
              <a:t>21</a:t>
            </a:fld>
            <a:endParaRPr lang="en-US"/>
          </a:p>
        </p:txBody>
      </p:sp>
    </p:spTree>
    <p:extLst>
      <p:ext uri="{BB962C8B-B14F-4D97-AF65-F5344CB8AC3E}">
        <p14:creationId xmlns:p14="http://schemas.microsoft.com/office/powerpoint/2010/main" val="3245965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32501-B994-B1C9-A5F6-9F6D86186110}"/>
              </a:ext>
            </a:extLst>
          </p:cNvPr>
          <p:cNvSpPr>
            <a:spLocks noGrp="1"/>
          </p:cNvSpPr>
          <p:nvPr>
            <p:ph type="title"/>
          </p:nvPr>
        </p:nvSpPr>
        <p:spPr/>
        <p:txBody>
          <a:bodyPr/>
          <a:lstStyle/>
          <a:p>
            <a:r>
              <a:rPr lang="en-US" dirty="0"/>
              <a:t>What PCORI Is and What We Do</a:t>
            </a:r>
          </a:p>
        </p:txBody>
      </p:sp>
      <p:sp>
        <p:nvSpPr>
          <p:cNvPr id="3" name="Text Placeholder 2">
            <a:extLst>
              <a:ext uri="{FF2B5EF4-FFF2-40B4-BE49-F238E27FC236}">
                <a16:creationId xmlns:a16="http://schemas.microsoft.com/office/drawing/2014/main" id="{1B69D1BF-F645-83E9-4525-973B1ED14E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397A0D-27CB-A8DE-BF1E-D8C94DBFF7C4}"/>
              </a:ext>
            </a:extLst>
          </p:cNvPr>
          <p:cNvSpPr>
            <a:spLocks noGrp="1"/>
          </p:cNvSpPr>
          <p:nvPr>
            <p:ph type="sldNum" sz="quarter" idx="12"/>
          </p:nvPr>
        </p:nvSpPr>
        <p:spPr/>
        <p:txBody>
          <a:bodyPr/>
          <a:lstStyle/>
          <a:p>
            <a:fld id="{CD8FCAE6-69AE-D04B-8E7E-F5F188FCE417}" type="slidenum">
              <a:rPr lang="en-US" smtClean="0"/>
              <a:t>3</a:t>
            </a:fld>
            <a:endParaRPr lang="en-US"/>
          </a:p>
        </p:txBody>
      </p:sp>
    </p:spTree>
    <p:extLst>
      <p:ext uri="{BB962C8B-B14F-4D97-AF65-F5344CB8AC3E}">
        <p14:creationId xmlns:p14="http://schemas.microsoft.com/office/powerpoint/2010/main" val="2877685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6AA6E-1A49-C685-2EAE-51B80DC470AF}"/>
              </a:ext>
            </a:extLst>
          </p:cNvPr>
          <p:cNvSpPr>
            <a:spLocks noGrp="1"/>
          </p:cNvSpPr>
          <p:nvPr>
            <p:ph type="title"/>
          </p:nvPr>
        </p:nvSpPr>
        <p:spPr/>
        <p:txBody>
          <a:bodyPr/>
          <a:lstStyle/>
          <a:p>
            <a:r>
              <a:rPr lang="en-US"/>
              <a:t>Patient-Centered Outcomes Research Institute</a:t>
            </a:r>
          </a:p>
        </p:txBody>
      </p:sp>
      <p:sp>
        <p:nvSpPr>
          <p:cNvPr id="6" name="Text Placeholder 5">
            <a:extLst>
              <a:ext uri="{FF2B5EF4-FFF2-40B4-BE49-F238E27FC236}">
                <a16:creationId xmlns:a16="http://schemas.microsoft.com/office/drawing/2014/main" id="{18A8A6D4-6B12-B5E6-7808-0DCFD33A529B}"/>
              </a:ext>
            </a:extLst>
          </p:cNvPr>
          <p:cNvSpPr>
            <a:spLocks noGrp="1"/>
          </p:cNvSpPr>
          <p:nvPr>
            <p:ph type="body" sz="quarter" idx="13"/>
          </p:nvPr>
        </p:nvSpPr>
        <p:spPr>
          <a:xfrm>
            <a:off x="388937" y="706645"/>
            <a:ext cx="11430000" cy="614977"/>
          </a:xfrm>
        </p:spPr>
        <p:txBody>
          <a:bodyPr/>
          <a:lstStyle/>
          <a:p>
            <a:r>
              <a:rPr lang="en-US"/>
              <a:t>Leading Funder of CER in U.S.</a:t>
            </a:r>
          </a:p>
        </p:txBody>
      </p:sp>
      <p:graphicFrame>
        <p:nvGraphicFramePr>
          <p:cNvPr id="4" name="Table 3">
            <a:extLst>
              <a:ext uri="{FF2B5EF4-FFF2-40B4-BE49-F238E27FC236}">
                <a16:creationId xmlns:a16="http://schemas.microsoft.com/office/drawing/2014/main" id="{AB63E130-AB8A-CF0D-2A2E-93512D952A68}"/>
              </a:ext>
            </a:extLst>
          </p:cNvPr>
          <p:cNvGraphicFramePr>
            <a:graphicFrameLocks noGrp="1"/>
          </p:cNvGraphicFramePr>
          <p:nvPr>
            <p:extLst>
              <p:ext uri="{D42A27DB-BD31-4B8C-83A1-F6EECF244321}">
                <p14:modId xmlns:p14="http://schemas.microsoft.com/office/powerpoint/2010/main" val="3606952908"/>
              </p:ext>
            </p:extLst>
          </p:nvPr>
        </p:nvGraphicFramePr>
        <p:xfrm>
          <a:off x="369888" y="1692967"/>
          <a:ext cx="5716586" cy="384048"/>
        </p:xfrm>
        <a:graphic>
          <a:graphicData uri="http://schemas.openxmlformats.org/drawingml/2006/table">
            <a:tbl>
              <a:tblPr firstRow="1" bandRow="1">
                <a:tableStyleId>{5C22544A-7EE6-4342-B048-85BDC9FD1C3A}</a:tableStyleId>
              </a:tblPr>
              <a:tblGrid>
                <a:gridCol w="5716586">
                  <a:extLst>
                    <a:ext uri="{9D8B030D-6E8A-4147-A177-3AD203B41FA5}">
                      <a16:colId xmlns:a16="http://schemas.microsoft.com/office/drawing/2014/main" val="2745727714"/>
                    </a:ext>
                  </a:extLst>
                </a:gridCol>
              </a:tblGrid>
              <a:tr h="45719">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2800" b="1">
                          <a:solidFill>
                            <a:schemeClr val="accent3"/>
                          </a:solidFill>
                          <a:latin typeface="Open Sans" panose="020B0606030504020204" pitchFamily="34" charset="0"/>
                          <a:ea typeface="Open Sans" panose="020B0606030504020204" pitchFamily="34" charset="0"/>
                          <a:cs typeface="Open Sans" panose="020B0606030504020204" pitchFamily="34" charset="0"/>
                        </a:rPr>
                        <a:t>PCORI</a:t>
                      </a:r>
                      <a:r>
                        <a:rPr lang="en-US" sz="2800" b="1" baseline="30000">
                          <a:solidFill>
                            <a:schemeClr val="accent3"/>
                          </a:solidFill>
                          <a:latin typeface="Open Sans" panose="020B0606030504020204" pitchFamily="34" charset="0"/>
                          <a:ea typeface="Open Sans" panose="020B0606030504020204" pitchFamily="34" charset="0"/>
                          <a:cs typeface="Open Sans" panose="020B0606030504020204" pitchFamily="34" charset="0"/>
                        </a:rPr>
                        <a:t>®</a:t>
                      </a:r>
                    </a:p>
                  </a:txBody>
                  <a:tcPr marL="182880" marR="0" marT="0" marB="0" anchor="ctr">
                    <a:lnL w="38100" cap="flat" cmpd="sng" algn="ctr">
                      <a:solidFill>
                        <a:schemeClr val="bg2"/>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2723215395"/>
                  </a:ext>
                </a:extLst>
              </a:tr>
            </a:tbl>
          </a:graphicData>
        </a:graphic>
      </p:graphicFrame>
      <p:sp>
        <p:nvSpPr>
          <p:cNvPr id="3" name="Text Placeholder 2">
            <a:extLst>
              <a:ext uri="{FF2B5EF4-FFF2-40B4-BE49-F238E27FC236}">
                <a16:creationId xmlns:a16="http://schemas.microsoft.com/office/drawing/2014/main" id="{F7A7AE62-05DC-58EA-6FB0-FF5B72420CA6}"/>
              </a:ext>
            </a:extLst>
          </p:cNvPr>
          <p:cNvSpPr>
            <a:spLocks noGrp="1"/>
          </p:cNvSpPr>
          <p:nvPr>
            <p:ph sz="half" idx="2"/>
          </p:nvPr>
        </p:nvSpPr>
        <p:spPr>
          <a:xfrm>
            <a:off x="388937" y="2171700"/>
            <a:ext cx="5486400" cy="4229100"/>
          </a:xfrm>
        </p:spPr>
        <p:txBody>
          <a:bodyPr vert="horz" lIns="0" tIns="45720" rIns="91440" bIns="45720" rtlCol="0" anchor="t">
            <a:noAutofit/>
          </a:bodyPr>
          <a:lstStyle/>
          <a:p>
            <a:pPr>
              <a:lnSpc>
                <a:spcPct val="100000"/>
              </a:lnSpc>
            </a:pPr>
            <a:r>
              <a:rPr lang="en-US">
                <a:latin typeface="Open Sans"/>
                <a:ea typeface="Open Sans"/>
                <a:cs typeface="Open Sans"/>
              </a:rPr>
              <a:t>Leading funder of patient-centered comparative clinical effectiveness research (CER) </a:t>
            </a:r>
            <a:endParaRPr lang="en-US"/>
          </a:p>
          <a:p>
            <a:pPr>
              <a:lnSpc>
                <a:spcPct val="100000"/>
              </a:lnSpc>
              <a:spcBef>
                <a:spcPts val="1800"/>
              </a:spcBef>
            </a:pPr>
            <a:r>
              <a:rPr lang="en-US">
                <a:latin typeface="Open Sans"/>
                <a:ea typeface="Open Sans"/>
                <a:cs typeface="Open Sans"/>
              </a:rPr>
              <a:t>Independent, nonprofit, research institute</a:t>
            </a:r>
            <a:endParaRPr lang="en-US"/>
          </a:p>
          <a:p>
            <a:pPr>
              <a:lnSpc>
                <a:spcPct val="100000"/>
              </a:lnSpc>
              <a:spcBef>
                <a:spcPts val="1800"/>
              </a:spcBef>
            </a:pPr>
            <a:r>
              <a:rPr lang="en-US">
                <a:latin typeface="Open Sans"/>
                <a:ea typeface="Open Sans"/>
                <a:cs typeface="Open Sans"/>
              </a:rPr>
              <a:t>Funds research designed to help people make better informed healthcare decisions</a:t>
            </a:r>
            <a:endParaRPr lang="en-US"/>
          </a:p>
          <a:p>
            <a:pPr>
              <a:lnSpc>
                <a:spcPct val="100000"/>
              </a:lnSpc>
              <a:spcBef>
                <a:spcPts val="1800"/>
              </a:spcBef>
            </a:pPr>
            <a:endParaRPr lang="en-US">
              <a:latin typeface="Open Sans"/>
              <a:ea typeface="Open Sans"/>
              <a:cs typeface="Open Sans"/>
            </a:endParaRPr>
          </a:p>
          <a:p>
            <a:pPr>
              <a:lnSpc>
                <a:spcPct val="100000"/>
              </a:lnSpc>
              <a:spcBef>
                <a:spcPts val="1800"/>
              </a:spcBef>
            </a:pPr>
            <a:endParaRPr lang="en-US">
              <a:latin typeface="Open Sans"/>
              <a:ea typeface="Open Sans"/>
              <a:cs typeface="Open Sans"/>
            </a:endParaRPr>
          </a:p>
          <a:p>
            <a:endParaRPr lang="en-US"/>
          </a:p>
        </p:txBody>
      </p:sp>
      <p:pic>
        <p:nvPicPr>
          <p:cNvPr id="12" name="Picture Placeholder 11" descr="hand touching icon, healthcare, medical, Insurance, welfare&#10;">
            <a:extLst>
              <a:ext uri="{FF2B5EF4-FFF2-40B4-BE49-F238E27FC236}">
                <a16:creationId xmlns:a16="http://schemas.microsoft.com/office/drawing/2014/main" id="{FF6D2EDC-D83C-6DD2-F172-F56719018107}"/>
              </a:ext>
            </a:extLst>
          </p:cNvPr>
          <p:cNvPicPr>
            <a:picLocks noGrp="1" noChangeAspect="1"/>
          </p:cNvPicPr>
          <p:nvPr>
            <p:ph type="pic" sz="quarter" idx="14"/>
          </p:nvPr>
        </p:nvPicPr>
        <p:blipFill>
          <a:blip r:embed="rId3"/>
          <a:srcRect l="21818" r="21818"/>
          <a:stretch/>
        </p:blipFill>
        <p:spPr/>
      </p:pic>
      <p:sp>
        <p:nvSpPr>
          <p:cNvPr id="7" name="Slide Number Placeholder 6">
            <a:extLst>
              <a:ext uri="{FF2B5EF4-FFF2-40B4-BE49-F238E27FC236}">
                <a16:creationId xmlns:a16="http://schemas.microsoft.com/office/drawing/2014/main" id="{8BEDC773-26E8-DDA8-8AF5-20217E632A25}"/>
              </a:ext>
            </a:extLst>
          </p:cNvPr>
          <p:cNvSpPr>
            <a:spLocks noGrp="1"/>
          </p:cNvSpPr>
          <p:nvPr>
            <p:ph type="sldNum" sz="quarter" idx="12"/>
          </p:nvPr>
        </p:nvSpPr>
        <p:spPr/>
        <p:txBody>
          <a:bodyPr/>
          <a:lstStyle/>
          <a:p>
            <a:fld id="{CD8FCAE6-69AE-D04B-8E7E-F5F188FCE417}" type="slidenum">
              <a:rPr lang="en-US" smtClean="0"/>
              <a:t>4</a:t>
            </a:fld>
            <a:endParaRPr lang="en-US"/>
          </a:p>
        </p:txBody>
      </p:sp>
    </p:spTree>
    <p:extLst>
      <p:ext uri="{BB962C8B-B14F-4D97-AF65-F5344CB8AC3E}">
        <p14:creationId xmlns:p14="http://schemas.microsoft.com/office/powerpoint/2010/main" val="2697657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BEB95DA-25F7-6549-B7C0-A4CF949409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FCAE6-69AE-D04B-8E7E-F5F188FCE417}" type="slidenum">
              <a:rPr kumimoji="0" lang="en-US" sz="1200" b="0" i="0" u="none" strike="noStrike" kern="1200" cap="none" spc="0" normalizeH="0" baseline="0" noProof="0" smtClean="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Content Placeholder 11">
            <a:extLst>
              <a:ext uri="{FF2B5EF4-FFF2-40B4-BE49-F238E27FC236}">
                <a16:creationId xmlns:a16="http://schemas.microsoft.com/office/drawing/2014/main" id="{BE71105C-D4C9-C39D-C618-79E2DBD4CD2C}"/>
              </a:ext>
            </a:extLst>
          </p:cNvPr>
          <p:cNvSpPr>
            <a:spLocks noGrp="1"/>
          </p:cNvSpPr>
          <p:nvPr>
            <p:ph idx="1"/>
          </p:nvPr>
        </p:nvSpPr>
        <p:spPr>
          <a:xfrm>
            <a:off x="340854" y="2409559"/>
            <a:ext cx="7416133" cy="4248074"/>
          </a:xfrm>
        </p:spPr>
        <p:txBody>
          <a:bodyPr vert="horz" lIns="91440" tIns="45720" rIns="91440" bIns="45720" rtlCol="0" anchor="t">
            <a:noAutofit/>
          </a:bodyPr>
          <a:lstStyle/>
          <a:p>
            <a:pPr>
              <a:lnSpc>
                <a:spcPct val="100000"/>
              </a:lnSpc>
              <a:spcBef>
                <a:spcPts val="1800"/>
              </a:spcBef>
            </a:pPr>
            <a:r>
              <a:rPr lang="en-US">
                <a:solidFill>
                  <a:schemeClr val="accent3"/>
                </a:solidFill>
                <a:latin typeface="Open Sans"/>
                <a:ea typeface="Open Sans"/>
                <a:cs typeface="Open Sans"/>
              </a:rPr>
              <a:t>Engages patients and other stakeholders throughout research process</a:t>
            </a:r>
          </a:p>
          <a:p>
            <a:pPr>
              <a:lnSpc>
                <a:spcPct val="100000"/>
              </a:lnSpc>
              <a:spcBef>
                <a:spcPts val="1200"/>
              </a:spcBef>
            </a:pPr>
            <a:r>
              <a:rPr lang="en-US">
                <a:solidFill>
                  <a:schemeClr val="accent3"/>
                </a:solidFill>
                <a:latin typeface="Open Sans"/>
                <a:ea typeface="Open Sans"/>
                <a:cs typeface="Open Sans"/>
              </a:rPr>
              <a:t>Compares at least 2 medical treatments, services or health practices, each of which has established efficacy and/or is in widespread use​</a:t>
            </a:r>
          </a:p>
          <a:p>
            <a:pPr>
              <a:lnSpc>
                <a:spcPct val="100000"/>
              </a:lnSpc>
              <a:spcBef>
                <a:spcPts val="1200"/>
              </a:spcBef>
            </a:pPr>
            <a:r>
              <a:rPr lang="en-US">
                <a:solidFill>
                  <a:schemeClr val="accent3"/>
                </a:solidFill>
                <a:latin typeface="Open Sans"/>
                <a:ea typeface="Open Sans"/>
                <a:cs typeface="Open Sans"/>
              </a:rPr>
              <a:t>Focus on compelling real-world decision dilemma being faced by patients, clinicians, family members, or other stakeholders</a:t>
            </a:r>
          </a:p>
          <a:p>
            <a:pPr>
              <a:lnSpc>
                <a:spcPct val="100000"/>
              </a:lnSpc>
              <a:spcBef>
                <a:spcPts val="1200"/>
              </a:spcBef>
            </a:pPr>
            <a:r>
              <a:rPr lang="en-US">
                <a:solidFill>
                  <a:schemeClr val="accent3"/>
                </a:solidFill>
                <a:latin typeface="Open Sans"/>
                <a:ea typeface="Open Sans"/>
                <a:cs typeface="Open Sans"/>
              </a:rPr>
              <a:t>Aims to produce evidence that can be applied in real-world settings</a:t>
            </a:r>
            <a:endParaRPr lang="en-US">
              <a:solidFill>
                <a:schemeClr val="accent3"/>
              </a:solidFill>
            </a:endParaRPr>
          </a:p>
        </p:txBody>
      </p:sp>
      <p:sp>
        <p:nvSpPr>
          <p:cNvPr id="13" name="TextBox 12">
            <a:extLst>
              <a:ext uri="{FF2B5EF4-FFF2-40B4-BE49-F238E27FC236}">
                <a16:creationId xmlns:a16="http://schemas.microsoft.com/office/drawing/2014/main" id="{998DC729-62F5-063E-858C-FA3F46835879}"/>
              </a:ext>
            </a:extLst>
          </p:cNvPr>
          <p:cNvSpPr txBox="1"/>
          <p:nvPr/>
        </p:nvSpPr>
        <p:spPr>
          <a:xfrm>
            <a:off x="486178" y="1443636"/>
            <a:ext cx="685656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13A81"/>
                </a:solidFill>
                <a:effectLst/>
                <a:uLnTx/>
                <a:uFillTx/>
                <a:latin typeface="Open Sans" panose="020B0606030504020204" pitchFamily="34" charset="0"/>
                <a:ea typeface="Open Sans" panose="020B0606030504020204" pitchFamily="34" charset="0"/>
                <a:cs typeface="Open Sans" panose="020B0606030504020204" pitchFamily="34" charset="0"/>
              </a:rPr>
              <a:t>Key Features of Our Funded Research &amp; Research-Related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13A81"/>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9FB4FA8D-BDF4-C72A-B4D3-3C4BC91FFCA0}"/>
              </a:ext>
            </a:extLst>
          </p:cNvPr>
          <p:cNvCxnSpPr>
            <a:cxnSpLocks/>
          </p:cNvCxnSpPr>
          <p:nvPr/>
        </p:nvCxnSpPr>
        <p:spPr>
          <a:xfrm>
            <a:off x="0" y="1349298"/>
            <a:ext cx="12192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47458E9-E470-D8C7-216B-F304598F889F}"/>
              </a:ext>
            </a:extLst>
          </p:cNvPr>
          <p:cNvCxnSpPr>
            <a:cxnSpLocks/>
          </p:cNvCxnSpPr>
          <p:nvPr/>
        </p:nvCxnSpPr>
        <p:spPr>
          <a:xfrm>
            <a:off x="391073" y="1537249"/>
            <a:ext cx="0" cy="71091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0EAC5036-ED36-4949-70D3-0E5250062BE2}"/>
              </a:ext>
            </a:extLst>
          </p:cNvPr>
          <p:cNvSpPr>
            <a:spLocks noGrp="1"/>
          </p:cNvSpPr>
          <p:nvPr>
            <p:ph type="title"/>
          </p:nvPr>
        </p:nvSpPr>
        <p:spPr>
          <a:xfrm>
            <a:off x="239476" y="385073"/>
            <a:ext cx="10759440" cy="731520"/>
          </a:xfrm>
        </p:spPr>
        <p:txBody>
          <a:bodyPr>
            <a:normAutofit fontScale="90000"/>
          </a:bodyPr>
          <a:lstStyle/>
          <a:p>
            <a:pPr>
              <a:lnSpc>
                <a:spcPct val="100000"/>
              </a:lnSpc>
              <a:spcBef>
                <a:spcPts val="600"/>
              </a:spcBef>
              <a:spcAft>
                <a:spcPts val="600"/>
              </a:spcAft>
            </a:pPr>
            <a:r>
              <a:rPr lang="en-US"/>
              <a:t>Patient-Centered Outcomes Research Institute</a:t>
            </a:r>
            <a:br>
              <a:rPr lang="en-US"/>
            </a:br>
            <a:r>
              <a:rPr lang="en-US" sz="2700" b="0"/>
              <a:t>Research Done Differently</a:t>
            </a:r>
            <a:r>
              <a:rPr lang="en-US" sz="2700" b="0" baseline="30000"/>
              <a:t>®</a:t>
            </a:r>
          </a:p>
        </p:txBody>
      </p:sp>
      <p:pic>
        <p:nvPicPr>
          <p:cNvPr id="2" name="Picture 1" descr="A picture containing person, holding, hand, drinking water&#10;&#10;Description automatically generated">
            <a:extLst>
              <a:ext uri="{FF2B5EF4-FFF2-40B4-BE49-F238E27FC236}">
                <a16:creationId xmlns:a16="http://schemas.microsoft.com/office/drawing/2014/main" id="{C311593B-0297-4868-9200-A478CE4CCB14}"/>
              </a:ext>
            </a:extLst>
          </p:cNvPr>
          <p:cNvPicPr>
            <a:picLocks noChangeAspect="1"/>
          </p:cNvPicPr>
          <p:nvPr/>
        </p:nvPicPr>
        <p:blipFill rotWithShape="1">
          <a:blip r:embed="rId3"/>
          <a:srcRect l="12926" t="1776" r="7286" b="2070"/>
          <a:stretch/>
        </p:blipFill>
        <p:spPr>
          <a:xfrm>
            <a:off x="8142877" y="2470781"/>
            <a:ext cx="3708269" cy="2808537"/>
          </a:xfrm>
          <a:prstGeom prst="rect">
            <a:avLst/>
          </a:prstGeom>
        </p:spPr>
      </p:pic>
    </p:spTree>
    <p:extLst>
      <p:ext uri="{BB962C8B-B14F-4D97-AF65-F5344CB8AC3E}">
        <p14:creationId xmlns:p14="http://schemas.microsoft.com/office/powerpoint/2010/main" val="1259355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EAC5036-ED36-4949-70D3-0E5250062BE2}"/>
              </a:ext>
            </a:extLst>
          </p:cNvPr>
          <p:cNvSpPr>
            <a:spLocks noGrp="1"/>
          </p:cNvSpPr>
          <p:nvPr>
            <p:ph type="title"/>
          </p:nvPr>
        </p:nvSpPr>
        <p:spPr/>
        <p:txBody>
          <a:bodyPr/>
          <a:lstStyle/>
          <a:p>
            <a:r>
              <a:rPr lang="en-US"/>
              <a:t>Patient-Centered Outcomes Research Institute</a:t>
            </a:r>
          </a:p>
        </p:txBody>
      </p:sp>
      <p:sp>
        <p:nvSpPr>
          <p:cNvPr id="3" name="Text Placeholder 2">
            <a:extLst>
              <a:ext uri="{FF2B5EF4-FFF2-40B4-BE49-F238E27FC236}">
                <a16:creationId xmlns:a16="http://schemas.microsoft.com/office/drawing/2014/main" id="{37EA5EED-664C-20D1-D84C-66DE5C1E9204}"/>
              </a:ext>
            </a:extLst>
          </p:cNvPr>
          <p:cNvSpPr>
            <a:spLocks noGrp="1"/>
          </p:cNvSpPr>
          <p:nvPr>
            <p:ph type="body" sz="quarter" idx="13"/>
          </p:nvPr>
        </p:nvSpPr>
        <p:spPr>
          <a:xfrm>
            <a:off x="388937" y="706645"/>
            <a:ext cx="11430000" cy="614977"/>
          </a:xfrm>
        </p:spPr>
        <p:txBody>
          <a:bodyPr/>
          <a:lstStyle/>
          <a:p>
            <a:r>
              <a:rPr lang="en-US"/>
              <a:t>Engagement Makes Meaningful Differences</a:t>
            </a:r>
          </a:p>
        </p:txBody>
      </p:sp>
      <p:graphicFrame>
        <p:nvGraphicFramePr>
          <p:cNvPr id="9" name="Table 8">
            <a:extLst>
              <a:ext uri="{FF2B5EF4-FFF2-40B4-BE49-F238E27FC236}">
                <a16:creationId xmlns:a16="http://schemas.microsoft.com/office/drawing/2014/main" id="{E23FB763-4B2E-128A-1394-4A2571CF5635}"/>
              </a:ext>
            </a:extLst>
          </p:cNvPr>
          <p:cNvGraphicFramePr>
            <a:graphicFrameLocks noGrp="1"/>
          </p:cNvGraphicFramePr>
          <p:nvPr/>
        </p:nvGraphicFramePr>
        <p:xfrm>
          <a:off x="369886" y="1692275"/>
          <a:ext cx="5505451" cy="384048"/>
        </p:xfrm>
        <a:graphic>
          <a:graphicData uri="http://schemas.openxmlformats.org/drawingml/2006/table">
            <a:tbl>
              <a:tblPr firstRow="1" bandRow="1">
                <a:tableStyleId>{5C22544A-7EE6-4342-B048-85BDC9FD1C3A}</a:tableStyleId>
              </a:tblPr>
              <a:tblGrid>
                <a:gridCol w="5505451">
                  <a:extLst>
                    <a:ext uri="{9D8B030D-6E8A-4147-A177-3AD203B41FA5}">
                      <a16:colId xmlns:a16="http://schemas.microsoft.com/office/drawing/2014/main" val="2745727714"/>
                    </a:ext>
                  </a:extLst>
                </a:gridCol>
              </a:tblGrid>
              <a:tr h="80109">
                <a:tc>
                  <a:txBody>
                    <a:bodyPr/>
                    <a:lstStyle/>
                    <a:p>
                      <a:pPr>
                        <a:lnSpc>
                          <a:spcPct val="90000"/>
                        </a:lnSpc>
                      </a:pPr>
                      <a:r>
                        <a:rPr lang="en-US" sz="2800" b="1">
                          <a:solidFill>
                            <a:schemeClr val="accent3"/>
                          </a:solidFill>
                          <a:latin typeface="Open Sans" panose="020B0606030504020204" pitchFamily="34" charset="0"/>
                          <a:ea typeface="Open Sans" panose="020B0606030504020204" pitchFamily="34" charset="0"/>
                          <a:cs typeface="Open Sans" panose="020B0606030504020204" pitchFamily="34" charset="0"/>
                        </a:rPr>
                        <a:t>Engagement Influences…</a:t>
                      </a:r>
                      <a:endParaRPr lang="en-US" sz="2800" b="0" i="0" dirty="0">
                        <a:solidFill>
                          <a:schemeClr val="accent3"/>
                        </a:solidFill>
                        <a:latin typeface="Open Sans" panose="020B0606030504020204" pitchFamily="34" charset="0"/>
                      </a:endParaRPr>
                    </a:p>
                  </a:txBody>
                  <a:tcPr marL="182880" marR="0" marT="0" marB="0">
                    <a:lnL w="38100" cap="flat" cmpd="sng" algn="ctr">
                      <a:solidFill>
                        <a:schemeClr val="bg2"/>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2723215395"/>
                  </a:ext>
                </a:extLst>
              </a:tr>
            </a:tbl>
          </a:graphicData>
        </a:graphic>
      </p:graphicFrame>
      <p:sp>
        <p:nvSpPr>
          <p:cNvPr id="10" name="Right Arrow 9">
            <a:extLst>
              <a:ext uri="{FF2B5EF4-FFF2-40B4-BE49-F238E27FC236}">
                <a16:creationId xmlns:a16="http://schemas.microsoft.com/office/drawing/2014/main" id="{FDE0C21B-51A8-4D88-5F80-DED88E4B140B}"/>
              </a:ext>
              <a:ext uri="{C183D7F6-B498-43B3-948B-1728B52AA6E4}">
                <adec:decorative xmlns:adec="http://schemas.microsoft.com/office/drawing/2017/decorative" val="1"/>
              </a:ext>
            </a:extLst>
          </p:cNvPr>
          <p:cNvSpPr/>
          <p:nvPr/>
        </p:nvSpPr>
        <p:spPr>
          <a:xfrm>
            <a:off x="290383" y="1982732"/>
            <a:ext cx="5805617" cy="1141251"/>
          </a:xfrm>
          <a:prstGeom prst="rightArrow">
            <a:avLst>
              <a:gd name="adj1" fmla="val 70536"/>
              <a:gd name="adj2" fmla="val 58929"/>
            </a:avLst>
          </a:prstGeom>
          <a:solidFill>
            <a:srgbClr val="EEF3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2" name="Content Placeholder 11">
            <a:extLst>
              <a:ext uri="{FF2B5EF4-FFF2-40B4-BE49-F238E27FC236}">
                <a16:creationId xmlns:a16="http://schemas.microsoft.com/office/drawing/2014/main" id="{BE71105C-D4C9-C39D-C618-79E2DBD4CD2C}"/>
              </a:ext>
            </a:extLst>
          </p:cNvPr>
          <p:cNvSpPr>
            <a:spLocks noGrp="1"/>
          </p:cNvSpPr>
          <p:nvPr>
            <p:ph sz="half" idx="2"/>
          </p:nvPr>
        </p:nvSpPr>
        <p:spPr>
          <a:xfrm>
            <a:off x="388937" y="2171700"/>
            <a:ext cx="5486400" cy="2994025"/>
          </a:xfrm>
        </p:spPr>
        <p:txBody>
          <a:bodyPr/>
          <a:lstStyle/>
          <a:p>
            <a:pPr>
              <a:spcBef>
                <a:spcPts val="1800"/>
              </a:spcBef>
            </a:pPr>
            <a:r>
              <a:rPr lang="en-US" sz="2000"/>
              <a:t>Study conceptualization, execution, materials and dissemination products</a:t>
            </a:r>
          </a:p>
          <a:p>
            <a:pPr>
              <a:spcBef>
                <a:spcPts val="1800"/>
              </a:spcBef>
            </a:pPr>
            <a:r>
              <a:rPr lang="en-US" sz="2000"/>
              <a:t>Carrying out study tasks</a:t>
            </a:r>
          </a:p>
          <a:p>
            <a:pPr>
              <a:spcBef>
                <a:spcPts val="1800"/>
              </a:spcBef>
            </a:pPr>
            <a:r>
              <a:rPr lang="en-US" sz="2000"/>
              <a:t>Engagement design and practice</a:t>
            </a:r>
          </a:p>
          <a:p>
            <a:pPr>
              <a:spcBef>
                <a:spcPts val="1800"/>
              </a:spcBef>
            </a:pPr>
            <a:r>
              <a:rPr lang="en-US" sz="2000"/>
              <a:t>Researchers’ understanding of patients, clinicians, &amp; health care organizations</a:t>
            </a:r>
          </a:p>
        </p:txBody>
      </p:sp>
      <p:graphicFrame>
        <p:nvGraphicFramePr>
          <p:cNvPr id="24" name="Table 23">
            <a:extLst>
              <a:ext uri="{FF2B5EF4-FFF2-40B4-BE49-F238E27FC236}">
                <a16:creationId xmlns:a16="http://schemas.microsoft.com/office/drawing/2014/main" id="{A0E4AA30-EA8B-AE66-F28D-FF35788FCC41}"/>
              </a:ext>
            </a:extLst>
          </p:cNvPr>
          <p:cNvGraphicFramePr>
            <a:graphicFrameLocks noGrp="1"/>
          </p:cNvGraphicFramePr>
          <p:nvPr/>
        </p:nvGraphicFramePr>
        <p:xfrm>
          <a:off x="6311675" y="2174788"/>
          <a:ext cx="5505451" cy="768096"/>
        </p:xfrm>
        <a:graphic>
          <a:graphicData uri="http://schemas.openxmlformats.org/drawingml/2006/table">
            <a:tbl>
              <a:tblPr firstRow="1" bandRow="1">
                <a:tableStyleId>{5C22544A-7EE6-4342-B048-85BDC9FD1C3A}</a:tableStyleId>
              </a:tblPr>
              <a:tblGrid>
                <a:gridCol w="5505451">
                  <a:extLst>
                    <a:ext uri="{9D8B030D-6E8A-4147-A177-3AD203B41FA5}">
                      <a16:colId xmlns:a16="http://schemas.microsoft.com/office/drawing/2014/main" val="2745727714"/>
                    </a:ext>
                  </a:extLst>
                </a:gridCol>
              </a:tblGrid>
              <a:tr h="495607">
                <a:tc>
                  <a:txBody>
                    <a:bodyPr/>
                    <a:lstStyle/>
                    <a:p>
                      <a:pPr>
                        <a:lnSpc>
                          <a:spcPct val="90000"/>
                        </a:lnSpc>
                      </a:pPr>
                      <a:r>
                        <a:rPr lang="en-US" sz="2800" b="1">
                          <a:solidFill>
                            <a:schemeClr val="accent3"/>
                          </a:solidFill>
                          <a:latin typeface="Open Sans" panose="020B0606030504020204" pitchFamily="34" charset="0"/>
                          <a:ea typeface="Open Sans" panose="020B0606030504020204" pitchFamily="34" charset="0"/>
                          <a:cs typeface="Open Sans" panose="020B0606030504020204" pitchFamily="34" charset="0"/>
                        </a:rPr>
                        <a:t>Engagement Influences all Aspects of CER Projects</a:t>
                      </a:r>
                      <a:endParaRPr lang="en-US" sz="2800" b="0" i="0" dirty="0">
                        <a:solidFill>
                          <a:schemeClr val="accent3"/>
                        </a:solidFill>
                        <a:latin typeface="Open Sans" panose="020B0606030504020204" pitchFamily="34" charset="0"/>
                      </a:endParaRPr>
                    </a:p>
                  </a:txBody>
                  <a:tcPr marL="182880" marR="0" marT="0" marB="0">
                    <a:lnL w="38100" cap="flat" cmpd="sng" algn="ctr">
                      <a:solidFill>
                        <a:schemeClr val="bg2"/>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2723215395"/>
                  </a:ext>
                </a:extLst>
              </a:tr>
            </a:tbl>
          </a:graphicData>
        </a:graphic>
      </p:graphicFrame>
      <p:sp>
        <p:nvSpPr>
          <p:cNvPr id="23" name="Content Placeholder 22">
            <a:extLst>
              <a:ext uri="{FF2B5EF4-FFF2-40B4-BE49-F238E27FC236}">
                <a16:creationId xmlns:a16="http://schemas.microsoft.com/office/drawing/2014/main" id="{7412EF94-5F5D-6BE2-0053-15939F284DF1}"/>
              </a:ext>
            </a:extLst>
          </p:cNvPr>
          <p:cNvSpPr>
            <a:spLocks noGrp="1"/>
          </p:cNvSpPr>
          <p:nvPr>
            <p:ph sz="quarter" idx="4"/>
          </p:nvPr>
        </p:nvSpPr>
        <p:spPr>
          <a:xfrm>
            <a:off x="6327433" y="3045938"/>
            <a:ext cx="5486400" cy="3243649"/>
          </a:xfrm>
        </p:spPr>
        <p:txBody>
          <a:bodyPr/>
          <a:lstStyle/>
          <a:p>
            <a:pPr>
              <a:spcBef>
                <a:spcPts val="1200"/>
              </a:spcBef>
            </a:pPr>
            <a:r>
              <a:rPr lang="en-US" sz="2000"/>
              <a:t>Research focus</a:t>
            </a:r>
          </a:p>
          <a:p>
            <a:pPr>
              <a:spcBef>
                <a:spcPts val="1200"/>
              </a:spcBef>
            </a:pPr>
            <a:r>
              <a:rPr lang="en-US" sz="2000"/>
              <a:t>Research design</a:t>
            </a:r>
          </a:p>
          <a:p>
            <a:pPr>
              <a:spcBef>
                <a:spcPts val="1200"/>
              </a:spcBef>
            </a:pPr>
            <a:r>
              <a:rPr lang="en-US" sz="2000"/>
              <a:t>Intervention tailoring/delivery</a:t>
            </a:r>
          </a:p>
          <a:p>
            <a:pPr>
              <a:spcBef>
                <a:spcPts val="1200"/>
              </a:spcBef>
            </a:pPr>
            <a:r>
              <a:rPr lang="en-US" sz="2000"/>
              <a:t>Recruitment/retention</a:t>
            </a:r>
          </a:p>
          <a:p>
            <a:pPr>
              <a:spcBef>
                <a:spcPts val="1200"/>
              </a:spcBef>
            </a:pPr>
            <a:r>
              <a:rPr lang="en-US" sz="2000"/>
              <a:t>Data collection/measures</a:t>
            </a:r>
          </a:p>
          <a:p>
            <a:pPr>
              <a:spcBef>
                <a:spcPts val="1200"/>
              </a:spcBef>
            </a:pPr>
            <a:r>
              <a:rPr lang="en-US" sz="2000"/>
              <a:t>Data analysis</a:t>
            </a:r>
          </a:p>
          <a:p>
            <a:pPr>
              <a:spcBef>
                <a:spcPts val="1200"/>
              </a:spcBef>
            </a:pPr>
            <a:r>
              <a:rPr lang="en-US" sz="2000"/>
              <a:t>Dissemination</a:t>
            </a:r>
          </a:p>
        </p:txBody>
      </p:sp>
      <p:sp>
        <p:nvSpPr>
          <p:cNvPr id="4" name="Slide Number Placeholder 3">
            <a:extLst>
              <a:ext uri="{FF2B5EF4-FFF2-40B4-BE49-F238E27FC236}">
                <a16:creationId xmlns:a16="http://schemas.microsoft.com/office/drawing/2014/main" id="{5044FB32-867A-D13C-F547-08747E5B74C4}"/>
              </a:ext>
            </a:extLst>
          </p:cNvPr>
          <p:cNvSpPr>
            <a:spLocks noGrp="1"/>
          </p:cNvSpPr>
          <p:nvPr>
            <p:ph type="sldNum" sz="quarter" idx="12"/>
          </p:nvPr>
        </p:nvSpPr>
        <p:spPr/>
        <p:txBody>
          <a:bodyPr/>
          <a:lstStyle/>
          <a:p>
            <a:fld id="{CD8FCAE6-69AE-D04B-8E7E-F5F188FCE417}" type="slidenum">
              <a:rPr lang="en-US" smtClean="0"/>
              <a:t>6</a:t>
            </a:fld>
            <a:endParaRPr lang="en-US"/>
          </a:p>
        </p:txBody>
      </p:sp>
    </p:spTree>
    <p:extLst>
      <p:ext uri="{BB962C8B-B14F-4D97-AF65-F5344CB8AC3E}">
        <p14:creationId xmlns:p14="http://schemas.microsoft.com/office/powerpoint/2010/main" val="2857632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itting at a table&#10;&#10;Description automatically generated">
            <a:extLst>
              <a:ext uri="{FF2B5EF4-FFF2-40B4-BE49-F238E27FC236}">
                <a16:creationId xmlns:a16="http://schemas.microsoft.com/office/drawing/2014/main" id="{6F6655D7-1E17-CCFE-B25C-8CAF28AF6207}"/>
              </a:ext>
            </a:extLst>
          </p:cNvPr>
          <p:cNvPicPr>
            <a:picLocks noGrp="1" noChangeAspect="1"/>
          </p:cNvPicPr>
          <p:nvPr>
            <p:ph idx="1"/>
          </p:nvPr>
        </p:nvPicPr>
        <p:blipFill>
          <a:blip r:embed="rId3"/>
          <a:stretch>
            <a:fillRect/>
          </a:stretch>
        </p:blipFill>
        <p:spPr>
          <a:xfrm>
            <a:off x="1440" y="-44936"/>
            <a:ext cx="12208169" cy="6781532"/>
          </a:xfrm>
        </p:spPr>
      </p:pic>
    </p:spTree>
    <p:extLst>
      <p:ext uri="{BB962C8B-B14F-4D97-AF65-F5344CB8AC3E}">
        <p14:creationId xmlns:p14="http://schemas.microsoft.com/office/powerpoint/2010/main" val="1406171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BEB95DA-25F7-6549-B7C0-A4CF949409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FCAE6-69AE-D04B-8E7E-F5F188FCE417}" type="slidenum">
              <a:rPr kumimoji="0" lang="en-US" sz="1200" b="0" i="0" u="none" strike="noStrike" kern="1200" cap="none" spc="0" normalizeH="0" baseline="0" noProof="0" smtClean="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13A8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Content Placeholder 6">
            <a:extLst>
              <a:ext uri="{FF2B5EF4-FFF2-40B4-BE49-F238E27FC236}">
                <a16:creationId xmlns:a16="http://schemas.microsoft.com/office/drawing/2014/main" id="{74A457F9-7808-9ED8-9FCA-B318CB0FBB84}"/>
              </a:ext>
            </a:extLst>
          </p:cNvPr>
          <p:cNvSpPr txBox="1">
            <a:spLocks noGrp="1"/>
          </p:cNvSpPr>
          <p:nvPr>
            <p:ph idx="1"/>
          </p:nvPr>
        </p:nvSpPr>
        <p:spPr>
          <a:xfrm flipH="1">
            <a:off x="265611" y="2262359"/>
            <a:ext cx="5038250" cy="4108817"/>
          </a:xfrm>
          <a:prstGeom prst="rect">
            <a:avLst/>
          </a:prstGeom>
          <a:noFill/>
        </p:spPr>
        <p:txBody>
          <a:bodyPr vert="horz" wrap="square" lIns="91440" tIns="45720" rIns="91440" bIns="45720" rtlCol="0" anchor="t">
            <a:spAutoFit/>
          </a:bodyPr>
          <a:lstStyle/>
          <a:p>
            <a:pPr>
              <a:lnSpc>
                <a:spcPct val="100000"/>
              </a:lnSpc>
            </a:pPr>
            <a:r>
              <a:rPr lang="en-US">
                <a:solidFill>
                  <a:schemeClr val="accent3"/>
                </a:solidFill>
                <a:latin typeface="Open Sans"/>
                <a:ea typeface="Open Sans"/>
                <a:cs typeface="Open Sans"/>
              </a:rPr>
              <a:t>Five ambitious long-term goals </a:t>
            </a:r>
            <a:endParaRPr lang="en-US">
              <a:solidFill>
                <a:schemeClr val="accent3"/>
              </a:solidFill>
            </a:endParaRPr>
          </a:p>
          <a:p>
            <a:pPr>
              <a:lnSpc>
                <a:spcPct val="100000"/>
              </a:lnSpc>
              <a:spcBef>
                <a:spcPts val="2400"/>
              </a:spcBef>
            </a:pPr>
            <a:r>
              <a:rPr lang="en-US">
                <a:solidFill>
                  <a:schemeClr val="accent3"/>
                </a:solidFill>
                <a:latin typeface="Open Sans"/>
                <a:ea typeface="Open Sans"/>
                <a:cs typeface="Open Sans"/>
              </a:rPr>
              <a:t>Interconnected and mutually reinforcing</a:t>
            </a:r>
          </a:p>
          <a:p>
            <a:pPr>
              <a:lnSpc>
                <a:spcPct val="100000"/>
              </a:lnSpc>
              <a:spcBef>
                <a:spcPts val="2400"/>
              </a:spcBef>
            </a:pPr>
            <a:r>
              <a:rPr lang="en-US">
                <a:solidFill>
                  <a:schemeClr val="accent3"/>
                </a:solidFill>
                <a:latin typeface="Open Sans"/>
                <a:ea typeface="Open Sans"/>
                <a:cs typeface="Open Sans"/>
              </a:rPr>
              <a:t>Purpose:</a:t>
            </a:r>
          </a:p>
          <a:p>
            <a:pPr lvl="1">
              <a:lnSpc>
                <a:spcPct val="100000"/>
              </a:lnSpc>
              <a:spcBef>
                <a:spcPts val="1200"/>
              </a:spcBef>
            </a:pPr>
            <a:r>
              <a:rPr lang="en-US">
                <a:solidFill>
                  <a:schemeClr val="accent3"/>
                </a:solidFill>
                <a:latin typeface="Open Sans"/>
                <a:ea typeface="Open Sans"/>
                <a:cs typeface="Open Sans"/>
              </a:rPr>
              <a:t>Anchor PCORI’s research funding and other initiatives </a:t>
            </a:r>
          </a:p>
          <a:p>
            <a:pPr lvl="1">
              <a:lnSpc>
                <a:spcPct val="100000"/>
              </a:lnSpc>
              <a:spcBef>
                <a:spcPts val="600"/>
              </a:spcBef>
            </a:pPr>
            <a:r>
              <a:rPr lang="en-US">
                <a:solidFill>
                  <a:schemeClr val="accent3"/>
                </a:solidFill>
                <a:latin typeface="Open Sans"/>
                <a:ea typeface="Open Sans"/>
                <a:cs typeface="Open Sans"/>
              </a:rPr>
              <a:t>Make a positive and significant impact on health and healthcare outcomes</a:t>
            </a:r>
          </a:p>
        </p:txBody>
      </p:sp>
      <p:pic>
        <p:nvPicPr>
          <p:cNvPr id="3" name="Picture 2">
            <a:extLst>
              <a:ext uri="{FF2B5EF4-FFF2-40B4-BE49-F238E27FC236}">
                <a16:creationId xmlns:a16="http://schemas.microsoft.com/office/drawing/2014/main" id="{DD5EB015-09D1-8FDD-C4DE-3AC19D4FF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422" y="1417709"/>
            <a:ext cx="5646964" cy="51391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6E6003-1368-1D49-FB39-F23A3EB88041}"/>
              </a:ext>
            </a:extLst>
          </p:cNvPr>
          <p:cNvSpPr txBox="1"/>
          <p:nvPr/>
        </p:nvSpPr>
        <p:spPr>
          <a:xfrm>
            <a:off x="348239" y="1528892"/>
            <a:ext cx="53960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13A81"/>
                </a:solidFill>
                <a:effectLst/>
                <a:uLnTx/>
                <a:uFillTx/>
                <a:latin typeface="Open Sans" panose="020B0606030504020204" pitchFamily="34" charset="0"/>
                <a:ea typeface="Open Sans" panose="020B0606030504020204" pitchFamily="34" charset="0"/>
                <a:cs typeface="Open Sans" panose="020B0606030504020204" pitchFamily="34" charset="0"/>
              </a:rPr>
              <a:t>National Priorities for Health</a:t>
            </a:r>
          </a:p>
        </p:txBody>
      </p:sp>
      <p:sp>
        <p:nvSpPr>
          <p:cNvPr id="10" name="Title 1">
            <a:extLst>
              <a:ext uri="{FF2B5EF4-FFF2-40B4-BE49-F238E27FC236}">
                <a16:creationId xmlns:a16="http://schemas.microsoft.com/office/drawing/2014/main" id="{F5E1DABA-9115-0B6C-AF70-0E6FAF89124F}"/>
              </a:ext>
            </a:extLst>
          </p:cNvPr>
          <p:cNvSpPr>
            <a:spLocks noGrp="1"/>
          </p:cNvSpPr>
          <p:nvPr>
            <p:ph type="title"/>
          </p:nvPr>
        </p:nvSpPr>
        <p:spPr>
          <a:xfrm>
            <a:off x="239476" y="385073"/>
            <a:ext cx="10759440" cy="731520"/>
          </a:xfrm>
        </p:spPr>
        <p:txBody>
          <a:bodyPr>
            <a:normAutofit fontScale="90000"/>
          </a:bodyPr>
          <a:lstStyle/>
          <a:p>
            <a:pPr>
              <a:lnSpc>
                <a:spcPct val="100000"/>
              </a:lnSpc>
              <a:spcBef>
                <a:spcPts val="600"/>
              </a:spcBef>
              <a:spcAft>
                <a:spcPts val="600"/>
              </a:spcAft>
            </a:pPr>
            <a:r>
              <a:rPr lang="en-US"/>
              <a:t>Patient-Centered Outcomes Research Institute</a:t>
            </a:r>
            <a:br>
              <a:rPr lang="en-US"/>
            </a:br>
            <a:r>
              <a:rPr lang="en-US" sz="2700" b="0"/>
              <a:t>National Priorities for Health</a:t>
            </a:r>
            <a:endParaRPr lang="en-US" b="0"/>
          </a:p>
        </p:txBody>
      </p:sp>
      <p:cxnSp>
        <p:nvCxnSpPr>
          <p:cNvPr id="4" name="Straight Connector 3">
            <a:extLst>
              <a:ext uri="{FF2B5EF4-FFF2-40B4-BE49-F238E27FC236}">
                <a16:creationId xmlns:a16="http://schemas.microsoft.com/office/drawing/2014/main" id="{D622F677-60AE-5C30-9FF6-50CAF51C601A}"/>
              </a:ext>
            </a:extLst>
          </p:cNvPr>
          <p:cNvCxnSpPr>
            <a:cxnSpLocks/>
          </p:cNvCxnSpPr>
          <p:nvPr/>
        </p:nvCxnSpPr>
        <p:spPr>
          <a:xfrm>
            <a:off x="308501" y="1569990"/>
            <a:ext cx="0" cy="444674"/>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479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807C-5348-EF0F-8AEE-D14CDDC47CD0}"/>
              </a:ext>
            </a:extLst>
          </p:cNvPr>
          <p:cNvSpPr>
            <a:spLocks noGrp="1"/>
          </p:cNvSpPr>
          <p:nvPr>
            <p:ph type="title"/>
          </p:nvPr>
        </p:nvSpPr>
        <p:spPr/>
        <p:txBody>
          <a:bodyPr/>
          <a:lstStyle/>
          <a:p>
            <a:r>
              <a:rPr lang="en-US"/>
              <a:t>Patient-Centered Outcomes Research Institute</a:t>
            </a:r>
          </a:p>
        </p:txBody>
      </p:sp>
      <p:sp>
        <p:nvSpPr>
          <p:cNvPr id="3" name="Text Placeholder 2">
            <a:extLst>
              <a:ext uri="{FF2B5EF4-FFF2-40B4-BE49-F238E27FC236}">
                <a16:creationId xmlns:a16="http://schemas.microsoft.com/office/drawing/2014/main" id="{6307AD08-7012-F677-BF1C-A6C796D426E5}"/>
              </a:ext>
            </a:extLst>
          </p:cNvPr>
          <p:cNvSpPr>
            <a:spLocks noGrp="1"/>
          </p:cNvSpPr>
          <p:nvPr>
            <p:ph type="body" sz="quarter" idx="13"/>
          </p:nvPr>
        </p:nvSpPr>
        <p:spPr>
          <a:xfrm>
            <a:off x="388937" y="706645"/>
            <a:ext cx="11430000" cy="614977"/>
          </a:xfrm>
        </p:spPr>
        <p:txBody>
          <a:bodyPr/>
          <a:lstStyle/>
          <a:p>
            <a:r>
              <a:rPr lang="en-US"/>
              <a:t>Topic Themes for Focused Funding</a:t>
            </a:r>
          </a:p>
        </p:txBody>
      </p:sp>
      <p:graphicFrame>
        <p:nvGraphicFramePr>
          <p:cNvPr id="11" name="Table 10">
            <a:extLst>
              <a:ext uri="{FF2B5EF4-FFF2-40B4-BE49-F238E27FC236}">
                <a16:creationId xmlns:a16="http://schemas.microsoft.com/office/drawing/2014/main" id="{EAE7CD2C-DBB7-5998-089B-C2FE89B50E0F}"/>
              </a:ext>
            </a:extLst>
          </p:cNvPr>
          <p:cNvGraphicFramePr>
            <a:graphicFrameLocks noGrp="1"/>
          </p:cNvGraphicFramePr>
          <p:nvPr>
            <p:extLst>
              <p:ext uri="{D42A27DB-BD31-4B8C-83A1-F6EECF244321}">
                <p14:modId xmlns:p14="http://schemas.microsoft.com/office/powerpoint/2010/main" val="1328114056"/>
              </p:ext>
            </p:extLst>
          </p:nvPr>
        </p:nvGraphicFramePr>
        <p:xfrm>
          <a:off x="369888" y="1692967"/>
          <a:ext cx="5716586" cy="384048"/>
        </p:xfrm>
        <a:graphic>
          <a:graphicData uri="http://schemas.openxmlformats.org/drawingml/2006/table">
            <a:tbl>
              <a:tblPr firstRow="1" bandRow="1">
                <a:tableStyleId>{5C22544A-7EE6-4342-B048-85BDC9FD1C3A}</a:tableStyleId>
              </a:tblPr>
              <a:tblGrid>
                <a:gridCol w="5716586">
                  <a:extLst>
                    <a:ext uri="{9D8B030D-6E8A-4147-A177-3AD203B41FA5}">
                      <a16:colId xmlns:a16="http://schemas.microsoft.com/office/drawing/2014/main" val="2745727714"/>
                    </a:ext>
                  </a:extLst>
                </a:gridCol>
              </a:tblGrid>
              <a:tr h="45719">
                <a:tc>
                  <a:txBody>
                    <a:bodyPr/>
                    <a:lstStyle/>
                    <a:p>
                      <a:pPr>
                        <a:lnSpc>
                          <a:spcPct val="90000"/>
                        </a:lnSpc>
                      </a:pPr>
                      <a:r>
                        <a:rPr lang="en-US" sz="2800" b="1">
                          <a:solidFill>
                            <a:schemeClr val="accent3"/>
                          </a:solidFill>
                          <a:latin typeface="Open Sans" panose="020B0606030504020204" pitchFamily="34" charset="0"/>
                          <a:ea typeface="Open Sans" panose="020B0606030504020204" pitchFamily="34" charset="0"/>
                          <a:cs typeface="Open Sans" panose="020B0606030504020204" pitchFamily="34" charset="0"/>
                        </a:rPr>
                        <a:t>Topic Themes</a:t>
                      </a:r>
                    </a:p>
                  </a:txBody>
                  <a:tcPr marL="182880" marR="0" marT="0" marB="0" anchor="ctr">
                    <a:lnL w="38100" cap="flat" cmpd="sng" algn="ctr">
                      <a:solidFill>
                        <a:schemeClr val="bg2"/>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2723215395"/>
                  </a:ext>
                </a:extLst>
              </a:tr>
            </a:tbl>
          </a:graphicData>
        </a:graphic>
      </p:graphicFrame>
      <p:sp>
        <p:nvSpPr>
          <p:cNvPr id="16" name="Content Placeholder 6">
            <a:extLst>
              <a:ext uri="{FF2B5EF4-FFF2-40B4-BE49-F238E27FC236}">
                <a16:creationId xmlns:a16="http://schemas.microsoft.com/office/drawing/2014/main" id="{CC231752-9F56-4285-21D6-8AFC5A7E37E9}"/>
              </a:ext>
            </a:extLst>
          </p:cNvPr>
          <p:cNvSpPr txBox="1">
            <a:spLocks noGrp="1"/>
          </p:cNvSpPr>
          <p:nvPr>
            <p:ph sz="half" idx="2"/>
          </p:nvPr>
        </p:nvSpPr>
        <p:spPr>
          <a:xfrm>
            <a:off x="388937" y="2165350"/>
            <a:ext cx="3344341" cy="4235450"/>
          </a:xfrm>
        </p:spPr>
        <p:txBody>
          <a:bodyPr/>
          <a:lstStyle/>
          <a:p>
            <a:pPr>
              <a:lnSpc>
                <a:spcPct val="100000"/>
              </a:lnSpc>
              <a:spcBef>
                <a:spcPts val="1800"/>
              </a:spcBef>
            </a:pPr>
            <a:r>
              <a:rPr lang="en-US" sz="2200"/>
              <a:t>Inform funding opportunities </a:t>
            </a:r>
          </a:p>
          <a:p>
            <a:pPr>
              <a:lnSpc>
                <a:spcPct val="100000"/>
              </a:lnSpc>
              <a:spcBef>
                <a:spcPts val="1800"/>
              </a:spcBef>
            </a:pPr>
            <a:r>
              <a:rPr lang="en-US" sz="2200"/>
              <a:t>High burden, high-impact health conditions facing millions of people every day </a:t>
            </a:r>
          </a:p>
          <a:p>
            <a:pPr>
              <a:lnSpc>
                <a:spcPct val="100000"/>
              </a:lnSpc>
              <a:spcBef>
                <a:spcPts val="1800"/>
              </a:spcBef>
            </a:pPr>
            <a:r>
              <a:rPr lang="en-US" sz="2200"/>
              <a:t>Funding applications encouraged to align with topic themes</a:t>
            </a:r>
          </a:p>
        </p:txBody>
      </p:sp>
      <p:sp>
        <p:nvSpPr>
          <p:cNvPr id="35" name="Rounded Rectangle 34">
            <a:extLst>
              <a:ext uri="{FF2B5EF4-FFF2-40B4-BE49-F238E27FC236}">
                <a16:creationId xmlns:a16="http://schemas.microsoft.com/office/drawing/2014/main" id="{2F7C5801-A60D-75C5-3199-C296A28B1806}"/>
              </a:ext>
            </a:extLst>
          </p:cNvPr>
          <p:cNvSpPr/>
          <p:nvPr/>
        </p:nvSpPr>
        <p:spPr>
          <a:xfrm>
            <a:off x="3926896" y="1862169"/>
            <a:ext cx="2560320" cy="4255119"/>
          </a:xfrm>
          <a:prstGeom prst="roundRect">
            <a:avLst>
              <a:gd name="adj" fmla="val 5556"/>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737360" rIns="91440" bIns="4572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9870" indent="-229870">
              <a:spcAft>
                <a:spcPts val="600"/>
              </a:spcAft>
              <a:buFont typeface="Arial" panose="020B0604020202020204" pitchFamily="34" charset="0"/>
              <a:buChar char="•"/>
            </a:pPr>
            <a:r>
              <a:rPr lang="en-US" sz="1300">
                <a:latin typeface="Open Sans" panose="020B0606030504020204" pitchFamily="34" charset="0"/>
                <a:ea typeface="Open Sans" panose="020B0606030504020204" pitchFamily="34" charset="0"/>
                <a:cs typeface="Open Sans" panose="020B0606030504020204" pitchFamily="34" charset="0"/>
              </a:rPr>
              <a:t>Improving outcomes for people with intellectual and developmental disabilities</a:t>
            </a:r>
          </a:p>
          <a:p>
            <a:pPr marL="229870" indent="-229870">
              <a:spcAft>
                <a:spcPts val="600"/>
              </a:spcAft>
              <a:buFont typeface="Arial" panose="020B0604020202020204" pitchFamily="34" charset="0"/>
              <a:buChar char="•"/>
            </a:pPr>
            <a:r>
              <a:rPr lang="en-US" sz="1300">
                <a:latin typeface="Open Sans" panose="020B0606030504020204" pitchFamily="34" charset="0"/>
                <a:ea typeface="Open Sans" panose="020B0606030504020204" pitchFamily="34" charset="0"/>
                <a:cs typeface="Open Sans" panose="020B0606030504020204" pitchFamily="34" charset="0"/>
              </a:rPr>
              <a:t>Promoting health for older adults</a:t>
            </a:r>
          </a:p>
          <a:p>
            <a:pPr marL="229870" indent="-229870">
              <a:spcAft>
                <a:spcPts val="600"/>
              </a:spcAft>
              <a:buFont typeface="Arial" panose="020B0604020202020204" pitchFamily="34" charset="0"/>
              <a:buChar char="•"/>
            </a:pPr>
            <a:r>
              <a:rPr lang="en-US" sz="1300">
                <a:latin typeface="Open Sans" panose="020B0606030504020204" pitchFamily="34" charset="0"/>
                <a:ea typeface="Open Sans" panose="020B0606030504020204" pitchFamily="34" charset="0"/>
                <a:cs typeface="Open Sans" panose="020B0606030504020204" pitchFamily="34" charset="0"/>
              </a:rPr>
              <a:t>Promoting healthy children and youth</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pic>
        <p:nvPicPr>
          <p:cNvPr id="38" name="Picture 37" descr="Topic Theme, populations">
            <a:extLst>
              <a:ext uri="{FF2B5EF4-FFF2-40B4-BE49-F238E27FC236}">
                <a16:creationId xmlns:a16="http://schemas.microsoft.com/office/drawing/2014/main" id="{0D5A1E96-8DB5-6602-686A-8D742C93BC02}"/>
              </a:ext>
            </a:extLst>
          </p:cNvPr>
          <p:cNvPicPr>
            <a:picLocks/>
          </p:cNvPicPr>
          <p:nvPr/>
        </p:nvPicPr>
        <p:blipFill>
          <a:blip r:embed="rId3"/>
          <a:stretch>
            <a:fillRect/>
          </a:stretch>
        </p:blipFill>
        <p:spPr>
          <a:xfrm>
            <a:off x="4521256" y="1992876"/>
            <a:ext cx="1371600" cy="1371600"/>
          </a:xfrm>
          <a:prstGeom prst="rect">
            <a:avLst/>
          </a:prstGeom>
          <a:effectLst>
            <a:outerShdw blurRad="50800" dist="38100" dir="2700000" algn="tl" rotWithShape="0">
              <a:prstClr val="black">
                <a:alpha val="40000"/>
              </a:prstClr>
            </a:outerShdw>
          </a:effectLst>
        </p:spPr>
      </p:pic>
      <p:sp>
        <p:nvSpPr>
          <p:cNvPr id="37" name="Rounded Rectangle 36">
            <a:extLst>
              <a:ext uri="{FF2B5EF4-FFF2-40B4-BE49-F238E27FC236}">
                <a16:creationId xmlns:a16="http://schemas.microsoft.com/office/drawing/2014/main" id="{8F741291-E5D1-DCD8-2F4F-473C8B697301}"/>
              </a:ext>
            </a:extLst>
          </p:cNvPr>
          <p:cNvSpPr/>
          <p:nvPr/>
        </p:nvSpPr>
        <p:spPr>
          <a:xfrm>
            <a:off x="6588384" y="1862169"/>
            <a:ext cx="2560320" cy="4251960"/>
          </a:xfrm>
          <a:prstGeom prst="roundRect">
            <a:avLst>
              <a:gd name="adj" fmla="val 5556"/>
            </a:avLst>
          </a:prstGeom>
          <a:solidFill>
            <a:srgbClr val="2A8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737360" rIns="91440" bIns="4572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9870" indent="-229870">
              <a:buFont typeface="Arial" panose="020B0604020202020204" pitchFamily="34" charset="0"/>
              <a:buChar char="•"/>
            </a:pPr>
            <a:r>
              <a:rPr lang="en-US" sz="1300">
                <a:latin typeface="Open Sans" panose="020B0606030504020204" pitchFamily="34" charset="0"/>
                <a:ea typeface="Open Sans" panose="020B0606030504020204" pitchFamily="34" charset="0"/>
                <a:cs typeface="Open Sans" panose="020B0606030504020204" pitchFamily="34" charset="0"/>
              </a:rPr>
              <a:t>Addressing substance use </a:t>
            </a:r>
          </a:p>
          <a:p>
            <a:pPr marL="229870" indent="-229870">
              <a:spcBef>
                <a:spcPts val="600"/>
              </a:spcBef>
              <a:buFont typeface="Arial" panose="020B0604020202020204" pitchFamily="34" charset="0"/>
              <a:buChar char="•"/>
            </a:pPr>
            <a:r>
              <a:rPr lang="en-US" sz="1300">
                <a:latin typeface="Open Sans" panose="020B0606030504020204" pitchFamily="34" charset="0"/>
                <a:ea typeface="Open Sans" panose="020B0606030504020204" pitchFamily="34" charset="0"/>
                <a:cs typeface="Open Sans" panose="020B0606030504020204" pitchFamily="34" charset="0"/>
              </a:rPr>
              <a:t>Addressing violence and trauma </a:t>
            </a:r>
          </a:p>
        </p:txBody>
      </p:sp>
      <p:pic>
        <p:nvPicPr>
          <p:cNvPr id="39" name="Picture 38" descr="Topic Theme, Health Behavior">
            <a:extLst>
              <a:ext uri="{FF2B5EF4-FFF2-40B4-BE49-F238E27FC236}">
                <a16:creationId xmlns:a16="http://schemas.microsoft.com/office/drawing/2014/main" id="{6FD1819B-47BE-791E-7C16-E9704EF2C457}"/>
              </a:ext>
            </a:extLst>
          </p:cNvPr>
          <p:cNvPicPr>
            <a:picLocks/>
          </p:cNvPicPr>
          <p:nvPr/>
        </p:nvPicPr>
        <p:blipFill>
          <a:blip r:embed="rId4"/>
          <a:stretch>
            <a:fillRect/>
          </a:stretch>
        </p:blipFill>
        <p:spPr>
          <a:xfrm>
            <a:off x="7182744" y="1992876"/>
            <a:ext cx="1371600" cy="1376107"/>
          </a:xfrm>
          <a:prstGeom prst="rect">
            <a:avLst/>
          </a:prstGeom>
          <a:effectLst>
            <a:outerShdw blurRad="50800" dist="38100" dir="2700000" algn="tl" rotWithShape="0">
              <a:prstClr val="black">
                <a:alpha val="40000"/>
              </a:prstClr>
            </a:outerShdw>
          </a:effectLst>
        </p:spPr>
      </p:pic>
      <p:sp>
        <p:nvSpPr>
          <p:cNvPr id="36" name="Rounded Rectangle 35">
            <a:extLst>
              <a:ext uri="{FF2B5EF4-FFF2-40B4-BE49-F238E27FC236}">
                <a16:creationId xmlns:a16="http://schemas.microsoft.com/office/drawing/2014/main" id="{65742249-3869-D757-2B86-7A90532DE438}"/>
              </a:ext>
            </a:extLst>
          </p:cNvPr>
          <p:cNvSpPr/>
          <p:nvPr/>
        </p:nvSpPr>
        <p:spPr>
          <a:xfrm>
            <a:off x="9253445" y="1862169"/>
            <a:ext cx="2560320" cy="4251960"/>
          </a:xfrm>
          <a:prstGeom prst="roundRect">
            <a:avLst>
              <a:gd name="adj" fmla="val 5556"/>
            </a:avLst>
          </a:prstGeom>
          <a:solidFill>
            <a:srgbClr val="4E7D1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737360" rIns="91440" bIns="4572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9870" indent="-229870">
              <a:buFont typeface="Arial" panose="020B0604020202020204" pitchFamily="34" charset="0"/>
              <a:buChar char="•"/>
            </a:pPr>
            <a:r>
              <a:rPr lang="en-US" sz="1300">
                <a:latin typeface="Open Sans" panose="020B0606030504020204" pitchFamily="34" charset="0"/>
                <a:ea typeface="Open Sans" panose="020B0606030504020204" pitchFamily="34" charset="0"/>
                <a:cs typeface="Open Sans" panose="020B0606030504020204" pitchFamily="34" charset="0"/>
              </a:rPr>
              <a:t>Addressing COVID-19 </a:t>
            </a:r>
          </a:p>
          <a:p>
            <a:pPr marL="229870" indent="-229870">
              <a:spcBef>
                <a:spcPts val="400"/>
              </a:spcBef>
              <a:buFont typeface="Arial" panose="020B0604020202020204" pitchFamily="34" charset="0"/>
              <a:buChar char="•"/>
            </a:pPr>
            <a:r>
              <a:rPr lang="en-US" sz="1300">
                <a:latin typeface="Open Sans" panose="020B0606030504020204" pitchFamily="34" charset="0"/>
                <a:ea typeface="Open Sans" panose="020B0606030504020204" pitchFamily="34" charset="0"/>
                <a:cs typeface="Open Sans" panose="020B0606030504020204" pitchFamily="34" charset="0"/>
              </a:rPr>
              <a:t>Addressing rare diseases </a:t>
            </a:r>
          </a:p>
          <a:p>
            <a:pPr marL="229870" indent="-229870">
              <a:spcBef>
                <a:spcPts val="400"/>
              </a:spcBef>
              <a:buFont typeface="Arial" panose="020B0604020202020204" pitchFamily="34" charset="0"/>
              <a:buChar char="•"/>
            </a:pPr>
            <a:r>
              <a:rPr lang="en-US" sz="1300">
                <a:latin typeface="Open Sans" panose="020B0606030504020204" pitchFamily="34" charset="0"/>
                <a:ea typeface="Open Sans" panose="020B0606030504020204" pitchFamily="34" charset="0"/>
                <a:cs typeface="Open Sans" panose="020B0606030504020204" pitchFamily="34" charset="0"/>
              </a:rPr>
              <a:t>Improving cardiovascular health</a:t>
            </a:r>
          </a:p>
          <a:p>
            <a:pPr marL="229870" indent="-229870">
              <a:spcBef>
                <a:spcPts val="400"/>
              </a:spcBef>
              <a:buFont typeface="Arial" panose="020B0604020202020204" pitchFamily="34" charset="0"/>
              <a:buChar char="•"/>
            </a:pPr>
            <a:r>
              <a:rPr lang="en-US" sz="1300">
                <a:latin typeface="Open Sans" panose="020B0606030504020204" pitchFamily="34" charset="0"/>
                <a:ea typeface="Open Sans" panose="020B0606030504020204" pitchFamily="34" charset="0"/>
                <a:cs typeface="Open Sans" panose="020B0606030504020204" pitchFamily="34" charset="0"/>
              </a:rPr>
              <a:t>Improving mental and behavioral health </a:t>
            </a:r>
          </a:p>
          <a:p>
            <a:pPr marL="229870" indent="-229870">
              <a:spcBef>
                <a:spcPts val="400"/>
              </a:spcBef>
              <a:buFont typeface="Arial" panose="020B0604020202020204" pitchFamily="34" charset="0"/>
              <a:buChar char="•"/>
            </a:pPr>
            <a:r>
              <a:rPr lang="en-US" sz="1300">
                <a:latin typeface="Open Sans" panose="020B0606030504020204" pitchFamily="34" charset="0"/>
                <a:ea typeface="Open Sans" panose="020B0606030504020204" pitchFamily="34" charset="0"/>
                <a:cs typeface="Open Sans" panose="020B0606030504020204" pitchFamily="34" charset="0"/>
              </a:rPr>
              <a:t>Managing pain </a:t>
            </a:r>
          </a:p>
          <a:p>
            <a:pPr marL="229870" indent="-229870">
              <a:spcBef>
                <a:spcPts val="400"/>
              </a:spcBef>
              <a:buFont typeface="Arial" panose="020B0604020202020204" pitchFamily="34" charset="0"/>
              <a:buChar char="•"/>
            </a:pPr>
            <a:r>
              <a:rPr lang="en-US" sz="1300">
                <a:latin typeface="Open Sans" panose="020B0606030504020204" pitchFamily="34" charset="0"/>
                <a:ea typeface="Open Sans" panose="020B0606030504020204" pitchFamily="34" charset="0"/>
                <a:cs typeface="Open Sans" panose="020B0606030504020204" pitchFamily="34" charset="0"/>
              </a:rPr>
              <a:t>Preventing maternal morbidity and mortality</a:t>
            </a:r>
          </a:p>
          <a:p>
            <a:pPr marL="229870" indent="-229870">
              <a:spcBef>
                <a:spcPts val="400"/>
              </a:spcBef>
              <a:buFont typeface="Arial" panose="020B0604020202020204" pitchFamily="34" charset="0"/>
              <a:buChar char="•"/>
            </a:pPr>
            <a:r>
              <a:rPr lang="en-US" sz="1300">
                <a:latin typeface="Open Sans" panose="020B0606030504020204" pitchFamily="34" charset="0"/>
                <a:ea typeface="Open Sans" panose="020B0606030504020204" pitchFamily="34" charset="0"/>
                <a:cs typeface="Open Sans" panose="020B0606030504020204" pitchFamily="34" charset="0"/>
              </a:rPr>
              <a:t>Promoting sleep health</a:t>
            </a:r>
          </a:p>
        </p:txBody>
      </p:sp>
      <p:pic>
        <p:nvPicPr>
          <p:cNvPr id="40" name="Picture 39" descr="Topic Theme, Health Conditions">
            <a:extLst>
              <a:ext uri="{FF2B5EF4-FFF2-40B4-BE49-F238E27FC236}">
                <a16:creationId xmlns:a16="http://schemas.microsoft.com/office/drawing/2014/main" id="{AB5FC8C2-38F2-44D3-65D8-21249DD9538E}"/>
              </a:ext>
            </a:extLst>
          </p:cNvPr>
          <p:cNvPicPr>
            <a:picLocks/>
          </p:cNvPicPr>
          <p:nvPr/>
        </p:nvPicPr>
        <p:blipFill>
          <a:blip r:embed="rId5"/>
          <a:stretch>
            <a:fillRect/>
          </a:stretch>
        </p:blipFill>
        <p:spPr>
          <a:xfrm>
            <a:off x="9847805" y="1992876"/>
            <a:ext cx="1371600" cy="1371600"/>
          </a:xfrm>
          <a:prstGeom prst="rect">
            <a:avLst/>
          </a:prstGeom>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6CFBD8C0-875F-E281-2B54-C8C52F614F22}"/>
              </a:ext>
            </a:extLst>
          </p:cNvPr>
          <p:cNvSpPr>
            <a:spLocks noGrp="1"/>
          </p:cNvSpPr>
          <p:nvPr>
            <p:ph type="sldNum" sz="quarter" idx="12"/>
          </p:nvPr>
        </p:nvSpPr>
        <p:spPr/>
        <p:txBody>
          <a:bodyPr/>
          <a:lstStyle/>
          <a:p>
            <a:fld id="{CD8FCAE6-69AE-D04B-8E7E-F5F188FCE417}" type="slidenum">
              <a:rPr lang="en-US" smtClean="0"/>
              <a:t>9</a:t>
            </a:fld>
            <a:endParaRPr lang="en-US"/>
          </a:p>
        </p:txBody>
      </p:sp>
      <p:sp>
        <p:nvSpPr>
          <p:cNvPr id="5" name="Oval 4">
            <a:extLst>
              <a:ext uri="{FF2B5EF4-FFF2-40B4-BE49-F238E27FC236}">
                <a16:creationId xmlns:a16="http://schemas.microsoft.com/office/drawing/2014/main" id="{82E56EAE-9510-BCF4-E017-9A41B4066118}"/>
              </a:ext>
            </a:extLst>
          </p:cNvPr>
          <p:cNvSpPr/>
          <p:nvPr/>
        </p:nvSpPr>
        <p:spPr>
          <a:xfrm>
            <a:off x="9396663" y="3789947"/>
            <a:ext cx="2406400" cy="385011"/>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395883"/>
      </p:ext>
    </p:extLst>
  </p:cSld>
  <p:clrMapOvr>
    <a:masterClrMapping/>
  </p:clrMapOvr>
</p:sld>
</file>

<file path=ppt/theme/theme1.xml><?xml version="1.0" encoding="utf-8"?>
<a:theme xmlns:a="http://schemas.openxmlformats.org/drawingml/2006/main" name="1_PCORI 2023 Template">
  <a:themeElements>
    <a:clrScheme name="PCORI Palette">
      <a:dk1>
        <a:srgbClr val="303030"/>
      </a:dk1>
      <a:lt1>
        <a:srgbClr val="FFFFFF"/>
      </a:lt1>
      <a:dk2>
        <a:srgbClr val="00AEEF"/>
      </a:dk2>
      <a:lt2>
        <a:srgbClr val="76BC20"/>
      </a:lt2>
      <a:accent1>
        <a:srgbClr val="267D9E"/>
      </a:accent1>
      <a:accent2>
        <a:srgbClr val="001E61"/>
      </a:accent2>
      <a:accent3>
        <a:srgbClr val="013A81"/>
      </a:accent3>
      <a:accent4>
        <a:srgbClr val="7F2A6E"/>
      </a:accent4>
      <a:accent5>
        <a:srgbClr val="E6552C"/>
      </a:accent5>
      <a:accent6>
        <a:srgbClr val="F8D048"/>
      </a:accent6>
      <a:hlink>
        <a:srgbClr val="2C40C5"/>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ORI_2023-template" id="{7CA6EC4A-C45B-5B4D-8A2D-B140B02F56BA}" vid="{44296EB4-A6A3-624A-9703-ACEDAC693C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CORI colors">
    <a:dk1>
      <a:srgbClr val="303030"/>
    </a:dk1>
    <a:lt1>
      <a:sysClr val="window" lastClr="FFFFFF"/>
    </a:lt1>
    <a:dk2>
      <a:srgbClr val="3396BB"/>
    </a:dk2>
    <a:lt2>
      <a:srgbClr val="7ABF35"/>
    </a:lt2>
    <a:accent1>
      <a:srgbClr val="404040"/>
    </a:accent1>
    <a:accent2>
      <a:srgbClr val="0F1866"/>
    </a:accent2>
    <a:accent3>
      <a:srgbClr val="134253"/>
    </a:accent3>
    <a:accent4>
      <a:srgbClr val="7F2A6E"/>
    </a:accent4>
    <a:accent5>
      <a:srgbClr val="E6552C"/>
    </a:accent5>
    <a:accent6>
      <a:srgbClr val="267D9E"/>
    </a:accent6>
    <a:hlink>
      <a:srgbClr val="0000FF"/>
    </a:hlink>
    <a:folHlink>
      <a:srgbClr val="800080"/>
    </a:folHlink>
  </a:clrScheme>
  <a:fontScheme name="Custom 1">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D001A7F359EE46A0CF8058E098EF5A" ma:contentTypeVersion="18" ma:contentTypeDescription="Create a new document." ma:contentTypeScope="" ma:versionID="a267996498d8e7c4702eb8a2d6c792f2">
  <xsd:schema xmlns:xsd="http://www.w3.org/2001/XMLSchema" xmlns:xs="http://www.w3.org/2001/XMLSchema" xmlns:p="http://schemas.microsoft.com/office/2006/metadata/properties" xmlns:ns2="763191c0-b165-402f-a2d4-8ae261e3ae05" xmlns:ns3="75e813ae-c565-40db-b37c-cfdb0e13b5d9" targetNamespace="http://schemas.microsoft.com/office/2006/metadata/properties" ma:root="true" ma:fieldsID="f7add6f48becc522b7edc3a90e06ce5d" ns2:_="" ns3:_="">
    <xsd:import namespace="763191c0-b165-402f-a2d4-8ae261e3ae05"/>
    <xsd:import namespace="75e813ae-c565-40db-b37c-cfdb0e13b5d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191c0-b165-402f-a2d4-8ae261e3ae0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e945259-4da2-4350-ac90-0d14f54289d5}" ma:internalName="TaxCatchAll" ma:showField="CatchAllData" ma:web="763191c0-b165-402f-a2d4-8ae261e3ae0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5e813ae-c565-40db-b37c-cfdb0e13b5d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9549015-d31d-48c1-9f2a-0da7e2dfa4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5e813ae-c565-40db-b37c-cfdb0e13b5d9">
      <Terms xmlns="http://schemas.microsoft.com/office/infopath/2007/PartnerControls"/>
    </lcf76f155ced4ddcb4097134ff3c332f>
    <TaxCatchAll xmlns="763191c0-b165-402f-a2d4-8ae261e3ae05" xsi:nil="true"/>
    <SharedWithUsers xmlns="763191c0-b165-402f-a2d4-8ae261e3ae05">
      <UserInfo>
        <DisplayName>Michele Blevins</DisplayName>
        <AccountId>24651</AccountId>
        <AccountType/>
      </UserInfo>
      <UserInfo>
        <DisplayName>Teresa Kowalczyk</DisplayName>
        <AccountId>32960</AccountId>
        <AccountType/>
      </UserInfo>
      <UserInfo>
        <DisplayName>Nina Molenaar</DisplayName>
        <AccountId>25433</AccountId>
        <AccountType/>
      </UserInfo>
      <UserInfo>
        <DisplayName>Jessica Kaufman</DisplayName>
        <AccountId>27043</AccountId>
        <AccountType/>
      </UserInfo>
      <UserInfo>
        <DisplayName>Katherine Donahue</DisplayName>
        <AccountId>35007</AccountId>
        <AccountType/>
      </UserInfo>
      <UserInfo>
        <DisplayName>Amelia Muse</DisplayName>
        <AccountId>41302</AccountId>
        <AccountType/>
      </UserInfo>
      <UserInfo>
        <DisplayName>Charmaine Boone</DisplayName>
        <AccountId>339</AccountId>
        <AccountType/>
      </UserInfo>
      <UserInfo>
        <DisplayName>Christina Maly</DisplayName>
        <AccountId>39325</AccountId>
        <AccountType/>
      </UserInfo>
      <UserInfo>
        <DisplayName>Vicky Zhang</DisplayName>
        <AccountId>1306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FCB43A-F40D-4520-9004-61C7995CCC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3191c0-b165-402f-a2d4-8ae261e3ae05"/>
    <ds:schemaRef ds:uri="75e813ae-c565-40db-b37c-cfdb0e13b5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E0CC37-5656-4556-AAC3-6A0AF070028F}">
  <ds:schemaRefs>
    <ds:schemaRef ds:uri="http://schemas.microsoft.com/office/2006/metadata/properties"/>
    <ds:schemaRef ds:uri="http://schemas.microsoft.com/office/2006/documentManagement/types"/>
    <ds:schemaRef ds:uri="f3741e23-c059-4cf4-a06a-51a466296b32"/>
    <ds:schemaRef ds:uri="http://purl.org/dc/dcmitype/"/>
    <ds:schemaRef ds:uri="http://purl.org/dc/elements/1.1/"/>
    <ds:schemaRef ds:uri="http://schemas.openxmlformats.org/package/2006/metadata/core-properties"/>
    <ds:schemaRef ds:uri="http://purl.org/dc/terms/"/>
    <ds:schemaRef ds:uri="http://schemas.microsoft.com/office/infopath/2007/PartnerControls"/>
    <ds:schemaRef ds:uri="1fcf131b-cc05-4704-b19d-d2c7384a258e"/>
    <ds:schemaRef ds:uri="http://www.w3.org/XML/1998/namespace"/>
    <ds:schemaRef ds:uri="75e813ae-c565-40db-b37c-cfdb0e13b5d9"/>
    <ds:schemaRef ds:uri="763191c0-b165-402f-a2d4-8ae261e3ae05"/>
  </ds:schemaRefs>
</ds:datastoreItem>
</file>

<file path=customXml/itemProps3.xml><?xml version="1.0" encoding="utf-8"?>
<ds:datastoreItem xmlns:ds="http://schemas.openxmlformats.org/officeDocument/2006/customXml" ds:itemID="{6DB9993A-A58A-42A6-A868-68614F523C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905</TotalTime>
  <Words>2583</Words>
  <Application>Microsoft Office PowerPoint</Application>
  <PresentationFormat>Widescreen</PresentationFormat>
  <Paragraphs>306</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1_PCORI 2023 Template</vt:lpstr>
      <vt:lpstr>Funding Opportunities for Rare Disease Research at the Patient-Centered Outcomes Research Institute</vt:lpstr>
      <vt:lpstr>Agenda</vt:lpstr>
      <vt:lpstr>What PCORI Is and What We Do</vt:lpstr>
      <vt:lpstr>Patient-Centered Outcomes Research Institute</vt:lpstr>
      <vt:lpstr>Patient-Centered Outcomes Research Institute Research Done Differently®</vt:lpstr>
      <vt:lpstr>Patient-Centered Outcomes Research Institute</vt:lpstr>
      <vt:lpstr>PowerPoint Presentation</vt:lpstr>
      <vt:lpstr>Patient-Centered Outcomes Research Institute National Priorities for Health</vt:lpstr>
      <vt:lpstr>Patient-Centered Outcomes Research Institute</vt:lpstr>
      <vt:lpstr>Funding Opportunities</vt:lpstr>
      <vt:lpstr>Patient-Centered Outcomes Research Institute</vt:lpstr>
      <vt:lpstr>Patient-Centered Outcomes Research Institute</vt:lpstr>
      <vt:lpstr>Rare Disease Portfolio</vt:lpstr>
      <vt:lpstr>PCORI’s Investment in Research Studies on Rare Disease </vt:lpstr>
      <vt:lpstr>Rare Diseases in PCORI CER Portfolio  </vt:lpstr>
      <vt:lpstr>Get Involved &amp;  Stay Connected</vt:lpstr>
      <vt:lpstr>Patient-Centered Outcomes Research Institute</vt:lpstr>
      <vt:lpstr>Patient-Centered Outcomes Research Institute</vt:lpstr>
      <vt:lpstr>Patient-Centered Outcomes Research Institute</vt:lpstr>
      <vt:lpstr>Resources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Michele Blevins</dc:creator>
  <cp:keywords/>
  <dc:description/>
  <cp:lastModifiedBy>Nora McGhee</cp:lastModifiedBy>
  <cp:revision>6</cp:revision>
  <dcterms:created xsi:type="dcterms:W3CDTF">2022-10-20T14:01:53Z</dcterms:created>
  <dcterms:modified xsi:type="dcterms:W3CDTF">2024-11-13T18:19:13Z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0x010100BAD001A7F359EE46A0CF8058E098EF5A</vt:lpwstr>
  </property>
  <property fmtid="{D5CDD505-2E9C-101B-9397-08002B2CF9AE}" pid="3" name="MediaServiceImageTags">
    <vt:lpwstr/>
  </property>
  <property fmtid="{D5CDD505-2E9C-101B-9397-08002B2CF9AE}" pid="4" name="_dlc_DocIdItemGuid">
    <vt:lpwstr>af7b684c-af45-4dc4-b082-5cc2a341bfdc</vt:lpwstr>
  </property>
  <property fmtid="{D5CDD505-2E9C-101B-9397-08002B2CF9AE}" pid="5" name="SharedWithUsers">
    <vt:lpwstr>24651;#Michele Blevins;#32960;#Teresa Kowalczyk;#25433;#Nina Molenaar;#27043;#Jessica Kaufman;#35007;#Katherine Donahue;#41302;#Amelia Muse;#339;#Charmaine Boone;#39325;#Christina Maly;#1306;#Vicky Zhang</vt:lpwstr>
  </property>
</Properties>
</file>