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29"/>
  </p:notesMasterIdLst>
  <p:handoutMasterIdLst>
    <p:handoutMasterId r:id="rId30"/>
  </p:handoutMasterIdLst>
  <p:sldIdLst>
    <p:sldId id="702" r:id="rId6"/>
    <p:sldId id="2147327558" r:id="rId7"/>
    <p:sldId id="2147327559" r:id="rId8"/>
    <p:sldId id="2147327556" r:id="rId9"/>
    <p:sldId id="2147327560" r:id="rId10"/>
    <p:sldId id="2147327561" r:id="rId11"/>
    <p:sldId id="2147327570" r:id="rId12"/>
    <p:sldId id="2147327573" r:id="rId13"/>
    <p:sldId id="2147327572" r:id="rId14"/>
    <p:sldId id="2147327571" r:id="rId15"/>
    <p:sldId id="2147327569" r:id="rId16"/>
    <p:sldId id="2147327577" r:id="rId17"/>
    <p:sldId id="2147327576" r:id="rId18"/>
    <p:sldId id="2147327578" r:id="rId19"/>
    <p:sldId id="345" r:id="rId20"/>
    <p:sldId id="2147327574" r:id="rId21"/>
    <p:sldId id="2147327562" r:id="rId22"/>
    <p:sldId id="2147327563" r:id="rId23"/>
    <p:sldId id="2147327564" r:id="rId24"/>
    <p:sldId id="2147327565" r:id="rId25"/>
    <p:sldId id="2147327566" r:id="rId26"/>
    <p:sldId id="2147327568" r:id="rId27"/>
    <p:sldId id="2147327567"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1CEA3B-33B8-F846-9615-509330B74F01}" name="Ginieczki, Boyce (AHRQ/IOD)" initials="GB(" userId="S::Boyce.Ginieczki@ahrq.hhs.gov::de6f2ebc-fe0e-4dcf-8cfb-5c740645f2c8" providerId="AD"/>
  <p188:author id="{5430FEFE-4782-5462-8DD8-0B633FFF2E0D}" name="Valdez, Robert (AHRQ/IOD)" initials="VR(" userId="S::robert.valdez@ahrq.hhs.gov::07ebd136-f859-456a-80d2-88fa4078dd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vine, Lucie (AHRQ/OMS)" initials="LL(" lastIdx="5" clrIdx="0">
    <p:extLst>
      <p:ext uri="{19B8F6BF-5375-455C-9EA6-DF929625EA0E}">
        <p15:presenceInfo xmlns:p15="http://schemas.microsoft.com/office/powerpoint/2012/main" userId="S::Lucie.Levine@ahrq.hhs.gov::ea37773f-94f9-4080-b2f5-0218ec296919" providerId="AD"/>
      </p:ext>
    </p:extLst>
  </p:cmAuthor>
  <p:cmAuthor id="2" name="Ginieczki, Boyce (AHRQ/IOD)" initials="GB(" lastIdx="3" clrIdx="1">
    <p:extLst>
      <p:ext uri="{19B8F6BF-5375-455C-9EA6-DF929625EA0E}">
        <p15:presenceInfo xmlns:p15="http://schemas.microsoft.com/office/powerpoint/2012/main" userId="S-1-5-21-1747495209-1248221918-2216747781-6189" providerId="AD"/>
      </p:ext>
    </p:extLst>
  </p:cmAuthor>
  <p:cmAuthor id="3" name="Mackison, Corey (AHRQ/OC)" initials="MC(" lastIdx="14" clrIdx="2">
    <p:extLst>
      <p:ext uri="{19B8F6BF-5375-455C-9EA6-DF929625EA0E}">
        <p15:presenceInfo xmlns:p15="http://schemas.microsoft.com/office/powerpoint/2012/main" userId="S::Corey.Mackison@AHRQ.hhs.gov::aeb85dc7-5a87-4585-a51a-d0ab890826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F5E43F-F967-42A7-9766-1490F26BFD73}" v="5" dt="2024-10-21T18:15:05.3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243" autoAdjust="0"/>
    <p:restoredTop sz="73707" autoAdjust="0"/>
  </p:normalViewPr>
  <p:slideViewPr>
    <p:cSldViewPr>
      <p:cViewPr varScale="1">
        <p:scale>
          <a:sx n="60" d="100"/>
          <a:sy n="60" d="100"/>
        </p:scale>
        <p:origin x="806" y="4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398"/>
    </p:cViewPr>
  </p:sorterViewPr>
  <p:notesViewPr>
    <p:cSldViewPr>
      <p:cViewPr varScale="1">
        <p:scale>
          <a:sx n="75" d="100"/>
          <a:sy n="75" d="100"/>
        </p:scale>
        <p:origin x="-1776"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D31CC-5499-4D28-B2EC-1072CD4D5810}" type="doc">
      <dgm:prSet loTypeId="urn:microsoft.com/office/officeart/2005/8/layout/arrow2" loCatId="process" qsTypeId="urn:microsoft.com/office/officeart/2005/8/quickstyle/simple1" qsCatId="simple" csTypeId="urn:microsoft.com/office/officeart/2005/8/colors/colorful5" csCatId="colorful" phldr="1"/>
      <dgm:spPr/>
    </dgm:pt>
    <dgm:pt modelId="{CF64EC78-65ED-4C91-B764-19C3F3CA580D}">
      <dgm:prSet phldrT="[Text]"/>
      <dgm:spPr/>
      <dgm:t>
        <a:bodyPr/>
        <a:lstStyle/>
        <a:p>
          <a:r>
            <a:rPr lang="en-US" b="1" dirty="0">
              <a:effectLst>
                <a:outerShdw blurRad="38100" dist="38100" dir="2700000" algn="tl">
                  <a:srgbClr val="000000">
                    <a:alpha val="43137"/>
                  </a:srgbClr>
                </a:outerShdw>
              </a:effectLst>
            </a:rPr>
            <a:t>Discovery</a:t>
          </a:r>
        </a:p>
      </dgm:t>
    </dgm:pt>
    <dgm:pt modelId="{1301DD64-5574-4106-9EA1-22321160340C}" type="parTrans" cxnId="{442235C5-5559-4C6F-89E4-5F9E26FF6C3B}">
      <dgm:prSet/>
      <dgm:spPr/>
      <dgm:t>
        <a:bodyPr/>
        <a:lstStyle/>
        <a:p>
          <a:endParaRPr lang="en-US"/>
        </a:p>
      </dgm:t>
    </dgm:pt>
    <dgm:pt modelId="{25F42C3C-E497-4E6B-A0AE-F7E045C9987C}" type="sibTrans" cxnId="{442235C5-5559-4C6F-89E4-5F9E26FF6C3B}">
      <dgm:prSet/>
      <dgm:spPr/>
      <dgm:t>
        <a:bodyPr/>
        <a:lstStyle/>
        <a:p>
          <a:endParaRPr lang="en-US"/>
        </a:p>
      </dgm:t>
    </dgm:pt>
    <dgm:pt modelId="{FD53F214-088B-4BD8-BF15-0253C7DA7292}">
      <dgm:prSet phldrT="[Text]"/>
      <dgm:spPr/>
      <dgm:t>
        <a:bodyPr/>
        <a:lstStyle/>
        <a:p>
          <a:r>
            <a:rPr lang="en-US" b="1" dirty="0">
              <a:effectLst>
                <a:outerShdw blurRad="38100" dist="38100" dir="2700000" algn="tl">
                  <a:srgbClr val="000000">
                    <a:alpha val="43137"/>
                  </a:srgbClr>
                </a:outerShdw>
              </a:effectLst>
            </a:rPr>
            <a:t>Demonstration/</a:t>
          </a:r>
        </a:p>
        <a:p>
          <a:r>
            <a:rPr lang="en-US" b="1" dirty="0">
              <a:effectLst>
                <a:outerShdw blurRad="38100" dist="38100" dir="2700000" algn="tl">
                  <a:srgbClr val="000000">
                    <a:alpha val="43137"/>
                  </a:srgbClr>
                </a:outerShdw>
              </a:effectLst>
            </a:rPr>
            <a:t>Implementation</a:t>
          </a:r>
        </a:p>
      </dgm:t>
    </dgm:pt>
    <dgm:pt modelId="{66FD1B63-2309-49F2-8268-F1D2D5A03179}" type="parTrans" cxnId="{9DD51A13-B453-4FF0-9EB4-8E8CCA2D261B}">
      <dgm:prSet/>
      <dgm:spPr/>
      <dgm:t>
        <a:bodyPr/>
        <a:lstStyle/>
        <a:p>
          <a:endParaRPr lang="en-US"/>
        </a:p>
      </dgm:t>
    </dgm:pt>
    <dgm:pt modelId="{1C00E7E9-0781-4BE1-A6F2-E73372191694}" type="sibTrans" cxnId="{9DD51A13-B453-4FF0-9EB4-8E8CCA2D261B}">
      <dgm:prSet/>
      <dgm:spPr/>
      <dgm:t>
        <a:bodyPr/>
        <a:lstStyle/>
        <a:p>
          <a:endParaRPr lang="en-US"/>
        </a:p>
      </dgm:t>
    </dgm:pt>
    <dgm:pt modelId="{95FB3B37-79B6-4EF9-83EE-15F202CAF22C}">
      <dgm:prSet phldrT="[Text]"/>
      <dgm:spPr/>
      <dgm:t>
        <a:bodyPr/>
        <a:lstStyle/>
        <a:p>
          <a:r>
            <a:rPr lang="en-US" b="1" dirty="0">
              <a:effectLst>
                <a:outerShdw blurRad="38100" dist="38100" dir="2700000" algn="tl">
                  <a:srgbClr val="000000">
                    <a:alpha val="43137"/>
                  </a:srgbClr>
                </a:outerShdw>
              </a:effectLst>
            </a:rPr>
            <a:t>Dissemination</a:t>
          </a:r>
        </a:p>
      </dgm:t>
    </dgm:pt>
    <dgm:pt modelId="{17AFAAAF-A2F1-412D-B91E-7CF0AA7A5CA7}" type="parTrans" cxnId="{815B8336-6D7D-4CA6-9FFE-2CEDD2503E1B}">
      <dgm:prSet/>
      <dgm:spPr/>
      <dgm:t>
        <a:bodyPr/>
        <a:lstStyle/>
        <a:p>
          <a:endParaRPr lang="en-US"/>
        </a:p>
      </dgm:t>
    </dgm:pt>
    <dgm:pt modelId="{9CBE9A59-3C3E-47CC-8D02-BA9E7E9FD55D}" type="sibTrans" cxnId="{815B8336-6D7D-4CA6-9FFE-2CEDD2503E1B}">
      <dgm:prSet/>
      <dgm:spPr/>
      <dgm:t>
        <a:bodyPr/>
        <a:lstStyle/>
        <a:p>
          <a:endParaRPr lang="en-US"/>
        </a:p>
      </dgm:t>
    </dgm:pt>
    <dgm:pt modelId="{D265DDE2-9724-4E10-9997-07EA3295C2F5}" type="pres">
      <dgm:prSet presAssocID="{A56D31CC-5499-4D28-B2EC-1072CD4D5810}" presName="arrowDiagram" presStyleCnt="0">
        <dgm:presLayoutVars>
          <dgm:chMax val="5"/>
          <dgm:dir/>
          <dgm:resizeHandles val="exact"/>
        </dgm:presLayoutVars>
      </dgm:prSet>
      <dgm:spPr/>
    </dgm:pt>
    <dgm:pt modelId="{BD38A689-77BC-4454-A729-805E75437E59}" type="pres">
      <dgm:prSet presAssocID="{A56D31CC-5499-4D28-B2EC-1072CD4D5810}" presName="arrow" presStyleLbl="bgShp" presStyleIdx="0" presStyleCnt="1" custAng="1478447" custScaleX="102184" custScaleY="100000" custLinFactNeighborX="6044"/>
      <dgm:spPr/>
    </dgm:pt>
    <dgm:pt modelId="{741B6C38-8D6F-4EF6-A5DB-45C301F11E15}" type="pres">
      <dgm:prSet presAssocID="{A56D31CC-5499-4D28-B2EC-1072CD4D5810}" presName="arrowDiagram3" presStyleCnt="0"/>
      <dgm:spPr/>
    </dgm:pt>
    <dgm:pt modelId="{7A8CD144-5624-48BA-91DE-A3F4F4744D66}" type="pres">
      <dgm:prSet presAssocID="{CF64EC78-65ED-4C91-B764-19C3F3CA580D}" presName="bullet3a" presStyleLbl="node1" presStyleIdx="0" presStyleCnt="3" custFlipVert="0" custFlipHor="1" custScaleX="395327" custScaleY="280507" custLinFactX="8811" custLinFactY="-300000" custLinFactNeighborX="100000" custLinFactNeighborY="-310313"/>
      <dgm:spPr>
        <a:prstGeom prst="star5">
          <a:avLst/>
        </a:prstGeom>
        <a:solidFill>
          <a:srgbClr val="0070C0"/>
        </a:solidFill>
      </dgm:spPr>
    </dgm:pt>
    <dgm:pt modelId="{D5BE3573-1198-416E-9FC1-3B98AB48BFF8}" type="pres">
      <dgm:prSet presAssocID="{CF64EC78-65ED-4C91-B764-19C3F3CA580D}" presName="textBox3a" presStyleLbl="revTx" presStyleIdx="0" presStyleCnt="3" custAng="20488838" custLinFactY="-23222" custLinFactNeighborX="38992" custLinFactNeighborY="-100000">
        <dgm:presLayoutVars>
          <dgm:bulletEnabled val="1"/>
        </dgm:presLayoutVars>
      </dgm:prSet>
      <dgm:spPr/>
    </dgm:pt>
    <dgm:pt modelId="{81BEA0D9-9413-4AFC-BE67-C4440A24CDE0}" type="pres">
      <dgm:prSet presAssocID="{FD53F214-088B-4BD8-BF15-0253C7DA7292}" presName="bullet3b" presStyleLbl="node1" presStyleIdx="1" presStyleCnt="3" custFlipHor="1" custScaleX="210310" custScaleY="177532" custLinFactX="100000" custLinFactY="-641" custLinFactNeighborX="117573" custLinFactNeighborY="-100000"/>
      <dgm:spPr>
        <a:prstGeom prst="star5">
          <a:avLst/>
        </a:prstGeom>
      </dgm:spPr>
    </dgm:pt>
    <dgm:pt modelId="{9CCAD278-B447-441F-B554-734E44893D6B}" type="pres">
      <dgm:prSet presAssocID="{FD53F214-088B-4BD8-BF15-0253C7DA7292}" presName="textBox3b" presStyleLbl="revTx" presStyleIdx="1" presStyleCnt="3" custAng="0" custScaleX="106739" custScaleY="104848" custLinFactNeighborX="59772" custLinFactNeighborY="-14457">
        <dgm:presLayoutVars>
          <dgm:bulletEnabled val="1"/>
        </dgm:presLayoutVars>
      </dgm:prSet>
      <dgm:spPr/>
    </dgm:pt>
    <dgm:pt modelId="{82B99104-9BC7-4A65-A85E-0268DDB362F7}" type="pres">
      <dgm:prSet presAssocID="{95FB3B37-79B6-4EF9-83EE-15F202CAF22C}" presName="bullet3c" presStyleLbl="node1" presStyleIdx="2" presStyleCnt="3" custFlipHor="1" custScaleX="153133" custScaleY="151897" custLinFactX="100000" custLinFactY="11957" custLinFactNeighborX="139387" custLinFactNeighborY="100000"/>
      <dgm:spPr>
        <a:prstGeom prst="star5">
          <a:avLst/>
        </a:prstGeom>
        <a:solidFill>
          <a:srgbClr val="FF0000"/>
        </a:solidFill>
      </dgm:spPr>
    </dgm:pt>
    <dgm:pt modelId="{C77566C8-CCC1-4C3E-B610-67A37C13A39A}" type="pres">
      <dgm:prSet presAssocID="{95FB3B37-79B6-4EF9-83EE-15F202CAF22C}" presName="textBox3c" presStyleLbl="revTx" presStyleIdx="2" presStyleCnt="3" custAng="663191" custScaleX="99060" custScaleY="26126" custLinFactNeighborX="60985" custLinFactNeighborY="-16962">
        <dgm:presLayoutVars>
          <dgm:bulletEnabled val="1"/>
        </dgm:presLayoutVars>
      </dgm:prSet>
      <dgm:spPr/>
    </dgm:pt>
  </dgm:ptLst>
  <dgm:cxnLst>
    <dgm:cxn modelId="{9DD51A13-B453-4FF0-9EB4-8E8CCA2D261B}" srcId="{A56D31CC-5499-4D28-B2EC-1072CD4D5810}" destId="{FD53F214-088B-4BD8-BF15-0253C7DA7292}" srcOrd="1" destOrd="0" parTransId="{66FD1B63-2309-49F2-8268-F1D2D5A03179}" sibTransId="{1C00E7E9-0781-4BE1-A6F2-E73372191694}"/>
    <dgm:cxn modelId="{5F18D719-306E-4E80-BE9E-35973CA8E26E}" type="presOf" srcId="{CF64EC78-65ED-4C91-B764-19C3F3CA580D}" destId="{D5BE3573-1198-416E-9FC1-3B98AB48BFF8}" srcOrd="0" destOrd="0" presId="urn:microsoft.com/office/officeart/2005/8/layout/arrow2"/>
    <dgm:cxn modelId="{853B7935-209A-4446-BB03-2A6E5677C377}" type="presOf" srcId="{A56D31CC-5499-4D28-B2EC-1072CD4D5810}" destId="{D265DDE2-9724-4E10-9997-07EA3295C2F5}" srcOrd="0" destOrd="0" presId="urn:microsoft.com/office/officeart/2005/8/layout/arrow2"/>
    <dgm:cxn modelId="{815B8336-6D7D-4CA6-9FFE-2CEDD2503E1B}" srcId="{A56D31CC-5499-4D28-B2EC-1072CD4D5810}" destId="{95FB3B37-79B6-4EF9-83EE-15F202CAF22C}" srcOrd="2" destOrd="0" parTransId="{17AFAAAF-A2F1-412D-B91E-7CF0AA7A5CA7}" sibTransId="{9CBE9A59-3C3E-47CC-8D02-BA9E7E9FD55D}"/>
    <dgm:cxn modelId="{7F260E95-D5E7-48FC-9992-C1DB765999C4}" type="presOf" srcId="{FD53F214-088B-4BD8-BF15-0253C7DA7292}" destId="{9CCAD278-B447-441F-B554-734E44893D6B}" srcOrd="0" destOrd="0" presId="urn:microsoft.com/office/officeart/2005/8/layout/arrow2"/>
    <dgm:cxn modelId="{5079EFBE-C09E-4176-8749-CAACCE9E8ACA}" type="presOf" srcId="{95FB3B37-79B6-4EF9-83EE-15F202CAF22C}" destId="{C77566C8-CCC1-4C3E-B610-67A37C13A39A}" srcOrd="0" destOrd="0" presId="urn:microsoft.com/office/officeart/2005/8/layout/arrow2"/>
    <dgm:cxn modelId="{442235C5-5559-4C6F-89E4-5F9E26FF6C3B}" srcId="{A56D31CC-5499-4D28-B2EC-1072CD4D5810}" destId="{CF64EC78-65ED-4C91-B764-19C3F3CA580D}" srcOrd="0" destOrd="0" parTransId="{1301DD64-5574-4106-9EA1-22321160340C}" sibTransId="{25F42C3C-E497-4E6B-A0AE-F7E045C9987C}"/>
    <dgm:cxn modelId="{49D910DE-4B72-49FB-86E7-1C8F585C091B}" type="presParOf" srcId="{D265DDE2-9724-4E10-9997-07EA3295C2F5}" destId="{BD38A689-77BC-4454-A729-805E75437E59}" srcOrd="0" destOrd="0" presId="urn:microsoft.com/office/officeart/2005/8/layout/arrow2"/>
    <dgm:cxn modelId="{57D132F2-6AA4-4DEE-9DF2-B800FCBC41D2}" type="presParOf" srcId="{D265DDE2-9724-4E10-9997-07EA3295C2F5}" destId="{741B6C38-8D6F-4EF6-A5DB-45C301F11E15}" srcOrd="1" destOrd="0" presId="urn:microsoft.com/office/officeart/2005/8/layout/arrow2"/>
    <dgm:cxn modelId="{9A93D2EC-8466-421F-9CC2-DB1DEFCC42C7}" type="presParOf" srcId="{741B6C38-8D6F-4EF6-A5DB-45C301F11E15}" destId="{7A8CD144-5624-48BA-91DE-A3F4F4744D66}" srcOrd="0" destOrd="0" presId="urn:microsoft.com/office/officeart/2005/8/layout/arrow2"/>
    <dgm:cxn modelId="{181289E0-5370-4077-9680-FF143B1D41D1}" type="presParOf" srcId="{741B6C38-8D6F-4EF6-A5DB-45C301F11E15}" destId="{D5BE3573-1198-416E-9FC1-3B98AB48BFF8}" srcOrd="1" destOrd="0" presId="urn:microsoft.com/office/officeart/2005/8/layout/arrow2"/>
    <dgm:cxn modelId="{50BB9717-8ACC-46DE-B1DE-B91C14215347}" type="presParOf" srcId="{741B6C38-8D6F-4EF6-A5DB-45C301F11E15}" destId="{81BEA0D9-9413-4AFC-BE67-C4440A24CDE0}" srcOrd="2" destOrd="0" presId="urn:microsoft.com/office/officeart/2005/8/layout/arrow2"/>
    <dgm:cxn modelId="{34065EB8-5F76-4AFF-B47B-E09544F770A2}" type="presParOf" srcId="{741B6C38-8D6F-4EF6-A5DB-45C301F11E15}" destId="{9CCAD278-B447-441F-B554-734E44893D6B}" srcOrd="3" destOrd="0" presId="urn:microsoft.com/office/officeart/2005/8/layout/arrow2"/>
    <dgm:cxn modelId="{4739D231-4133-47FC-89F0-929BC9D2E986}" type="presParOf" srcId="{741B6C38-8D6F-4EF6-A5DB-45C301F11E15}" destId="{82B99104-9BC7-4A65-A85E-0268DDB362F7}" srcOrd="4" destOrd="0" presId="urn:microsoft.com/office/officeart/2005/8/layout/arrow2"/>
    <dgm:cxn modelId="{4540FEFC-C4C6-481D-B9D9-1B9B7F0A323E}" type="presParOf" srcId="{741B6C38-8D6F-4EF6-A5DB-45C301F11E15}" destId="{C77566C8-CCC1-4C3E-B610-67A37C13A39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8A689-77BC-4454-A729-805E75437E59}">
      <dsp:nvSpPr>
        <dsp:cNvPr id="0" name=""/>
        <dsp:cNvSpPr/>
      </dsp:nvSpPr>
      <dsp:spPr>
        <a:xfrm rot="1478447">
          <a:off x="1484263" y="-27130"/>
          <a:ext cx="6727467" cy="4114800"/>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8CD144-5624-48BA-91DE-A3F4F4744D66}">
      <dsp:nvSpPr>
        <dsp:cNvPr id="0" name=""/>
        <dsp:cNvSpPr/>
      </dsp:nvSpPr>
      <dsp:spPr>
        <a:xfrm flipH="1">
          <a:off x="1927861" y="1613705"/>
          <a:ext cx="676703" cy="480159"/>
        </a:xfrm>
        <a:prstGeom prst="star5">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BE3573-1198-416E-9FC1-3B98AB48BFF8}">
      <dsp:nvSpPr>
        <dsp:cNvPr id="0" name=""/>
        <dsp:cNvSpPr/>
      </dsp:nvSpPr>
      <dsp:spPr>
        <a:xfrm rot="20488838">
          <a:off x="2678091" y="1433164"/>
          <a:ext cx="1533997" cy="1189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702"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rPr>
            <a:t>Discovery</a:t>
          </a:r>
        </a:p>
      </dsp:txBody>
      <dsp:txXfrm>
        <a:off x="2678091" y="1433164"/>
        <a:ext cx="1533997" cy="1189177"/>
      </dsp:txXfrm>
    </dsp:sp>
    <dsp:sp modelId="{81BEA0D9-9413-4AFC-BE67-C4440A24CDE0}">
      <dsp:nvSpPr>
        <dsp:cNvPr id="0" name=""/>
        <dsp:cNvSpPr/>
      </dsp:nvSpPr>
      <dsp:spPr>
        <a:xfrm flipH="1">
          <a:off x="4007896" y="1263131"/>
          <a:ext cx="650768" cy="549342"/>
        </a:xfrm>
        <a:prstGeom prst="star5">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CAD278-B447-441F-B554-734E44893D6B}">
      <dsp:nvSpPr>
        <dsp:cNvPr id="0" name=""/>
        <dsp:cNvSpPr/>
      </dsp:nvSpPr>
      <dsp:spPr>
        <a:xfrm>
          <a:off x="4551244" y="1471345"/>
          <a:ext cx="1686565" cy="23469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962"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rPr>
            <a:t>Demonstration/</a:t>
          </a:r>
        </a:p>
        <a:p>
          <a:pPr marL="0" lvl="0" indent="0" algn="l" defTabSz="66675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rPr>
            <a:t>Implementation</a:t>
          </a:r>
        </a:p>
      </dsp:txBody>
      <dsp:txXfrm>
        <a:off x="4551244" y="1471345"/>
        <a:ext cx="1686565" cy="2346971"/>
      </dsp:txXfrm>
    </dsp:sp>
    <dsp:sp modelId="{82B99104-9BC7-4A65-A85E-0268DDB362F7}">
      <dsp:nvSpPr>
        <dsp:cNvPr id="0" name=""/>
        <dsp:cNvSpPr/>
      </dsp:nvSpPr>
      <dsp:spPr>
        <a:xfrm flipH="1">
          <a:off x="6233159" y="1381978"/>
          <a:ext cx="655316" cy="650026"/>
        </a:xfrm>
        <a:prstGeom prst="star5">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566C8-CCC1-4C3E-B610-67A37C13A39A}">
      <dsp:nvSpPr>
        <dsp:cNvPr id="0" name=""/>
        <dsp:cNvSpPr/>
      </dsp:nvSpPr>
      <dsp:spPr>
        <a:xfrm rot="663191">
          <a:off x="6507427" y="1799126"/>
          <a:ext cx="1565230" cy="747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756" tIns="0" rIns="0" bIns="0" numCol="1" spcCol="1270" anchor="t" anchorCtr="0">
          <a:noAutofit/>
        </a:bodyPr>
        <a:lstStyle/>
        <a:p>
          <a:pPr marL="0" lvl="0" indent="0" algn="l" defTabSz="666750">
            <a:lnSpc>
              <a:spcPct val="90000"/>
            </a:lnSpc>
            <a:spcBef>
              <a:spcPct val="0"/>
            </a:spcBef>
            <a:spcAft>
              <a:spcPct val="35000"/>
            </a:spcAft>
            <a:buNone/>
          </a:pPr>
          <a:r>
            <a:rPr lang="en-US" sz="1500" b="1" kern="1200" dirty="0">
              <a:effectLst>
                <a:outerShdw blurRad="38100" dist="38100" dir="2700000" algn="tl">
                  <a:srgbClr val="000000">
                    <a:alpha val="43137"/>
                  </a:srgbClr>
                </a:outerShdw>
              </a:effectLst>
            </a:rPr>
            <a:t>Dissemination</a:t>
          </a:r>
        </a:p>
      </dsp:txBody>
      <dsp:txXfrm>
        <a:off x="6507427" y="1799126"/>
        <a:ext cx="1565230" cy="74714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0E40ABE-DCA6-4B7A-B1BC-961182C98C1E}" type="datetimeFigureOut">
              <a:rPr lang="en-US" smtClean="0"/>
              <a:pPr/>
              <a:t>10/23/2024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63DE9D1-BBA0-4F2C-9FA0-7B37DDC69B66}" type="slidenum">
              <a:rPr lang="en-US" smtClean="0"/>
              <a:pPr/>
              <a:t>‹#›</a:t>
            </a:fld>
            <a:endParaRPr lang="en-US"/>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B106A1E-4DC8-4B97-9735-D05403F9CA2D}" type="datetimeFigureOut">
              <a:rPr lang="en-US" smtClean="0"/>
              <a:t>10/23/2024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BA40C-25F7-4A81-B7B0-365A5351FE20}" type="slidenum">
              <a:rPr lang="en-US" smtClean="0"/>
              <a:t>‹#›</a:t>
            </a:fld>
            <a:endParaRPr lang="en-US"/>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porter.nih.gov/project-details/976775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reporter.nih.gov/project-details/8162564"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reporter.nih.gov/project-details/1080282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reporter.nih.gov/project-details/10808542"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a:t>
            </a:fld>
            <a:endParaRPr lang="en-US"/>
          </a:p>
        </p:txBody>
      </p:sp>
    </p:spTree>
    <p:extLst>
      <p:ext uri="{BB962C8B-B14F-4D97-AF65-F5344CB8AC3E}">
        <p14:creationId xmlns:p14="http://schemas.microsoft.com/office/powerpoint/2010/main" val="2183543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Dr. Arti Desai had a training grant that aimed to improve the quality of </a:t>
            </a:r>
            <a:br>
              <a:rPr lang="en-US" sz="1200" dirty="0"/>
            </a:br>
            <a:r>
              <a:rPr lang="en-US" sz="1200" dirty="0"/>
              <a:t>care coordination for children with medical complexity (CMC) and included participatory, iterative design approach to web-based care plan design to meet families’ needs.</a:t>
            </a:r>
          </a:p>
          <a:p>
            <a:endParaRPr lang="en-US" sz="1200" dirty="0">
              <a:hlinkClick r:id="rId3"/>
            </a:endParaRPr>
          </a:p>
          <a:p>
            <a:endParaRPr lang="en-US" sz="1200" dirty="0">
              <a:hlinkClick r:id="rId3"/>
            </a:endParaRPr>
          </a:p>
          <a:p>
            <a:r>
              <a:rPr lang="en-US" sz="1200" dirty="0">
                <a:hlinkClick r:id="rId3"/>
              </a:rPr>
              <a:t>Web-based Care Plans for Children with Medical Complexity</a:t>
            </a:r>
            <a:r>
              <a:rPr lang="en-US" sz="1200" dirty="0"/>
              <a:t>, Arti Desai, Seattle Children’s Hospital </a:t>
            </a:r>
          </a:p>
          <a:p>
            <a:pPr marL="285750" indent="-285750">
              <a:buFont typeface="Arial" panose="020B0604020202020204" pitchFamily="34" charset="0"/>
              <a:buChar char="•"/>
            </a:pPr>
            <a:r>
              <a:rPr lang="en-US" sz="1200" dirty="0"/>
              <a:t>Training grant to facilitate development for an independent physician-scientist</a:t>
            </a:r>
          </a:p>
          <a:p>
            <a:pPr marL="285750" indent="-285750">
              <a:buFont typeface="Arial" panose="020B0604020202020204" pitchFamily="34" charset="0"/>
              <a:buChar char="•"/>
            </a:pPr>
            <a:r>
              <a:rPr lang="en-US" sz="1200" dirty="0"/>
              <a:t>Improve the quality-of-care coordination for children with medical complexity (CMC)</a:t>
            </a:r>
          </a:p>
          <a:p>
            <a:pPr marL="285750" indent="-285750">
              <a:buFont typeface="Arial" panose="020B0604020202020204" pitchFamily="34" charset="0"/>
              <a:buChar char="•"/>
            </a:pPr>
            <a:r>
              <a:rPr lang="en-US" sz="1200" dirty="0"/>
              <a:t>Examine the design and implementation requirements of web-based care plans to meet the care coordination needs of CMC families</a:t>
            </a:r>
          </a:p>
          <a:p>
            <a:pPr marL="285750" indent="-285750">
              <a:buFont typeface="Arial" panose="020B0604020202020204" pitchFamily="34" charset="0"/>
              <a:buChar char="•"/>
            </a:pPr>
            <a:r>
              <a:rPr lang="en-US" sz="1200" dirty="0"/>
              <a:t>Participatory, iterative design approach to build a web-based care plan to help CMC families coordinate their child's care</a:t>
            </a:r>
          </a:p>
          <a:p>
            <a:pPr marL="285750" indent="-285750">
              <a:buFont typeface="Arial" panose="020B0604020202020204" pitchFamily="34" charset="0"/>
              <a:buChar char="•"/>
            </a:pPr>
            <a:r>
              <a:rPr lang="en-US" sz="1200" dirty="0"/>
              <a:t>Examine factors that impact use of existing care plans among CMC families</a:t>
            </a:r>
          </a:p>
          <a:p>
            <a:pPr marL="285750" indent="-285750">
              <a:buFont typeface="Arial" panose="020B0604020202020204" pitchFamily="34" charset="0"/>
              <a:buChar char="•"/>
            </a:pPr>
            <a:r>
              <a:rPr lang="en-US" sz="1200" dirty="0"/>
              <a:t>Caregivers, providers, and health information technology experts actively participate in the development of a new web-based care plan prototype</a:t>
            </a:r>
          </a:p>
          <a:p>
            <a:pPr marL="285750" indent="-285750">
              <a:buFont typeface="Arial" panose="020B0604020202020204" pitchFamily="34" charset="0"/>
              <a:buChar char="•"/>
            </a:pPr>
            <a:r>
              <a:rPr lang="en-US" sz="1200" dirty="0"/>
              <a:t>Determine caregiver use and perceptions of care coordination quality of the web-based care plan prototype in comparison to a standard paper-based care plan</a:t>
            </a:r>
          </a:p>
        </p:txBody>
      </p:sp>
      <p:sp>
        <p:nvSpPr>
          <p:cNvPr id="4" name="Slide Number Placeholder 3"/>
          <p:cNvSpPr>
            <a:spLocks noGrp="1"/>
          </p:cNvSpPr>
          <p:nvPr>
            <p:ph type="sldNum" sz="quarter" idx="5"/>
          </p:nvPr>
        </p:nvSpPr>
        <p:spPr/>
        <p:txBody>
          <a:bodyPr/>
          <a:lstStyle/>
          <a:p>
            <a:fld id="{B17BA40C-25F7-4A81-B7B0-365A5351FE20}" type="slidenum">
              <a:rPr lang="en-US" smtClean="0"/>
              <a:t>10</a:t>
            </a:fld>
            <a:endParaRPr lang="en-US"/>
          </a:p>
        </p:txBody>
      </p:sp>
    </p:spTree>
    <p:extLst>
      <p:ext uri="{BB962C8B-B14F-4D97-AF65-F5344CB8AC3E}">
        <p14:creationId xmlns:p14="http://schemas.microsoft.com/office/powerpoint/2010/main" val="80484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includes some links to some additional examples of awarded grants that you can review to get a sense of the types of grants AHRQ has funded.</a:t>
            </a:r>
          </a:p>
        </p:txBody>
      </p:sp>
      <p:sp>
        <p:nvSpPr>
          <p:cNvPr id="4" name="Slide Number Placeholder 3"/>
          <p:cNvSpPr>
            <a:spLocks noGrp="1"/>
          </p:cNvSpPr>
          <p:nvPr>
            <p:ph type="sldNum" sz="quarter" idx="5"/>
          </p:nvPr>
        </p:nvSpPr>
        <p:spPr/>
        <p:txBody>
          <a:bodyPr/>
          <a:lstStyle/>
          <a:p>
            <a:fld id="{B17BA40C-25F7-4A81-B7B0-365A5351FE20}" type="slidenum">
              <a:rPr lang="en-US" smtClean="0"/>
              <a:t>11</a:t>
            </a:fld>
            <a:endParaRPr lang="en-US"/>
          </a:p>
        </p:txBody>
      </p:sp>
    </p:spTree>
    <p:extLst>
      <p:ext uri="{BB962C8B-B14F-4D97-AF65-F5344CB8AC3E}">
        <p14:creationId xmlns:p14="http://schemas.microsoft.com/office/powerpoint/2010/main" val="2254466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 to present about AHRQ’s funding opportunities. Please feel free to contact me with questions or research ideas.</a:t>
            </a:r>
          </a:p>
        </p:txBody>
      </p:sp>
      <p:sp>
        <p:nvSpPr>
          <p:cNvPr id="4" name="Slide Number Placeholder 3"/>
          <p:cNvSpPr>
            <a:spLocks noGrp="1"/>
          </p:cNvSpPr>
          <p:nvPr>
            <p:ph type="sldNum" sz="quarter" idx="5"/>
          </p:nvPr>
        </p:nvSpPr>
        <p:spPr/>
        <p:txBody>
          <a:bodyPr/>
          <a:lstStyle/>
          <a:p>
            <a:fld id="{B17BA40C-25F7-4A81-B7B0-365A5351FE20}" type="slidenum">
              <a:rPr lang="en-US" smtClean="0"/>
              <a:t>15</a:t>
            </a:fld>
            <a:endParaRPr lang="en-US"/>
          </a:p>
        </p:txBody>
      </p:sp>
    </p:spTree>
    <p:extLst>
      <p:ext uri="{BB962C8B-B14F-4D97-AF65-F5344CB8AC3E}">
        <p14:creationId xmlns:p14="http://schemas.microsoft.com/office/powerpoint/2010/main" val="1034765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17</a:t>
            </a:fld>
            <a:endParaRPr lang="en-US"/>
          </a:p>
        </p:txBody>
      </p:sp>
    </p:spTree>
    <p:extLst>
      <p:ext uri="{BB962C8B-B14F-4D97-AF65-F5344CB8AC3E}">
        <p14:creationId xmlns:p14="http://schemas.microsoft.com/office/powerpoint/2010/main" val="331147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221E1F"/>
                </a:solidFill>
                <a:latin typeface="+mj-lt"/>
              </a:rPr>
              <a:t>The Agency for Healthcare Research and Quality (AHRQ) is the lead federal agency charged with improving the safety and quality of healthcare for all Americans. To do this, AHRQ develops the knowledge, tools, and data needed to improve the healthcare system and help consumers, healthcare professionals, and policymakers make informed health decisions. </a:t>
            </a:r>
          </a:p>
          <a:p>
            <a:endParaRPr lang="en-US" sz="1200" b="0" i="0" u="none" strike="noStrike" baseline="0" dirty="0">
              <a:solidFill>
                <a:srgbClr val="221E1F"/>
              </a:solidFill>
              <a:latin typeface="+mj-lt"/>
            </a:endParaRPr>
          </a:p>
          <a:p>
            <a:r>
              <a:rPr lang="en-US" sz="1200" b="0" i="0" u="none" strike="noStrike" baseline="0" dirty="0">
                <a:solidFill>
                  <a:srgbClr val="221E1F"/>
                </a:solidFill>
                <a:latin typeface="+mj-lt"/>
              </a:rPr>
              <a:t>AHRQ’s mission is to produce evidence to make healthcare safer, higher quality, more accessible, equitable, and affordable, and to work with the Department of Health and Human Services and other partners to ensure that the evidence is understood and used. </a:t>
            </a:r>
            <a:endParaRPr lang="en-US" sz="1200" dirty="0">
              <a:latin typeface="+mj-lt"/>
            </a:endParaRP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a:t>
            </a:fld>
            <a:endParaRPr lang="en-US"/>
          </a:p>
        </p:txBody>
      </p:sp>
    </p:spTree>
    <p:extLst>
      <p:ext uri="{BB962C8B-B14F-4D97-AF65-F5344CB8AC3E}">
        <p14:creationId xmlns:p14="http://schemas.microsoft.com/office/powerpoint/2010/main" val="189270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a:t>
            </a:fld>
            <a:endParaRPr lang="en-US"/>
          </a:p>
        </p:txBody>
      </p:sp>
    </p:spTree>
    <p:extLst>
      <p:ext uri="{BB962C8B-B14F-4D97-AF65-F5344CB8AC3E}">
        <p14:creationId xmlns:p14="http://schemas.microsoft.com/office/powerpoint/2010/main" val="33261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AHRQ has training/career development grants like the R36, K01, and K08 awards. We have health services research grants including R03 small research grants, large research grant R01s, U18s cooperative agreements, and large demonstration, dissemination and implementation R18 grants. We also have R13s which are conference grants.</a:t>
            </a:r>
          </a:p>
        </p:txBody>
      </p:sp>
      <p:sp>
        <p:nvSpPr>
          <p:cNvPr id="4" name="Slide Number Placeholder 3"/>
          <p:cNvSpPr>
            <a:spLocks noGrp="1"/>
          </p:cNvSpPr>
          <p:nvPr>
            <p:ph type="sldNum" sz="quarter" idx="5"/>
          </p:nvPr>
        </p:nvSpPr>
        <p:spPr/>
        <p:txBody>
          <a:bodyPr/>
          <a:lstStyle/>
          <a:p>
            <a:fld id="{B17BA40C-25F7-4A81-B7B0-365A5351FE20}" type="slidenum">
              <a:rPr lang="en-US" smtClean="0"/>
              <a:t>4</a:t>
            </a:fld>
            <a:endParaRPr lang="en-US"/>
          </a:p>
        </p:txBody>
      </p:sp>
    </p:spTree>
    <p:extLst>
      <p:ext uri="{BB962C8B-B14F-4D97-AF65-F5344CB8AC3E}">
        <p14:creationId xmlns:p14="http://schemas.microsoft.com/office/powerpoint/2010/main" val="869204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 give everyone a minute to scan this QR code which will take you to AHRQ’s website where you can learn more about our grant funding mechanisms, application due dates, open program announcements, and requests for applications. You can also sign up to be notified about new funding opportunities on this page.</a:t>
            </a:r>
          </a:p>
        </p:txBody>
      </p:sp>
      <p:sp>
        <p:nvSpPr>
          <p:cNvPr id="4" name="Slide Number Placeholder 3"/>
          <p:cNvSpPr>
            <a:spLocks noGrp="1"/>
          </p:cNvSpPr>
          <p:nvPr>
            <p:ph type="sldNum" sz="quarter" idx="5"/>
          </p:nvPr>
        </p:nvSpPr>
        <p:spPr/>
        <p:txBody>
          <a:bodyPr/>
          <a:lstStyle/>
          <a:p>
            <a:fld id="{B17BA40C-25F7-4A81-B7B0-365A5351FE20}" type="slidenum">
              <a:rPr lang="en-US" smtClean="0"/>
              <a:t>5</a:t>
            </a:fld>
            <a:endParaRPr lang="en-US"/>
          </a:p>
        </p:txBody>
      </p:sp>
    </p:spTree>
    <p:extLst>
      <p:ext uri="{BB962C8B-B14F-4D97-AF65-F5344CB8AC3E}">
        <p14:creationId xmlns:p14="http://schemas.microsoft.com/office/powerpoint/2010/main" val="3755386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scan this QR code, it will take you to the page on AHRQ’s website with all of the current notices of funding opportunities. Rather than review each of our funding opportunities with you, I prepared a few slides with examples of awarded research grants with topics that would be of interest to this group.</a:t>
            </a:r>
          </a:p>
        </p:txBody>
      </p:sp>
      <p:sp>
        <p:nvSpPr>
          <p:cNvPr id="4" name="Slide Number Placeholder 3"/>
          <p:cNvSpPr>
            <a:spLocks noGrp="1"/>
          </p:cNvSpPr>
          <p:nvPr>
            <p:ph type="sldNum" sz="quarter" idx="5"/>
          </p:nvPr>
        </p:nvSpPr>
        <p:spPr/>
        <p:txBody>
          <a:bodyPr/>
          <a:lstStyle/>
          <a:p>
            <a:fld id="{B17BA40C-25F7-4A81-B7B0-365A5351FE20}" type="slidenum">
              <a:rPr lang="en-US" smtClean="0"/>
              <a:t>6</a:t>
            </a:fld>
            <a:endParaRPr lang="en-US"/>
          </a:p>
        </p:txBody>
      </p:sp>
    </p:spTree>
    <p:extLst>
      <p:ext uri="{BB962C8B-B14F-4D97-AF65-F5344CB8AC3E}">
        <p14:creationId xmlns:p14="http://schemas.microsoft.com/office/powerpoint/2010/main" val="531965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an R01 submitted by Dr. Lisa Prosser at University of Michigan at Ann Arbor. This aimed to provide the necessary information needed for policy decisions regarding the selection of conditions for newborn screening panels. The study looked at health and economic outcomes for newborn screening using computer modeling, systematic reviews, expert opinion, surveys, and stakeholder engagement. </a:t>
            </a:r>
          </a:p>
          <a:p>
            <a:endParaRPr lang="en-US" dirty="0"/>
          </a:p>
          <a:p>
            <a:r>
              <a:rPr lang="en-US" sz="1200" dirty="0">
                <a:hlinkClick r:id="rId3"/>
              </a:rPr>
              <a:t>Health and Economic Outcomes for Newborn Screening</a:t>
            </a:r>
            <a:r>
              <a:rPr lang="en-US" sz="1200" dirty="0"/>
              <a:t>, Lisa Prosser, University of Michigan at Ann Arbor</a:t>
            </a:r>
          </a:p>
          <a:p>
            <a:pPr marL="285750" indent="-285750">
              <a:buFont typeface="Arial" panose="020B0604020202020204" pitchFamily="34" charset="0"/>
              <a:buChar char="•"/>
            </a:pPr>
            <a:r>
              <a:rPr lang="en-US" sz="1200" dirty="0"/>
              <a:t>Used computer modeling to simulate clinical trials of newborn screening programs compared to no screening (clinical identification)</a:t>
            </a:r>
          </a:p>
          <a:p>
            <a:pPr marL="285750" indent="-285750">
              <a:buFont typeface="Arial" panose="020B0604020202020204" pitchFamily="34" charset="0"/>
              <a:buChar char="•"/>
            </a:pPr>
            <a:r>
              <a:rPr lang="en-US" sz="1200" dirty="0"/>
              <a:t>Used information from systematic reviews, published and unpublished data, and expert opinion to project long-term health and economic outcomes for conditions that can be detected by newborn screening</a:t>
            </a:r>
          </a:p>
          <a:p>
            <a:pPr marL="285750" indent="-285750">
              <a:buFont typeface="Arial" panose="020B0604020202020204" pitchFamily="34" charset="0"/>
              <a:buChar char="•"/>
            </a:pPr>
            <a:r>
              <a:rPr lang="en-US" sz="1200" dirty="0"/>
              <a:t>Conducted a survey of public values for newborn screening programs</a:t>
            </a:r>
          </a:p>
          <a:p>
            <a:pPr marL="285750" indent="-285750">
              <a:buFont typeface="Arial" panose="020B0604020202020204" pitchFamily="34" charset="0"/>
              <a:buChar char="•"/>
            </a:pPr>
            <a:r>
              <a:rPr lang="en-US" sz="1200" dirty="0"/>
              <a:t>Guided by an Advisory Committee representing stakeholders when considering the expansion of newborn screening programs</a:t>
            </a:r>
          </a:p>
          <a:p>
            <a:pPr marL="285750" indent="-285750">
              <a:buFont typeface="Arial" panose="020B0604020202020204" pitchFamily="34" charset="0"/>
              <a:buChar char="•"/>
            </a:pPr>
            <a:r>
              <a:rPr lang="en-US" sz="1200" dirty="0"/>
              <a:t>Focused on the evidence gap identified by the ACHDNC</a:t>
            </a:r>
          </a:p>
          <a:p>
            <a:pPr marL="285750" indent="-285750">
              <a:buFont typeface="Arial" panose="020B0604020202020204" pitchFamily="34" charset="0"/>
              <a:buChar char="•"/>
            </a:pPr>
            <a:r>
              <a:rPr lang="en-US" sz="1200" dirty="0"/>
              <a:t>Aimed to provide the necessary information needed for policy decisions regarding the selection of conditions for newborn screening panels.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a:t>
            </a:fld>
            <a:endParaRPr lang="en-US"/>
          </a:p>
        </p:txBody>
      </p:sp>
    </p:spTree>
    <p:extLst>
      <p:ext uri="{BB962C8B-B14F-4D97-AF65-F5344CB8AC3E}">
        <p14:creationId xmlns:p14="http://schemas.microsoft.com/office/powerpoint/2010/main" val="4014226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Anna Kerr at Ohio University Athens had a study related to primary care needs for patients with vascular anomalies which aimed to improve continuity of care and care coordination for rare diseases. The goal of this study was </a:t>
            </a:r>
            <a:r>
              <a:rPr lang="en-US" sz="1200" dirty="0"/>
              <a:t>to characterize perspectives from vascular anomalies (VA) specialists, caregivers of VA patients, and pediatricians regarding facilitators and barriers to care coordination for patients with VAs.</a:t>
            </a:r>
            <a:r>
              <a:rPr lang="en-US" dirty="0"/>
              <a:t>.</a:t>
            </a:r>
          </a:p>
          <a:p>
            <a:endParaRPr lang="en-US" dirty="0"/>
          </a:p>
          <a:p>
            <a:r>
              <a:rPr lang="en-US" sz="1200" dirty="0">
                <a:hlinkClick r:id="rId3"/>
              </a:rPr>
              <a:t>Primary Care Needs for Patients with Vascular Anomalies: Improving Continuity of Care and Care Coordination in Rare Diseases</a:t>
            </a:r>
            <a:r>
              <a:rPr lang="en-US" sz="1200" dirty="0"/>
              <a:t>, Anna Kerr, Ohio University Athens </a:t>
            </a:r>
          </a:p>
          <a:p>
            <a:pPr marL="342900" marR="0" lvl="0" indent="-342900">
              <a:lnSpc>
                <a:spcPct val="107000"/>
              </a:lnSpc>
              <a:spcBef>
                <a:spcPts val="0"/>
              </a:spcBef>
              <a:spcAft>
                <a:spcPts val="0"/>
              </a:spcAft>
              <a:buFont typeface="Symbol" panose="05050102010706020507" pitchFamily="18" charset="2"/>
              <a:buChar char=""/>
            </a:pPr>
            <a:r>
              <a:rPr lang="en-US" sz="1200" dirty="0"/>
              <a:t>Children with vascular anomalies (VAs), a spectrum of rare congenital disorders that are often misdiagnosed and mistreated</a:t>
            </a:r>
          </a:p>
          <a:p>
            <a:pPr marL="342900" marR="0" lvl="0" indent="-342900">
              <a:lnSpc>
                <a:spcPct val="107000"/>
              </a:lnSpc>
              <a:spcBef>
                <a:spcPts val="0"/>
              </a:spcBef>
              <a:spcAft>
                <a:spcPts val="0"/>
              </a:spcAft>
              <a:buFont typeface="Symbol" panose="05050102010706020507" pitchFamily="18" charset="2"/>
              <a:buChar char=""/>
            </a:pPr>
            <a:r>
              <a:rPr lang="en-US" sz="1200" dirty="0"/>
              <a:t>Care coordination is critical for these patients, but barriers like fragmentation, distance to specialists, and inadequate local expertise/resources are common</a:t>
            </a:r>
          </a:p>
          <a:p>
            <a:pPr marL="342900" marR="0" lvl="0" indent="-342900">
              <a:lnSpc>
                <a:spcPct val="107000"/>
              </a:lnSpc>
              <a:spcBef>
                <a:spcPts val="0"/>
              </a:spcBef>
              <a:spcAft>
                <a:spcPts val="0"/>
              </a:spcAft>
              <a:buFont typeface="Symbol" panose="05050102010706020507" pitchFamily="18" charset="2"/>
              <a:buChar char=""/>
            </a:pPr>
            <a:r>
              <a:rPr lang="en-US" sz="1200" dirty="0"/>
              <a:t>Characterize VA specialists’ perspectives on facilitators and barriers to care coordination for patients with VAs (semi-structured interviews with VA specialists)</a:t>
            </a:r>
          </a:p>
          <a:p>
            <a:pPr marL="342900" marR="0" lvl="0" indent="-342900">
              <a:lnSpc>
                <a:spcPct val="107000"/>
              </a:lnSpc>
              <a:spcBef>
                <a:spcPts val="0"/>
              </a:spcBef>
              <a:spcAft>
                <a:spcPts val="0"/>
              </a:spcAft>
              <a:buFont typeface="Symbol" panose="05050102010706020507" pitchFamily="18" charset="2"/>
              <a:buChar char=""/>
            </a:pPr>
            <a:r>
              <a:rPr lang="en-US" sz="1200" dirty="0"/>
              <a:t>Characterize caregivers of VA patients’ perspectives on facilitators and barriers to care coordination for patients with VAs (interviews with caregivers of children with VAs who live in rural and non-rural areas)</a:t>
            </a:r>
          </a:p>
          <a:p>
            <a:pPr marL="342900" marR="0" lvl="0" indent="-342900">
              <a:lnSpc>
                <a:spcPct val="107000"/>
              </a:lnSpc>
              <a:spcBef>
                <a:spcPts val="0"/>
              </a:spcBef>
              <a:spcAft>
                <a:spcPts val="0"/>
              </a:spcAft>
              <a:buFont typeface="Symbol" panose="05050102010706020507" pitchFamily="18" charset="2"/>
              <a:buChar char=""/>
            </a:pPr>
            <a:r>
              <a:rPr lang="en-US" sz="1200" dirty="0"/>
              <a:t>Characterize pediatricians’ perspectives on facilitators and barriers to care coordination for patients with VAs (interviews with pediatricians who care for patients with VAs in rural and non-rural areas)</a:t>
            </a:r>
          </a:p>
        </p:txBody>
      </p:sp>
      <p:sp>
        <p:nvSpPr>
          <p:cNvPr id="4" name="Slide Number Placeholder 3"/>
          <p:cNvSpPr>
            <a:spLocks noGrp="1"/>
          </p:cNvSpPr>
          <p:nvPr>
            <p:ph type="sldNum" sz="quarter" idx="5"/>
          </p:nvPr>
        </p:nvSpPr>
        <p:spPr/>
        <p:txBody>
          <a:bodyPr/>
          <a:lstStyle/>
          <a:p>
            <a:fld id="{B17BA40C-25F7-4A81-B7B0-365A5351FE20}" type="slidenum">
              <a:rPr lang="en-US" smtClean="0"/>
              <a:t>8</a:t>
            </a:fld>
            <a:endParaRPr lang="en-US"/>
          </a:p>
        </p:txBody>
      </p:sp>
    </p:spTree>
    <p:extLst>
      <p:ext uri="{BB962C8B-B14F-4D97-AF65-F5344CB8AC3E}">
        <p14:creationId xmlns:p14="http://schemas.microsoft.com/office/powerpoint/2010/main" val="1663149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Next is a K01 training grant from Dr. Kendra Liljenquist at Seattle Children’s Hospital. This goal of this training grant was to improve developmental assessment in primary care settings through specification of a computer adaptive developmental assessment with contextually and culturally appropriate items for use by parents, clinicians, and community health workers.</a:t>
            </a:r>
          </a:p>
          <a:p>
            <a:endParaRPr lang="en-US" sz="1200" dirty="0">
              <a:hlinkClick r:id="rId3"/>
            </a:endParaRPr>
          </a:p>
          <a:p>
            <a:r>
              <a:rPr lang="en-US" sz="1200" dirty="0">
                <a:hlinkClick r:id="rId3"/>
              </a:rPr>
              <a:t>Advancing Equity in Early Childhood Developmental Screening Through Item Response Theory and User-Centered Design</a:t>
            </a:r>
            <a:r>
              <a:rPr lang="en-US" sz="1200" dirty="0"/>
              <a:t>, Kendra Liljenquist, Seattle Children’s Hospital </a:t>
            </a:r>
          </a:p>
          <a:p>
            <a:pPr marL="342900" marR="0" lvl="0" indent="-342900">
              <a:lnSpc>
                <a:spcPct val="107000"/>
              </a:lnSpc>
              <a:spcBef>
                <a:spcPts val="0"/>
              </a:spcBef>
              <a:spcAft>
                <a:spcPts val="0"/>
              </a:spcAft>
              <a:buFont typeface="Symbol" panose="05050102010706020507" pitchFamily="18" charset="2"/>
              <a:buChar char=""/>
            </a:pPr>
            <a:r>
              <a:rPr lang="en-US" sz="1200" dirty="0"/>
              <a:t>Training grant to facilitate development for independent investigator</a:t>
            </a:r>
          </a:p>
          <a:p>
            <a:pPr marL="342900" marR="0" lvl="0" indent="-342900">
              <a:lnSpc>
                <a:spcPct val="107000"/>
              </a:lnSpc>
              <a:spcBef>
                <a:spcPts val="0"/>
              </a:spcBef>
              <a:spcAft>
                <a:spcPts val="0"/>
              </a:spcAft>
              <a:buFont typeface="Symbol" panose="05050102010706020507" pitchFamily="18" charset="2"/>
              <a:buChar char=""/>
            </a:pPr>
            <a:r>
              <a:rPr lang="en-US" sz="1200" dirty="0"/>
              <a:t>Training in advanced Item Response Theory, user centered design, and clinical effectiveness research</a:t>
            </a:r>
          </a:p>
          <a:p>
            <a:pPr marL="342900" marR="0" lvl="0" indent="-342900">
              <a:lnSpc>
                <a:spcPct val="107000"/>
              </a:lnSpc>
              <a:spcBef>
                <a:spcPts val="0"/>
              </a:spcBef>
              <a:spcAft>
                <a:spcPts val="0"/>
              </a:spcAft>
              <a:buFont typeface="Symbol" panose="05050102010706020507" pitchFamily="18" charset="2"/>
              <a:buChar char=""/>
            </a:pPr>
            <a:r>
              <a:rPr lang="en-US" sz="1200" dirty="0"/>
              <a:t>Design specifications for a computer adaptive developmental assessment that includes contextually and culturally appropriate items, to be used by parents, clinicians, and community health workers to improve developmental assessment in primary care settings</a:t>
            </a:r>
          </a:p>
          <a:p>
            <a:pPr marL="342900" marR="0" lvl="0" indent="-342900">
              <a:lnSpc>
                <a:spcPct val="107000"/>
              </a:lnSpc>
              <a:spcBef>
                <a:spcPts val="0"/>
              </a:spcBef>
              <a:spcAft>
                <a:spcPts val="0"/>
              </a:spcAft>
              <a:buFont typeface="Symbol" panose="05050102010706020507" pitchFamily="18" charset="2"/>
              <a:buChar char=""/>
            </a:pPr>
            <a:r>
              <a:rPr lang="en-US" sz="1200" dirty="0"/>
              <a:t>Informed by principles of patient-centered measurement and user-centered design</a:t>
            </a:r>
          </a:p>
          <a:p>
            <a:pPr marL="342900" marR="0" lvl="0" indent="-342900">
              <a:lnSpc>
                <a:spcPct val="107000"/>
              </a:lnSpc>
              <a:spcBef>
                <a:spcPts val="0"/>
              </a:spcBef>
              <a:spcAft>
                <a:spcPts val="800"/>
              </a:spcAft>
              <a:buFont typeface="Symbol" panose="05050102010706020507" pitchFamily="18" charset="2"/>
              <a:buChar char=""/>
            </a:pPr>
            <a:r>
              <a:rPr lang="en-US" sz="1200" dirty="0"/>
              <a:t>Develop a prototype for a new developmental assessment – computer adaptive test informing a primary care-based developmental support intervention</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a:t>
            </a:fld>
            <a:endParaRPr lang="en-US"/>
          </a:p>
        </p:txBody>
      </p:sp>
    </p:spTree>
    <p:extLst>
      <p:ext uri="{BB962C8B-B14F-4D97-AF65-F5344CB8AC3E}">
        <p14:creationId xmlns:p14="http://schemas.microsoft.com/office/powerpoint/2010/main" val="2775196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3352800"/>
            <a:ext cx="10363200" cy="1295400"/>
          </a:xfrm>
        </p:spPr>
        <p:txBody>
          <a:bodyPr/>
          <a:lstStyle>
            <a:lvl1pPr algn="ctr">
              <a:defRPr>
                <a:solidFill>
                  <a:schemeClr val="tx1"/>
                </a:solidFill>
              </a:defRPr>
            </a:lvl1pPr>
          </a:lstStyle>
          <a:p>
            <a:r>
              <a:rPr lang="en-US" dirty="0"/>
              <a:t>Title of Presentation</a:t>
            </a:r>
          </a:p>
        </p:txBody>
      </p:sp>
      <p:sp>
        <p:nvSpPr>
          <p:cNvPr id="3" name="Subtitle 2"/>
          <p:cNvSpPr>
            <a:spLocks noGrp="1"/>
          </p:cNvSpPr>
          <p:nvPr>
            <p:ph type="subTitle" idx="1" hasCustomPrompt="1"/>
          </p:nvPr>
        </p:nvSpPr>
        <p:spPr>
          <a:xfrm>
            <a:off x="1828800" y="4876800"/>
            <a:ext cx="85344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981326"/>
            <a:ext cx="10363200" cy="1362075"/>
          </a:xfrm>
        </p:spPr>
        <p:txBody>
          <a:bodyPr anchor="t"/>
          <a:lstStyle>
            <a:lvl1pPr algn="ctr">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4343401"/>
            <a:ext cx="10363200" cy="1500187"/>
          </a:xfrm>
        </p:spPr>
        <p:txBody>
          <a:bodyPr anchor="b"/>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609600" y="1447801"/>
            <a:ext cx="5386917"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447801"/>
            <a:ext cx="5389033" cy="727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a:t>
            </a:r>
          </a:p>
        </p:txBody>
      </p:sp>
      <p:sp>
        <p:nvSpPr>
          <p:cNvPr id="3" name="Slide Number Placeholder 2"/>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solidFill>
                  <a:schemeClr val="tx1"/>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85F5B7A5-34A7-4AB0-A34F-A4DF2002FA98}"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 of Presentation</a:t>
            </a:r>
          </a:p>
        </p:txBody>
      </p:sp>
      <p:sp>
        <p:nvSpPr>
          <p:cNvPr id="3" name="Content Placeholder 2"/>
          <p:cNvSpPr>
            <a:spLocks noGrp="1"/>
          </p:cNvSpPr>
          <p:nvPr>
            <p:ph idx="1" hasCustomPrompt="1"/>
          </p:nvPr>
        </p:nvSpPr>
        <p:spPr/>
        <p:txBody>
          <a:bodyPr/>
          <a:lstStyle>
            <a:lvl1pPr>
              <a:defRPr baseline="0"/>
            </a:lvl1pPr>
          </a:lstStyle>
          <a:p>
            <a:pPr lvl="0"/>
            <a:r>
              <a:rPr lang="en-US" dirty="0"/>
              <a:t>Author and Date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304800"/>
            <a:ext cx="8839200" cy="617884"/>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609600" y="1646238"/>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Slide Number Placeholder 3"/>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hf hdr="0" ftr="0" dt="0"/>
  <p:txStyles>
    <p:titleStyle>
      <a:lvl1pPr algn="ctr"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200400"/>
            <a:ext cx="10972800" cy="1600200"/>
          </a:xfrm>
          <a:prstGeom prst="rect">
            <a:avLst/>
          </a:prstGeom>
        </p:spPr>
        <p:txBody>
          <a:bodyPr vert="horz" lIns="91440" tIns="45720" rIns="91440" bIns="45720" rtlCol="0" anchor="ctr">
            <a:normAutofit/>
          </a:bodyPr>
          <a:lstStyle/>
          <a:p>
            <a:r>
              <a:rPr lang="en-US" dirty="0"/>
              <a:t>Title of Presentation</a:t>
            </a:r>
          </a:p>
        </p:txBody>
      </p:sp>
      <p:sp>
        <p:nvSpPr>
          <p:cNvPr id="3" name="Text Placeholder 2"/>
          <p:cNvSpPr>
            <a:spLocks noGrp="1"/>
          </p:cNvSpPr>
          <p:nvPr>
            <p:ph type="body" idx="1"/>
          </p:nvPr>
        </p:nvSpPr>
        <p:spPr>
          <a:xfrm>
            <a:off x="609600" y="4953001"/>
            <a:ext cx="10972800" cy="1173163"/>
          </a:xfrm>
          <a:prstGeom prst="rect">
            <a:avLst/>
          </a:prstGeom>
        </p:spPr>
        <p:txBody>
          <a:bodyPr vert="horz" lIns="91440" tIns="45720" rIns="91440" bIns="45720" rtlCol="0" anchor="ctr">
            <a:normAutofit/>
          </a:bodyPr>
          <a:lstStyle/>
          <a:p>
            <a:pPr lvl="0"/>
            <a:r>
              <a:rPr lang="en-US" dirty="0"/>
              <a:t>Author and Date</a:t>
            </a:r>
          </a:p>
        </p:txBody>
      </p:sp>
    </p:spTree>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reporter.nih.gov/project-details/9767753"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reporter.nih.gov/project-details/10656034" TargetMode="External"/><Relationship Id="rId3" Type="http://schemas.openxmlformats.org/officeDocument/2006/relationships/hyperlink" Target="https://reporter.nih.gov/project-details/9767753" TargetMode="External"/><Relationship Id="rId7" Type="http://schemas.openxmlformats.org/officeDocument/2006/relationships/hyperlink" Target="https://reporter.nih.gov/project-details/10802824"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reporter.nih.gov/project-details/10808542" TargetMode="External"/><Relationship Id="rId5" Type="http://schemas.openxmlformats.org/officeDocument/2006/relationships/hyperlink" Target="https://reporter.nih.gov/project-details/10805946" TargetMode="External"/><Relationship Id="rId10" Type="http://schemas.openxmlformats.org/officeDocument/2006/relationships/hyperlink" Target="https://reporter.nih.gov/project-details/9785386" TargetMode="External"/><Relationship Id="rId4" Type="http://schemas.openxmlformats.org/officeDocument/2006/relationships/hyperlink" Target="https://reporter.nih.gov/project-details/10364787" TargetMode="External"/><Relationship Id="rId9" Type="http://schemas.openxmlformats.org/officeDocument/2006/relationships/hyperlink" Target="https://reporter.nih.gov/project-details/9786685"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ffectivehealthcare.ahrq.gov/about/epc/nomination" TargetMode="External"/><Relationship Id="rId2" Type="http://schemas.openxmlformats.org/officeDocument/2006/relationships/hyperlink" Target="https://effectivehealthcare.ahrq.gov/"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hyperlink" Target="https://effectivehealthcare.ahrq.gov/products/phenylketonuria/research-protocol"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grants.nih.gov/grants/guide/pa-files/PA-22-049.html" TargetMode="External"/><Relationship Id="rId2" Type="http://schemas.openxmlformats.org/officeDocument/2006/relationships/hyperlink" Target="http://grants.nih.gov/grants/guide/pa-files/PA-22-050.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mailto:robyn.sagatov@ahrq.hhs.gov" TargetMode="External"/><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www.ahrq.gov/funding/policies/nofoguidance/index.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ahrq.gov/funding/fund-opps/index.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s://reporter.nih.gov/project-details/8162564"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reporter.nih.gov/project-details/10802824"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reporter.nih.gov/project-details/10808542"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40545-F6E2-486C-9DDA-5C8E56B087FD}"/>
              </a:ext>
            </a:extLst>
          </p:cNvPr>
          <p:cNvSpPr>
            <a:spLocks noGrp="1"/>
          </p:cNvSpPr>
          <p:nvPr>
            <p:ph type="title"/>
          </p:nvPr>
        </p:nvSpPr>
        <p:spPr>
          <a:xfrm>
            <a:off x="457200" y="1524000"/>
            <a:ext cx="10744200" cy="1600200"/>
          </a:xfrm>
        </p:spPr>
        <p:txBody>
          <a:bodyPr>
            <a:normAutofit fontScale="90000"/>
          </a:bodyPr>
          <a:lstStyle/>
          <a:p>
            <a:br>
              <a:rPr lang="en-US" sz="4000" dirty="0"/>
            </a:br>
            <a:br>
              <a:rPr lang="en-US" sz="4000" dirty="0"/>
            </a:br>
            <a:br>
              <a:rPr lang="en-US" sz="4000" dirty="0"/>
            </a:br>
            <a:br>
              <a:rPr lang="en-US" sz="4000" dirty="0"/>
            </a:br>
            <a:br>
              <a:rPr lang="en-US" sz="4000" dirty="0"/>
            </a:br>
            <a:br>
              <a:rPr lang="en-US" sz="4000" dirty="0"/>
            </a:br>
            <a:r>
              <a:rPr lang="en-US" sz="4000" dirty="0"/>
              <a:t>AHRQ Funding Opportunities</a:t>
            </a:r>
            <a:br>
              <a:rPr lang="en-US" sz="4000" dirty="0"/>
            </a:br>
            <a:r>
              <a:rPr lang="en-US" sz="4000" dirty="0"/>
              <a:t>ACHDNC</a:t>
            </a:r>
            <a:br>
              <a:rPr lang="en-US" sz="2000" dirty="0">
                <a:latin typeface="Aharoni" panose="020B0604020202020204" pitchFamily="2" charset="-79"/>
                <a:cs typeface="Aharoni" panose="020B0604020202020204" pitchFamily="2" charset="-79"/>
              </a:rPr>
            </a:br>
            <a:endParaRPr lang="en-US" sz="2000" dirty="0">
              <a:solidFill>
                <a:srgbClr val="7030A0"/>
              </a:solidFill>
              <a:latin typeface="Arial Narrow" panose="020B0606020202030204" pitchFamily="34" charset="0"/>
              <a:cs typeface="Aharoni" panose="020B0604020202020204" pitchFamily="2" charset="-79"/>
            </a:endParaRPr>
          </a:p>
        </p:txBody>
      </p:sp>
      <p:sp>
        <p:nvSpPr>
          <p:cNvPr id="3" name="Subtitle 2">
            <a:extLst>
              <a:ext uri="{FF2B5EF4-FFF2-40B4-BE49-F238E27FC236}">
                <a16:creationId xmlns:a16="http://schemas.microsoft.com/office/drawing/2014/main" id="{78326044-95E3-4E11-ACB3-4B36516AA2A1}"/>
              </a:ext>
            </a:extLst>
          </p:cNvPr>
          <p:cNvSpPr>
            <a:spLocks noGrp="1"/>
          </p:cNvSpPr>
          <p:nvPr>
            <p:ph idx="1"/>
          </p:nvPr>
        </p:nvSpPr>
        <p:spPr>
          <a:xfrm>
            <a:off x="342900" y="4953000"/>
            <a:ext cx="10972800" cy="1173163"/>
          </a:xfrm>
        </p:spPr>
        <p:txBody>
          <a:bodyPr>
            <a:noAutofit/>
          </a:bodyPr>
          <a:lstStyle/>
          <a:p>
            <a:r>
              <a:rPr lang="en-US" sz="2400" dirty="0"/>
              <a:t>Robyn Sagatov PhD MHS</a:t>
            </a:r>
          </a:p>
          <a:p>
            <a:r>
              <a:rPr lang="en-US" sz="1800" dirty="0"/>
              <a:t>Senior Advisor, Child Health </a:t>
            </a:r>
            <a:br>
              <a:rPr lang="en-US" sz="1800" dirty="0"/>
            </a:br>
            <a:r>
              <a:rPr lang="en-US" sz="1800" dirty="0"/>
              <a:t>Office of Extramural Research, Education and Priority Populations (OEREP)</a:t>
            </a:r>
            <a:br>
              <a:rPr lang="en-US" sz="1800" dirty="0"/>
            </a:br>
            <a:r>
              <a:rPr lang="en-US" sz="1800" dirty="0"/>
              <a:t>Agency for Healthcare Research and Quality (AHRQ)</a:t>
            </a:r>
          </a:p>
        </p:txBody>
      </p:sp>
      <p:sp>
        <p:nvSpPr>
          <p:cNvPr id="4" name="Slide Number Placeholder 3">
            <a:extLst>
              <a:ext uri="{FF2B5EF4-FFF2-40B4-BE49-F238E27FC236}">
                <a16:creationId xmlns:a16="http://schemas.microsoft.com/office/drawing/2014/main" id="{4AFCF1BA-F034-4E20-A7A8-42DD651FE9F9}"/>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B7A5-34A7-4AB0-A34F-A4DF2002FA98}" type="slidenum">
              <a:rPr kumimoji="0" lang="en-US" sz="1200" b="0" i="0" u="none" strike="noStrike" kern="1200" cap="none" spc="0" normalizeH="0" baseline="0" noProof="0" smtClean="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5" name="Picture 4">
            <a:extLst>
              <a:ext uri="{FF2B5EF4-FFF2-40B4-BE49-F238E27FC236}">
                <a16:creationId xmlns:a16="http://schemas.microsoft.com/office/drawing/2014/main" id="{DA94FA72-2052-272B-CB24-66A1CF4E25DB}"/>
              </a:ext>
            </a:extLst>
          </p:cNvPr>
          <p:cNvPicPr>
            <a:picLocks noChangeAspect="1"/>
          </p:cNvPicPr>
          <p:nvPr/>
        </p:nvPicPr>
        <p:blipFill>
          <a:blip r:embed="rId3"/>
          <a:stretch>
            <a:fillRect/>
          </a:stretch>
        </p:blipFill>
        <p:spPr>
          <a:xfrm>
            <a:off x="9296400" y="1506187"/>
            <a:ext cx="2895600" cy="1458132"/>
          </a:xfrm>
          <a:prstGeom prst="rect">
            <a:avLst/>
          </a:prstGeom>
        </p:spPr>
      </p:pic>
    </p:spTree>
    <p:extLst>
      <p:ext uri="{BB962C8B-B14F-4D97-AF65-F5344CB8AC3E}">
        <p14:creationId xmlns:p14="http://schemas.microsoft.com/office/powerpoint/2010/main" val="436726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7FBC8F-4769-D7C0-EDB0-8DD9C49396E5}"/>
              </a:ext>
            </a:extLst>
          </p:cNvPr>
          <p:cNvSpPr>
            <a:spLocks noGrp="1"/>
          </p:cNvSpPr>
          <p:nvPr>
            <p:ph type="sldNum" sz="quarter" idx="10"/>
          </p:nvPr>
        </p:nvSpPr>
        <p:spPr/>
        <p:txBody>
          <a:bodyPr/>
          <a:lstStyle/>
          <a:p>
            <a:fld id="{85F5B7A5-34A7-4AB0-A34F-A4DF2002FA98}" type="slidenum">
              <a:rPr lang="en-US" smtClean="0"/>
              <a:t>10</a:t>
            </a:fld>
            <a:endParaRPr lang="en-US" dirty="0"/>
          </a:p>
        </p:txBody>
      </p:sp>
      <p:sp>
        <p:nvSpPr>
          <p:cNvPr id="3" name="TextBox 2">
            <a:extLst>
              <a:ext uri="{FF2B5EF4-FFF2-40B4-BE49-F238E27FC236}">
                <a16:creationId xmlns:a16="http://schemas.microsoft.com/office/drawing/2014/main" id="{D2A69394-902F-DE36-22A5-F3B5505E4CAC}"/>
              </a:ext>
            </a:extLst>
          </p:cNvPr>
          <p:cNvSpPr txBox="1"/>
          <p:nvPr/>
        </p:nvSpPr>
        <p:spPr>
          <a:xfrm>
            <a:off x="609600" y="1844457"/>
            <a:ext cx="10972800" cy="3108543"/>
          </a:xfrm>
          <a:prstGeom prst="rect">
            <a:avLst/>
          </a:prstGeom>
          <a:noFill/>
        </p:spPr>
        <p:txBody>
          <a:bodyPr wrap="square">
            <a:spAutoFit/>
          </a:bodyPr>
          <a:lstStyle/>
          <a:p>
            <a:r>
              <a:rPr lang="en-US" sz="2800" dirty="0">
                <a:hlinkClick r:id="rId3"/>
              </a:rPr>
              <a:t>Web-based Care Plans for Children with Medical Complexity</a:t>
            </a:r>
            <a:r>
              <a:rPr lang="en-US" sz="2800" dirty="0"/>
              <a:t>, Arti Desai, Seattle Children’s Hospital </a:t>
            </a:r>
          </a:p>
          <a:p>
            <a:endParaRPr lang="en-US" sz="2800" dirty="0"/>
          </a:p>
          <a:p>
            <a:r>
              <a:rPr lang="en-US" sz="2800" dirty="0"/>
              <a:t>The goal of this training grant was to improve the quality of </a:t>
            </a:r>
            <a:br>
              <a:rPr lang="en-US" sz="2800" dirty="0"/>
            </a:br>
            <a:r>
              <a:rPr lang="en-US" sz="2800" dirty="0"/>
              <a:t>care coordination for children with medical complexity (CMC) and included participatory, iterative design approach to web-based care plan design to meet families’ needs.</a:t>
            </a:r>
          </a:p>
        </p:txBody>
      </p:sp>
      <p:sp>
        <p:nvSpPr>
          <p:cNvPr id="6" name="Rectangle 2">
            <a:extLst>
              <a:ext uri="{FF2B5EF4-FFF2-40B4-BE49-F238E27FC236}">
                <a16:creationId xmlns:a16="http://schemas.microsoft.com/office/drawing/2014/main" id="{4474779F-8328-ED62-9457-4B935A3FA977}"/>
              </a:ext>
            </a:extLst>
          </p:cNvPr>
          <p:cNvSpPr txBox="1">
            <a:spLocks noChangeArrowheads="1"/>
          </p:cNvSpPr>
          <p:nvPr/>
        </p:nvSpPr>
        <p:spPr>
          <a:xfrm>
            <a:off x="2502203" y="309917"/>
            <a:ext cx="7391400" cy="83805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baseline="0">
                <a:solidFill>
                  <a:schemeClr val="tx2"/>
                </a:solidFill>
                <a:latin typeface="+mj-lt"/>
                <a:ea typeface="+mj-ea"/>
                <a:cs typeface="+mj-cs"/>
              </a:defRPr>
            </a:lvl1pPr>
          </a:lstStyle>
          <a:p>
            <a:pPr>
              <a:defRPr/>
            </a:pPr>
            <a:r>
              <a:rPr lang="en-US" sz="3200" dirty="0">
                <a:solidFill>
                  <a:schemeClr val="bg1"/>
                </a:solidFill>
              </a:rPr>
              <a:t>Example K08</a:t>
            </a:r>
          </a:p>
        </p:txBody>
      </p:sp>
    </p:spTree>
    <p:extLst>
      <p:ext uri="{BB962C8B-B14F-4D97-AF65-F5344CB8AC3E}">
        <p14:creationId xmlns:p14="http://schemas.microsoft.com/office/powerpoint/2010/main" val="3601517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A191B50-BFBE-DADA-6099-F4A95841D1C1}"/>
              </a:ext>
            </a:extLst>
          </p:cNvPr>
          <p:cNvSpPr txBox="1"/>
          <p:nvPr/>
        </p:nvSpPr>
        <p:spPr>
          <a:xfrm>
            <a:off x="457200" y="1371600"/>
            <a:ext cx="11125200" cy="5324535"/>
          </a:xfrm>
          <a:prstGeom prst="rect">
            <a:avLst/>
          </a:prstGeom>
          <a:noFill/>
        </p:spPr>
        <p:txBody>
          <a:bodyPr wrap="square">
            <a:spAutoFit/>
          </a:bodyPr>
          <a:lstStyle/>
          <a:p>
            <a:pPr marL="342900" marR="0" lvl="0" indent="-342900">
              <a:spcBef>
                <a:spcPts val="0"/>
              </a:spcBef>
              <a:spcAft>
                <a:spcPts val="0"/>
              </a:spcAft>
              <a:buFont typeface="Symbol" panose="05050102010706020507" pitchFamily="18" charset="2"/>
              <a:buChar char=""/>
            </a:pPr>
            <a:r>
              <a:rPr lang="en-US" sz="1800" u="sng" dirty="0">
                <a:solidFill>
                  <a:srgbClr val="0563C1"/>
                </a:solidFill>
                <a:effectLst/>
                <a:latin typeface="Arial" panose="020B0604020202020204" pitchFamily="34" charset="0"/>
                <a:ea typeface="Times New Roman" panose="02020603050405020304" pitchFamily="18" charset="0"/>
                <a:hlinkClick r:id="rId3"/>
              </a:rPr>
              <a:t>Web-based Care Plans for Children with Medical Complexity</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u="sng" dirty="0">
                <a:solidFill>
                  <a:srgbClr val="0563C1"/>
                </a:solidFill>
                <a:effectLst/>
                <a:latin typeface="Arial" panose="020B0604020202020204" pitchFamily="34" charset="0"/>
                <a:ea typeface="Times New Roman" panose="02020603050405020304" pitchFamily="18" charset="0"/>
                <a:hlinkClick r:id="rId4"/>
              </a:rPr>
              <a:t>Achieving Pediatric Health Equity by Responding to Identified Sociomedical risks with Effective Unified Purpose –Co-design and Evaluation of the RISEUP System</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u="sng" dirty="0">
                <a:solidFill>
                  <a:srgbClr val="0563C1"/>
                </a:solidFill>
                <a:effectLst/>
                <a:latin typeface="Arial" panose="020B0604020202020204" pitchFamily="34" charset="0"/>
                <a:ea typeface="Times New Roman" panose="02020603050405020304" pitchFamily="18" charset="0"/>
                <a:hlinkClick r:id="rId5"/>
              </a:rPr>
              <a:t>Family-Centered Community Health Worker Support for Children with Chronic Conditions and Unmet Social Needs</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u="sng" dirty="0">
                <a:solidFill>
                  <a:srgbClr val="0563C1"/>
                </a:solidFill>
                <a:effectLst/>
                <a:latin typeface="Arial" panose="020B0604020202020204" pitchFamily="34" charset="0"/>
                <a:ea typeface="Times New Roman" panose="02020603050405020304" pitchFamily="18" charset="0"/>
                <a:hlinkClick r:id="rId6"/>
              </a:rPr>
              <a:t>Advancing Equity in Early Childhood Developmental Screening Through Item Response Theory and User-Centered Design</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u="sng" dirty="0">
                <a:solidFill>
                  <a:srgbClr val="0563C1"/>
                </a:solidFill>
                <a:effectLst/>
                <a:latin typeface="Arial" panose="020B0604020202020204" pitchFamily="34" charset="0"/>
                <a:ea typeface="Times New Roman" panose="02020603050405020304" pitchFamily="18" charset="0"/>
                <a:hlinkClick r:id="rId7"/>
              </a:rPr>
              <a:t>Primary Care Needs for Patients with Vascular Anomalies: Improving Continuity of Care and Care Coordination in Rare Diseases</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u="sng" dirty="0">
                <a:solidFill>
                  <a:srgbClr val="0563C1"/>
                </a:solidFill>
                <a:effectLst/>
                <a:latin typeface="Arial" panose="020B0604020202020204" pitchFamily="34" charset="0"/>
                <a:ea typeface="Times New Roman" panose="02020603050405020304" pitchFamily="18" charset="0"/>
                <a:hlinkClick r:id="rId8"/>
              </a:rPr>
              <a:t>Optimizing the Clinical Management of Polypharmacy for Children with Medical Complexity</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Arial" panose="020B060402020202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u="sng" dirty="0">
                <a:solidFill>
                  <a:srgbClr val="0563C1"/>
                </a:solidFill>
                <a:effectLst/>
                <a:latin typeface="Arial" panose="020B0604020202020204" pitchFamily="34" charset="0"/>
                <a:ea typeface="Times New Roman" panose="02020603050405020304" pitchFamily="18" charset="0"/>
                <a:hlinkClick r:id="rId9"/>
              </a:rPr>
              <a:t>IMPLEmenting </a:t>
            </a:r>
            <a:r>
              <a:rPr lang="en-US" sz="1800" u="sng" dirty="0" err="1">
                <a:solidFill>
                  <a:srgbClr val="0563C1"/>
                </a:solidFill>
                <a:effectLst/>
                <a:latin typeface="Arial" panose="020B0604020202020204" pitchFamily="34" charset="0"/>
                <a:ea typeface="Times New Roman" panose="02020603050405020304" pitchFamily="18" charset="0"/>
                <a:hlinkClick r:id="rId9"/>
              </a:rPr>
              <a:t>MEasures</a:t>
            </a:r>
            <a:r>
              <a:rPr lang="en-US" sz="1800" u="sng" dirty="0">
                <a:solidFill>
                  <a:srgbClr val="0563C1"/>
                </a:solidFill>
                <a:effectLst/>
                <a:latin typeface="Arial" panose="020B0604020202020204" pitchFamily="34" charset="0"/>
                <a:ea typeface="Times New Roman" panose="02020603050405020304" pitchFamily="18" charset="0"/>
                <a:hlinkClick r:id="rId9"/>
              </a:rPr>
              <a:t> </a:t>
            </a:r>
            <a:r>
              <a:rPr lang="en-US" sz="1800" u="sng" dirty="0" err="1">
                <a:solidFill>
                  <a:srgbClr val="0563C1"/>
                </a:solidFill>
                <a:effectLst/>
                <a:latin typeface="Arial" panose="020B0604020202020204" pitchFamily="34" charset="0"/>
                <a:ea typeface="Times New Roman" panose="02020603050405020304" pitchFamily="18" charset="0"/>
                <a:hlinkClick r:id="rId9"/>
              </a:rPr>
              <a:t>NeTwork</a:t>
            </a:r>
            <a:r>
              <a:rPr lang="en-US" sz="1800" u="sng" dirty="0">
                <a:solidFill>
                  <a:srgbClr val="0563C1"/>
                </a:solidFill>
                <a:effectLst/>
                <a:latin typeface="Arial" panose="020B0604020202020204" pitchFamily="34" charset="0"/>
                <a:ea typeface="Times New Roman" panose="02020603050405020304" pitchFamily="18" charset="0"/>
                <a:hlinkClick r:id="rId9"/>
              </a:rPr>
              <a:t> for Child Health (IMPLEMENT for Child Health)</a:t>
            </a:r>
            <a:r>
              <a:rPr lang="en-US" sz="1800" dirty="0">
                <a:effectLst/>
                <a:latin typeface="Arial" panose="020B0604020202020204" pitchFamily="34" charset="0"/>
                <a:ea typeface="Times New Roman" panose="02020603050405020304" pitchFamily="18" charset="0"/>
              </a:rPr>
              <a:t> </a:t>
            </a:r>
          </a:p>
          <a:p>
            <a:pPr marR="0" lvl="0">
              <a:spcBef>
                <a:spcPts val="0"/>
              </a:spcBef>
              <a:spcAft>
                <a:spcPts val="0"/>
              </a:spcAft>
            </a:pPr>
            <a:endParaRPr lang="en-US" sz="1600" dirty="0">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u="sng" kern="0" dirty="0">
                <a:solidFill>
                  <a:srgbClr val="0563C1"/>
                </a:solidFill>
                <a:effectLst/>
                <a:latin typeface="Arial" panose="020B0604020202020204" pitchFamily="34" charset="0"/>
                <a:ea typeface="Times New Roman" panose="02020603050405020304" pitchFamily="18" charset="0"/>
                <a:hlinkClick r:id="rId10"/>
              </a:rPr>
              <a:t>Q-METRIC Implementation and Quality Improvement</a:t>
            </a:r>
            <a:endParaRPr lang="en-US" dirty="0"/>
          </a:p>
        </p:txBody>
      </p:sp>
      <p:sp>
        <p:nvSpPr>
          <p:cNvPr id="8" name="Rectangle 2">
            <a:extLst>
              <a:ext uri="{FF2B5EF4-FFF2-40B4-BE49-F238E27FC236}">
                <a16:creationId xmlns:a16="http://schemas.microsoft.com/office/drawing/2014/main" id="{513F2036-ADE1-5CFE-11DF-749610D40835}"/>
              </a:ext>
            </a:extLst>
          </p:cNvPr>
          <p:cNvSpPr txBox="1">
            <a:spLocks noChangeArrowheads="1"/>
          </p:cNvSpPr>
          <p:nvPr/>
        </p:nvSpPr>
        <p:spPr>
          <a:xfrm>
            <a:off x="2502203" y="309917"/>
            <a:ext cx="7391400" cy="83805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baseline="0">
                <a:solidFill>
                  <a:schemeClr val="tx2"/>
                </a:solidFill>
                <a:latin typeface="+mj-lt"/>
                <a:ea typeface="+mj-ea"/>
                <a:cs typeface="+mj-cs"/>
              </a:defRPr>
            </a:lvl1pPr>
          </a:lstStyle>
          <a:p>
            <a:pPr>
              <a:defRPr/>
            </a:pPr>
            <a:r>
              <a:rPr lang="en-US" sz="3200" dirty="0">
                <a:solidFill>
                  <a:schemeClr val="bg1"/>
                </a:solidFill>
              </a:rPr>
              <a:t>Additional Example Grants</a:t>
            </a:r>
          </a:p>
        </p:txBody>
      </p:sp>
    </p:spTree>
    <p:extLst>
      <p:ext uri="{BB962C8B-B14F-4D97-AF65-F5344CB8AC3E}">
        <p14:creationId xmlns:p14="http://schemas.microsoft.com/office/powerpoint/2010/main" val="399804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AA7-2CE2-F520-6785-64B70315B8FA}"/>
              </a:ext>
            </a:extLst>
          </p:cNvPr>
          <p:cNvSpPr>
            <a:spLocks noGrp="1"/>
          </p:cNvSpPr>
          <p:nvPr>
            <p:ph type="title"/>
          </p:nvPr>
        </p:nvSpPr>
        <p:spPr/>
        <p:txBody>
          <a:bodyPr>
            <a:normAutofit fontScale="90000"/>
          </a:bodyPr>
          <a:lstStyle/>
          <a:p>
            <a:r>
              <a:rPr lang="en-US" dirty="0"/>
              <a:t>Evidence-Based Practice Center</a:t>
            </a:r>
          </a:p>
        </p:txBody>
      </p:sp>
      <p:sp>
        <p:nvSpPr>
          <p:cNvPr id="5" name="Slide Number Placeholder 4">
            <a:extLst>
              <a:ext uri="{FF2B5EF4-FFF2-40B4-BE49-F238E27FC236}">
                <a16:creationId xmlns:a16="http://schemas.microsoft.com/office/drawing/2014/main" id="{6E5AB599-2AD5-A3CD-37E9-EEB223C37D1A}"/>
              </a:ext>
            </a:extLst>
          </p:cNvPr>
          <p:cNvSpPr>
            <a:spLocks noGrp="1"/>
          </p:cNvSpPr>
          <p:nvPr>
            <p:ph type="sldNum" sz="quarter" idx="10"/>
          </p:nvPr>
        </p:nvSpPr>
        <p:spPr/>
        <p:txBody>
          <a:bodyPr/>
          <a:lstStyle/>
          <a:p>
            <a:fld id="{85F5B7A5-34A7-4AB0-A34F-A4DF2002FA98}" type="slidenum">
              <a:rPr lang="en-US" smtClean="0"/>
              <a:t>12</a:t>
            </a:fld>
            <a:endParaRPr lang="en-US" dirty="0"/>
          </a:p>
        </p:txBody>
      </p:sp>
      <p:sp>
        <p:nvSpPr>
          <p:cNvPr id="7" name="TextBox 6">
            <a:extLst>
              <a:ext uri="{FF2B5EF4-FFF2-40B4-BE49-F238E27FC236}">
                <a16:creationId xmlns:a16="http://schemas.microsoft.com/office/drawing/2014/main" id="{883E8A7F-A39C-8F9D-E39B-C90265659E29}"/>
              </a:ext>
            </a:extLst>
          </p:cNvPr>
          <p:cNvSpPr txBox="1"/>
          <p:nvPr/>
        </p:nvSpPr>
        <p:spPr>
          <a:xfrm>
            <a:off x="457200" y="1676400"/>
            <a:ext cx="11049000" cy="3108543"/>
          </a:xfrm>
          <a:prstGeom prst="rect">
            <a:avLst/>
          </a:prstGeom>
          <a:noFill/>
        </p:spPr>
        <p:txBody>
          <a:bodyPr wrap="square">
            <a:spAutoFit/>
          </a:bodyPr>
          <a:lstStyle/>
          <a:p>
            <a:pPr marL="457200" indent="-457200">
              <a:buFont typeface="Arial" panose="020B0604020202020204" pitchFamily="34" charset="0"/>
              <a:buChar char="•"/>
            </a:pPr>
            <a:r>
              <a:rPr lang="en-US" sz="2800" dirty="0">
                <a:latin typeface="+mj-lt"/>
              </a:rPr>
              <a:t>AHRQ’s Evidence-Based Practice Centers produce systematic reviews, rapid reviews, living reviews, and scoping reviews which are publicly available on the </a:t>
            </a:r>
            <a:r>
              <a:rPr lang="en-US" sz="2800" dirty="0">
                <a:latin typeface="+mj-lt"/>
                <a:hlinkClick r:id="rId2"/>
              </a:rPr>
              <a:t>Effective Health Care website</a:t>
            </a:r>
            <a:r>
              <a:rPr lang="en-US" sz="2800" dirty="0">
                <a:latin typeface="+mj-lt"/>
              </a:rPr>
              <a:t>.</a:t>
            </a:r>
          </a:p>
          <a:p>
            <a:endParaRPr lang="en-US" sz="2800" dirty="0">
              <a:latin typeface="+mj-lt"/>
            </a:endParaRPr>
          </a:p>
          <a:p>
            <a:pPr marL="457200" indent="-457200">
              <a:buFont typeface="Arial" panose="020B0604020202020204" pitchFamily="34" charset="0"/>
              <a:buChar char="•"/>
            </a:pPr>
            <a:r>
              <a:rPr lang="en-US" sz="2800" dirty="0">
                <a:latin typeface="+mj-lt"/>
              </a:rPr>
              <a:t>AHRQ accepts suggestions of topics for evidence reports. To learn more, visit: </a:t>
            </a:r>
            <a:r>
              <a:rPr lang="en-US" sz="2800" dirty="0">
                <a:hlinkClick r:id="rId3"/>
              </a:rPr>
              <a:t>EHC Program Topic Nomination and Selection | Effective Health Care (EHC) Program (ahrq.gov)</a:t>
            </a:r>
            <a:r>
              <a:rPr lang="en-US" sz="2800" dirty="0"/>
              <a:t>.</a:t>
            </a:r>
            <a:endParaRPr lang="en-US" sz="2800" dirty="0">
              <a:latin typeface="+mj-lt"/>
            </a:endParaRPr>
          </a:p>
        </p:txBody>
      </p:sp>
    </p:spTree>
    <p:extLst>
      <p:ext uri="{BB962C8B-B14F-4D97-AF65-F5344CB8AC3E}">
        <p14:creationId xmlns:p14="http://schemas.microsoft.com/office/powerpoint/2010/main" val="1965570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AA7-2CE2-F520-6785-64B70315B8FA}"/>
              </a:ext>
            </a:extLst>
          </p:cNvPr>
          <p:cNvSpPr>
            <a:spLocks noGrp="1"/>
          </p:cNvSpPr>
          <p:nvPr>
            <p:ph type="title"/>
          </p:nvPr>
        </p:nvSpPr>
        <p:spPr/>
        <p:txBody>
          <a:bodyPr>
            <a:normAutofit fontScale="90000"/>
          </a:bodyPr>
          <a:lstStyle/>
          <a:p>
            <a:r>
              <a:rPr lang="en-US" dirty="0"/>
              <a:t>Evidence-Based Practice Center – PKU Example</a:t>
            </a:r>
          </a:p>
        </p:txBody>
      </p:sp>
      <p:sp>
        <p:nvSpPr>
          <p:cNvPr id="5" name="Slide Number Placeholder 4">
            <a:extLst>
              <a:ext uri="{FF2B5EF4-FFF2-40B4-BE49-F238E27FC236}">
                <a16:creationId xmlns:a16="http://schemas.microsoft.com/office/drawing/2014/main" id="{6E5AB599-2AD5-A3CD-37E9-EEB223C37D1A}"/>
              </a:ext>
            </a:extLst>
          </p:cNvPr>
          <p:cNvSpPr>
            <a:spLocks noGrp="1"/>
          </p:cNvSpPr>
          <p:nvPr>
            <p:ph type="sldNum" sz="quarter" idx="10"/>
          </p:nvPr>
        </p:nvSpPr>
        <p:spPr/>
        <p:txBody>
          <a:bodyPr/>
          <a:lstStyle/>
          <a:p>
            <a:fld id="{85F5B7A5-34A7-4AB0-A34F-A4DF2002FA98}" type="slidenum">
              <a:rPr lang="en-US" smtClean="0"/>
              <a:t>13</a:t>
            </a:fld>
            <a:endParaRPr lang="en-US" dirty="0"/>
          </a:p>
        </p:txBody>
      </p:sp>
      <p:sp>
        <p:nvSpPr>
          <p:cNvPr id="4" name="TextBox 3">
            <a:extLst>
              <a:ext uri="{FF2B5EF4-FFF2-40B4-BE49-F238E27FC236}">
                <a16:creationId xmlns:a16="http://schemas.microsoft.com/office/drawing/2014/main" id="{6C4A882B-2860-581F-5756-F5FC4007E252}"/>
              </a:ext>
            </a:extLst>
          </p:cNvPr>
          <p:cNvSpPr txBox="1"/>
          <p:nvPr/>
        </p:nvSpPr>
        <p:spPr>
          <a:xfrm>
            <a:off x="381000" y="1676400"/>
            <a:ext cx="11201400" cy="3970318"/>
          </a:xfrm>
          <a:prstGeom prst="rect">
            <a:avLst/>
          </a:prstGeom>
          <a:noFill/>
        </p:spPr>
        <p:txBody>
          <a:bodyPr wrap="square">
            <a:spAutoFit/>
          </a:bodyPr>
          <a:lstStyle/>
          <a:p>
            <a:pPr algn="l"/>
            <a:r>
              <a:rPr lang="en-US" sz="2800" i="0" dirty="0">
                <a:solidFill>
                  <a:srgbClr val="1B1B1B"/>
                </a:solidFill>
                <a:effectLst/>
                <a:latin typeface="+mj-lt"/>
                <a:hlinkClick r:id="rId2"/>
              </a:rPr>
              <a:t>Comparative Effectiveness of Treatment for Phenylketonuria</a:t>
            </a:r>
            <a:r>
              <a:rPr lang="en-US" sz="2800" i="0" dirty="0">
                <a:solidFill>
                  <a:srgbClr val="1B1B1B"/>
                </a:solidFill>
                <a:effectLst/>
                <a:latin typeface="+mj-lt"/>
              </a:rPr>
              <a:t> (PKU)</a:t>
            </a:r>
          </a:p>
          <a:p>
            <a:pPr algn="l"/>
            <a:endParaRPr lang="en-US" sz="2800" dirty="0">
              <a:solidFill>
                <a:srgbClr val="1B1B1B"/>
              </a:solidFill>
              <a:latin typeface="+mj-lt"/>
            </a:endParaRPr>
          </a:p>
          <a:p>
            <a:pPr algn="l"/>
            <a:r>
              <a:rPr lang="en-US" sz="2800" i="0" dirty="0">
                <a:solidFill>
                  <a:srgbClr val="1B1B1B"/>
                </a:solidFill>
                <a:effectLst/>
                <a:latin typeface="+mj-lt"/>
              </a:rPr>
              <a:t>This EPC Systematic Review examined the comparative effectiveness of treatments for PKU (</a:t>
            </a:r>
            <a:r>
              <a:rPr lang="en-US" sz="2800" i="0" dirty="0" err="1">
                <a:solidFill>
                  <a:srgbClr val="1B1B1B"/>
                </a:solidFill>
                <a:effectLst/>
                <a:latin typeface="+mj-lt"/>
              </a:rPr>
              <a:t>sapropterin</a:t>
            </a:r>
            <a:r>
              <a:rPr lang="en-US" sz="2800" i="0" dirty="0">
                <a:solidFill>
                  <a:srgbClr val="1B1B1B"/>
                </a:solidFill>
                <a:effectLst/>
                <a:latin typeface="+mj-lt"/>
              </a:rPr>
              <a:t> dihydrochloride /  large neutral amino acids + dietary intervention vs. dietary intervention alone) and health outcomes (e.g., cognitive impairment, quality of life, nutritional status, cardiac defects) in different populations (e.g., age groups, pregnant women, subgroups by demographics/clinical/genotype/adherence characteristics). </a:t>
            </a:r>
          </a:p>
        </p:txBody>
      </p:sp>
    </p:spTree>
    <p:extLst>
      <p:ext uri="{BB962C8B-B14F-4D97-AF65-F5344CB8AC3E}">
        <p14:creationId xmlns:p14="http://schemas.microsoft.com/office/powerpoint/2010/main" val="1197384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2CAA7-2CE2-F520-6785-64B70315B8FA}"/>
              </a:ext>
            </a:extLst>
          </p:cNvPr>
          <p:cNvSpPr>
            <a:spLocks noGrp="1"/>
          </p:cNvSpPr>
          <p:nvPr>
            <p:ph type="title"/>
          </p:nvPr>
        </p:nvSpPr>
        <p:spPr/>
        <p:txBody>
          <a:bodyPr>
            <a:normAutofit fontScale="90000"/>
          </a:bodyPr>
          <a:lstStyle/>
          <a:p>
            <a:r>
              <a:rPr lang="en-US" dirty="0"/>
              <a:t>Notices of Funding Opportunity specific to </a:t>
            </a:r>
            <a:br>
              <a:rPr lang="en-US" dirty="0"/>
            </a:br>
            <a:r>
              <a:rPr lang="en-US" dirty="0"/>
              <a:t>Patient-Centered Outcomes Research</a:t>
            </a:r>
          </a:p>
        </p:txBody>
      </p:sp>
      <p:sp>
        <p:nvSpPr>
          <p:cNvPr id="5" name="Slide Number Placeholder 4">
            <a:extLst>
              <a:ext uri="{FF2B5EF4-FFF2-40B4-BE49-F238E27FC236}">
                <a16:creationId xmlns:a16="http://schemas.microsoft.com/office/drawing/2014/main" id="{6E5AB599-2AD5-A3CD-37E9-EEB223C37D1A}"/>
              </a:ext>
            </a:extLst>
          </p:cNvPr>
          <p:cNvSpPr>
            <a:spLocks noGrp="1"/>
          </p:cNvSpPr>
          <p:nvPr>
            <p:ph type="sldNum" sz="quarter" idx="10"/>
          </p:nvPr>
        </p:nvSpPr>
        <p:spPr/>
        <p:txBody>
          <a:bodyPr/>
          <a:lstStyle/>
          <a:p>
            <a:fld id="{85F5B7A5-34A7-4AB0-A34F-A4DF2002FA98}" type="slidenum">
              <a:rPr lang="en-US" smtClean="0"/>
              <a:t>14</a:t>
            </a:fld>
            <a:endParaRPr lang="en-US" dirty="0"/>
          </a:p>
        </p:txBody>
      </p:sp>
      <p:graphicFrame>
        <p:nvGraphicFramePr>
          <p:cNvPr id="3" name="Table 2">
            <a:extLst>
              <a:ext uri="{FF2B5EF4-FFF2-40B4-BE49-F238E27FC236}">
                <a16:creationId xmlns:a16="http://schemas.microsoft.com/office/drawing/2014/main" id="{CF2523E6-0EB5-CB84-AFD0-A53C5B9BE2FA}"/>
              </a:ext>
            </a:extLst>
          </p:cNvPr>
          <p:cNvGraphicFramePr>
            <a:graphicFrameLocks noGrp="1"/>
          </p:cNvGraphicFramePr>
          <p:nvPr>
            <p:extLst>
              <p:ext uri="{D42A27DB-BD31-4B8C-83A1-F6EECF244321}">
                <p14:modId xmlns:p14="http://schemas.microsoft.com/office/powerpoint/2010/main" val="2195170122"/>
              </p:ext>
            </p:extLst>
          </p:nvPr>
        </p:nvGraphicFramePr>
        <p:xfrm>
          <a:off x="609600" y="1676400"/>
          <a:ext cx="10972800" cy="4495800"/>
        </p:xfrm>
        <a:graphic>
          <a:graphicData uri="http://schemas.openxmlformats.org/drawingml/2006/table">
            <a:tbl>
              <a:tblPr/>
              <a:tblGrid>
                <a:gridCol w="2743144">
                  <a:extLst>
                    <a:ext uri="{9D8B030D-6E8A-4147-A177-3AD203B41FA5}">
                      <a16:colId xmlns:a16="http://schemas.microsoft.com/office/drawing/2014/main" val="3237816558"/>
                    </a:ext>
                  </a:extLst>
                </a:gridCol>
                <a:gridCol w="8229656">
                  <a:extLst>
                    <a:ext uri="{9D8B030D-6E8A-4147-A177-3AD203B41FA5}">
                      <a16:colId xmlns:a16="http://schemas.microsoft.com/office/drawing/2014/main" val="556207756"/>
                    </a:ext>
                  </a:extLst>
                </a:gridCol>
              </a:tblGrid>
              <a:tr h="2247900">
                <a:tc>
                  <a:txBody>
                    <a:bodyPr/>
                    <a:lstStyle/>
                    <a:p>
                      <a:pPr algn="l"/>
                      <a:r>
                        <a:rPr lang="en-US" sz="3200" dirty="0">
                          <a:effectLst/>
                        </a:rPr>
                        <a:t>PA-22-050</a:t>
                      </a:r>
                    </a:p>
                  </a:txBody>
                  <a:tcPr marL="57150" marR="57150" marT="25400" marB="25400"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tc>
                  <a:txBody>
                    <a:bodyPr/>
                    <a:lstStyle/>
                    <a:p>
                      <a:pPr algn="l"/>
                      <a:r>
                        <a:rPr lang="en-US" sz="3200" u="sng">
                          <a:solidFill>
                            <a:srgbClr val="005B94"/>
                          </a:solidFill>
                          <a:effectLst/>
                          <a:hlinkClick r:id="rId2"/>
                        </a:rPr>
                        <a:t>AHRQ Patient-Centered Outcomes Research (PCOR) Mentored Clinical Scientist Career Development Award (K08)</a:t>
                      </a:r>
                      <a:endParaRPr lang="en-US" sz="3200">
                        <a:effectLst/>
                      </a:endParaRPr>
                    </a:p>
                  </a:txBody>
                  <a:tcPr marL="57150" marR="57150" marT="25400" marB="25400"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3941391320"/>
                  </a:ext>
                </a:extLst>
              </a:tr>
              <a:tr h="2247900">
                <a:tc>
                  <a:txBody>
                    <a:bodyPr/>
                    <a:lstStyle/>
                    <a:p>
                      <a:pPr algn="l"/>
                      <a:r>
                        <a:rPr lang="en-US" sz="3200" dirty="0">
                          <a:effectLst/>
                        </a:rPr>
                        <a:t>PA-22-049</a:t>
                      </a:r>
                    </a:p>
                  </a:txBody>
                  <a:tcPr marL="57150" marR="57150" marT="25400" marB="25400"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tc>
                  <a:txBody>
                    <a:bodyPr/>
                    <a:lstStyle/>
                    <a:p>
                      <a:pPr algn="l"/>
                      <a:r>
                        <a:rPr lang="en-US" sz="3200" u="sng" dirty="0">
                          <a:solidFill>
                            <a:srgbClr val="005B94"/>
                          </a:solidFill>
                          <a:effectLst/>
                          <a:hlinkClick r:id="rId3"/>
                        </a:rPr>
                        <a:t>AHRQ Patient-Centered Outcomes Research (PCOR) Mentored Research Scientist Career Development Award (K01)</a:t>
                      </a:r>
                      <a:endParaRPr lang="en-US" sz="3200" dirty="0">
                        <a:effectLst/>
                      </a:endParaRPr>
                    </a:p>
                  </a:txBody>
                  <a:tcPr marL="57150" marR="57150" marT="25400" marB="25400" anchor="ctr">
                    <a:lnL w="6350" cap="flat" cmpd="sng" algn="ctr">
                      <a:solidFill>
                        <a:srgbClr val="5B616B"/>
                      </a:solidFill>
                      <a:prstDash val="solid"/>
                      <a:round/>
                      <a:headEnd type="none" w="med" len="med"/>
                      <a:tailEnd type="none" w="med" len="med"/>
                    </a:lnL>
                    <a:lnR w="6350" cap="flat" cmpd="sng" algn="ctr">
                      <a:solidFill>
                        <a:srgbClr val="5B616B"/>
                      </a:solidFill>
                      <a:prstDash val="solid"/>
                      <a:round/>
                      <a:headEnd type="none" w="med" len="med"/>
                      <a:tailEnd type="none" w="med" len="med"/>
                    </a:lnR>
                    <a:lnT w="6350" cap="flat" cmpd="sng" algn="ctr">
                      <a:solidFill>
                        <a:srgbClr val="5B616B"/>
                      </a:solidFill>
                      <a:prstDash val="solid"/>
                      <a:round/>
                      <a:headEnd type="none" w="med" len="med"/>
                      <a:tailEnd type="none" w="med" len="med"/>
                    </a:lnT>
                    <a:lnB w="6350" cap="flat" cmpd="sng" algn="ctr">
                      <a:solidFill>
                        <a:srgbClr val="5B616B"/>
                      </a:solidFill>
                      <a:prstDash val="solid"/>
                      <a:round/>
                      <a:headEnd type="none" w="med" len="med"/>
                      <a:tailEnd type="none" w="med" len="med"/>
                    </a:lnB>
                    <a:solidFill>
                      <a:srgbClr val="FFFFFF"/>
                    </a:solidFill>
                  </a:tcPr>
                </a:tc>
                <a:extLst>
                  <a:ext uri="{0D108BD9-81ED-4DB2-BD59-A6C34878D82A}">
                    <a16:rowId xmlns:a16="http://schemas.microsoft.com/office/drawing/2014/main" val="1639569230"/>
                  </a:ext>
                </a:extLst>
              </a:tr>
            </a:tbl>
          </a:graphicData>
        </a:graphic>
      </p:graphicFrame>
    </p:spTree>
    <p:extLst>
      <p:ext uri="{BB962C8B-B14F-4D97-AF65-F5344CB8AC3E}">
        <p14:creationId xmlns:p14="http://schemas.microsoft.com/office/powerpoint/2010/main" val="589855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2" name="Arc 3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894962" y="479493"/>
            <a:ext cx="5458838" cy="1325563"/>
          </a:xfrm>
        </p:spPr>
        <p:txBody>
          <a:bodyPr>
            <a:normAutofit/>
          </a:bodyPr>
          <a:lstStyle/>
          <a:p>
            <a:r>
              <a:rPr lang="en-US"/>
              <a:t>Questions // Contact Information</a:t>
            </a:r>
          </a:p>
        </p:txBody>
      </p:sp>
      <p:sp>
        <p:nvSpPr>
          <p:cNvPr id="34" name="Freeform: Shape 3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Graphic 5" descr="Badge Question Mark outline">
            <a:extLst>
              <a:ext uri="{FF2B5EF4-FFF2-40B4-BE49-F238E27FC236}">
                <a16:creationId xmlns:a16="http://schemas.microsoft.com/office/drawing/2014/main" id="{77274BEC-2CB3-EE96-23E9-70508CDC35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3182" y="955437"/>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5894962" y="1984443"/>
            <a:ext cx="5458838" cy="4192520"/>
          </a:xfrm>
        </p:spPr>
        <p:txBody>
          <a:bodyPr>
            <a:normAutofit/>
          </a:bodyPr>
          <a:lstStyle/>
          <a:p>
            <a:pPr marL="0" indent="0">
              <a:buClr>
                <a:srgbClr val="9BAFB5"/>
              </a:buClr>
              <a:buNone/>
            </a:pPr>
            <a:endParaRPr lang="en-US" b="1" dirty="0"/>
          </a:p>
          <a:p>
            <a:pPr marL="0" indent="0">
              <a:buClr>
                <a:srgbClr val="9BAFB5"/>
              </a:buClr>
              <a:buNone/>
            </a:pPr>
            <a:endParaRPr lang="en-US" b="1" dirty="0"/>
          </a:p>
          <a:p>
            <a:pPr marL="0" indent="0">
              <a:buClr>
                <a:srgbClr val="9BAFB5"/>
              </a:buClr>
              <a:buNone/>
            </a:pPr>
            <a:r>
              <a:rPr lang="en-US" b="1" dirty="0"/>
              <a:t>Robyn Sagatov, PhD, MHS</a:t>
            </a:r>
            <a:endParaRPr lang="en-US" dirty="0"/>
          </a:p>
          <a:p>
            <a:pPr marL="0" indent="0">
              <a:buClr>
                <a:srgbClr val="9BAFB5"/>
              </a:buClr>
              <a:buNone/>
            </a:pPr>
            <a:r>
              <a:rPr lang="en-US" dirty="0"/>
              <a:t>Agency for Healthcare Research and Quality</a:t>
            </a:r>
          </a:p>
          <a:p>
            <a:pPr marL="0" indent="0">
              <a:buClr>
                <a:srgbClr val="9BAFB5"/>
              </a:buClr>
              <a:buNone/>
            </a:pPr>
            <a:r>
              <a:rPr lang="en-US" dirty="0"/>
              <a:t>US Department of Health and Human Services</a:t>
            </a:r>
          </a:p>
          <a:p>
            <a:pPr marL="385763" lvl="4" indent="-342900">
              <a:buFont typeface="Wingdings" panose="05000000000000000000" pitchFamily="2" charset="2"/>
              <a:buChar char="§"/>
            </a:pPr>
            <a:r>
              <a:rPr lang="en-US" dirty="0"/>
              <a:t>Phone (office): 301-427-1108</a:t>
            </a:r>
          </a:p>
          <a:p>
            <a:pPr marL="385763" lvl="4" indent="-342900">
              <a:buFont typeface="Wingdings" panose="05000000000000000000" pitchFamily="2" charset="2"/>
              <a:buChar char="§"/>
            </a:pPr>
            <a:r>
              <a:rPr lang="en-US" dirty="0"/>
              <a:t>Email: </a:t>
            </a:r>
            <a:r>
              <a:rPr lang="en-US" u="sng" dirty="0">
                <a:hlinkClick r:id="rId5"/>
              </a:rPr>
              <a:t>robyn.sagatov@ahrq.hhs.gov</a:t>
            </a:r>
            <a:r>
              <a:rPr lang="en-US" u="sng" dirty="0"/>
              <a:t> </a:t>
            </a:r>
            <a:endParaRPr lang="en-US" dirty="0"/>
          </a:p>
          <a:p>
            <a:endParaRPr lang="en-US" dirty="0"/>
          </a:p>
        </p:txBody>
      </p:sp>
      <p:sp>
        <p:nvSpPr>
          <p:cNvPr id="4" name="Slide Number Placeholder 3">
            <a:extLst>
              <a:ext uri="{FF2B5EF4-FFF2-40B4-BE49-F238E27FC236}">
                <a16:creationId xmlns:a16="http://schemas.microsoft.com/office/drawing/2014/main" id="{B0CD8254-07B1-4F3F-A61F-87953665F3FF}"/>
              </a:ext>
            </a:extLst>
          </p:cNvPr>
          <p:cNvSpPr>
            <a:spLocks noGrp="1"/>
          </p:cNvSpPr>
          <p:nvPr>
            <p:ph type="sldNum" sz="quarter" idx="10"/>
          </p:nvPr>
        </p:nvSpPr>
        <p:spPr>
          <a:xfrm>
            <a:off x="8610600" y="6356350"/>
            <a:ext cx="2743200" cy="365125"/>
          </a:xfrm>
        </p:spPr>
        <p:txBody>
          <a:bodyPr>
            <a:normAutofit/>
          </a:bodyPr>
          <a:lstStyle/>
          <a:p>
            <a:pPr>
              <a:spcAft>
                <a:spcPts val="600"/>
              </a:spcAft>
            </a:pPr>
            <a:fld id="{85F5B7A5-34A7-4AB0-A34F-A4DF2002FA98}" type="slidenum">
              <a:rPr lang="en-US"/>
              <a:pPr>
                <a:spcAft>
                  <a:spcPts val="600"/>
                </a:spcAft>
              </a:pPr>
              <a:t>15</a:t>
            </a:fld>
            <a:endParaRPr lang="en-US"/>
          </a:p>
        </p:txBody>
      </p:sp>
    </p:spTree>
    <p:extLst>
      <p:ext uri="{BB962C8B-B14F-4D97-AF65-F5344CB8AC3E}">
        <p14:creationId xmlns:p14="http://schemas.microsoft.com/office/powerpoint/2010/main" val="3771530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463533-F9D8-51B1-AFB0-37FADB590EEA}"/>
              </a:ext>
            </a:extLst>
          </p:cNvPr>
          <p:cNvSpPr>
            <a:spLocks noGrp="1"/>
          </p:cNvSpPr>
          <p:nvPr>
            <p:ph idx="1"/>
          </p:nvPr>
        </p:nvSpPr>
        <p:spPr/>
        <p:txBody>
          <a:bodyPr/>
          <a:lstStyle/>
          <a:p>
            <a:pPr marL="0" indent="0">
              <a:buNone/>
            </a:pPr>
            <a:r>
              <a:rPr lang="en-US" dirty="0"/>
              <a:t>Listing of all NOFOs by type</a:t>
            </a:r>
          </a:p>
        </p:txBody>
      </p:sp>
      <p:sp>
        <p:nvSpPr>
          <p:cNvPr id="4" name="Slide Number Placeholder 3">
            <a:extLst>
              <a:ext uri="{FF2B5EF4-FFF2-40B4-BE49-F238E27FC236}">
                <a16:creationId xmlns:a16="http://schemas.microsoft.com/office/drawing/2014/main" id="{006BDA2E-9F40-134C-AD34-DFDF89C70536}"/>
              </a:ext>
            </a:extLst>
          </p:cNvPr>
          <p:cNvSpPr>
            <a:spLocks noGrp="1"/>
          </p:cNvSpPr>
          <p:nvPr>
            <p:ph type="sldNum" sz="quarter" idx="10"/>
          </p:nvPr>
        </p:nvSpPr>
        <p:spPr/>
        <p:txBody>
          <a:bodyPr/>
          <a:lstStyle/>
          <a:p>
            <a:fld id="{85F5B7A5-34A7-4AB0-A34F-A4DF2002FA98}" type="slidenum">
              <a:rPr lang="en-US" smtClean="0"/>
              <a:t>16</a:t>
            </a:fld>
            <a:endParaRPr lang="en-US" dirty="0"/>
          </a:p>
        </p:txBody>
      </p:sp>
    </p:spTree>
    <p:extLst>
      <p:ext uri="{BB962C8B-B14F-4D97-AF65-F5344CB8AC3E}">
        <p14:creationId xmlns:p14="http://schemas.microsoft.com/office/powerpoint/2010/main" val="35438443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63E171AA-53E2-7CD6-3771-EFE0E722E0D8}"/>
              </a:ext>
            </a:extLst>
          </p:cNvPr>
          <p:cNvSpPr txBox="1">
            <a:spLocks noChangeArrowheads="1"/>
          </p:cNvSpPr>
          <p:nvPr/>
        </p:nvSpPr>
        <p:spPr>
          <a:xfrm>
            <a:off x="1219200" y="228741"/>
            <a:ext cx="9741203" cy="8380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baseline="0">
                <a:solidFill>
                  <a:schemeClr val="tx2"/>
                </a:solidFill>
                <a:latin typeface="+mj-lt"/>
                <a:ea typeface="+mj-ea"/>
                <a:cs typeface="+mj-cs"/>
              </a:defRPr>
            </a:lvl1pPr>
          </a:lstStyle>
          <a:p>
            <a:pPr>
              <a:defRPr/>
            </a:pPr>
            <a:r>
              <a:rPr lang="en-US" sz="3200" dirty="0">
                <a:solidFill>
                  <a:schemeClr val="bg1"/>
                </a:solidFill>
              </a:rPr>
              <a:t>Training Grants</a:t>
            </a:r>
          </a:p>
        </p:txBody>
      </p:sp>
      <p:sp>
        <p:nvSpPr>
          <p:cNvPr id="10" name="TextBox 9">
            <a:extLst>
              <a:ext uri="{FF2B5EF4-FFF2-40B4-BE49-F238E27FC236}">
                <a16:creationId xmlns:a16="http://schemas.microsoft.com/office/drawing/2014/main" id="{0C6AF7EA-6E76-59CF-785C-613C063F84E7}"/>
              </a:ext>
            </a:extLst>
          </p:cNvPr>
          <p:cNvSpPr txBox="1"/>
          <p:nvPr/>
        </p:nvSpPr>
        <p:spPr>
          <a:xfrm>
            <a:off x="762000" y="1600200"/>
            <a:ext cx="10744200" cy="3362011"/>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AHRQ Mentored Clinical Scientist Research Career Development Award (K08)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AHRQ Patient-Centered Outcomes Research (PCOR) Mentored Clinical Scientist Career Development Award (K08)</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AHRQ Mentored Career Enhancement Awards for Established Investigators in Patient-Centered Outcome Research (K18)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AHRQ Patient-Centered Outcomes Research (PCOR) Mentored Research Scientist Career Development Award (K01)</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AHRQ Mentored Research Scientist  Career Development Award (K01)</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AHRQ-sponsored National Research Service Award (NRSA) Individual Postdoctoral Fellowship (F32)</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AHRQ Health Services Research Dissertation Program (R36)</a:t>
            </a:r>
          </a:p>
        </p:txBody>
      </p:sp>
    </p:spTree>
    <p:extLst>
      <p:ext uri="{BB962C8B-B14F-4D97-AF65-F5344CB8AC3E}">
        <p14:creationId xmlns:p14="http://schemas.microsoft.com/office/powerpoint/2010/main" val="809778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A4FB-9544-1171-D05C-D656C871F319}"/>
              </a:ext>
            </a:extLst>
          </p:cNvPr>
          <p:cNvSpPr>
            <a:spLocks noGrp="1"/>
          </p:cNvSpPr>
          <p:nvPr>
            <p:ph type="title"/>
          </p:nvPr>
        </p:nvSpPr>
        <p:spPr/>
        <p:txBody>
          <a:bodyPr>
            <a:normAutofit fontScale="90000"/>
          </a:bodyPr>
          <a:lstStyle/>
          <a:p>
            <a:r>
              <a:rPr lang="en-US" dirty="0"/>
              <a:t>R03/R21/R33</a:t>
            </a:r>
          </a:p>
        </p:txBody>
      </p:sp>
      <p:sp>
        <p:nvSpPr>
          <p:cNvPr id="5" name="Slide Number Placeholder 4">
            <a:extLst>
              <a:ext uri="{FF2B5EF4-FFF2-40B4-BE49-F238E27FC236}">
                <a16:creationId xmlns:a16="http://schemas.microsoft.com/office/drawing/2014/main" id="{2F9D2562-E222-A982-8CE9-13F438320925}"/>
              </a:ext>
            </a:extLst>
          </p:cNvPr>
          <p:cNvSpPr>
            <a:spLocks noGrp="1"/>
          </p:cNvSpPr>
          <p:nvPr>
            <p:ph type="sldNum" sz="quarter" idx="10"/>
          </p:nvPr>
        </p:nvSpPr>
        <p:spPr/>
        <p:txBody>
          <a:bodyPr/>
          <a:lstStyle/>
          <a:p>
            <a:fld id="{85F5B7A5-34A7-4AB0-A34F-A4DF2002FA98}" type="slidenum">
              <a:rPr lang="en-US" smtClean="0"/>
              <a:t>18</a:t>
            </a:fld>
            <a:endParaRPr lang="en-US" dirty="0"/>
          </a:p>
        </p:txBody>
      </p:sp>
      <p:sp>
        <p:nvSpPr>
          <p:cNvPr id="7" name="TextBox 6">
            <a:extLst>
              <a:ext uri="{FF2B5EF4-FFF2-40B4-BE49-F238E27FC236}">
                <a16:creationId xmlns:a16="http://schemas.microsoft.com/office/drawing/2014/main" id="{7BD679B8-4584-6E35-40A4-5E37F95C8212}"/>
              </a:ext>
            </a:extLst>
          </p:cNvPr>
          <p:cNvSpPr txBox="1"/>
          <p:nvPr/>
        </p:nvSpPr>
        <p:spPr>
          <a:xfrm>
            <a:off x="685800" y="1524000"/>
            <a:ext cx="10820400" cy="1469826"/>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AHRQ Small Health Services Research Grant Program (R03)</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AHRQ Small Research Projects to Advance the Science of Primary Care (R03)</a:t>
            </a: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Using Innovative Digital Healthcare Solutions to Improve Quality at the Point of Care (R21/R33 - Clinical Trial Optional)</a:t>
            </a:r>
          </a:p>
        </p:txBody>
      </p:sp>
    </p:spTree>
    <p:extLst>
      <p:ext uri="{BB962C8B-B14F-4D97-AF65-F5344CB8AC3E}">
        <p14:creationId xmlns:p14="http://schemas.microsoft.com/office/powerpoint/2010/main" val="3505346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A4FB-9544-1171-D05C-D656C871F319}"/>
              </a:ext>
            </a:extLst>
          </p:cNvPr>
          <p:cNvSpPr>
            <a:spLocks noGrp="1"/>
          </p:cNvSpPr>
          <p:nvPr>
            <p:ph type="title"/>
          </p:nvPr>
        </p:nvSpPr>
        <p:spPr/>
        <p:txBody>
          <a:bodyPr>
            <a:normAutofit fontScale="90000"/>
          </a:bodyPr>
          <a:lstStyle/>
          <a:p>
            <a:r>
              <a:rPr lang="en-US" dirty="0"/>
              <a:t>R01</a:t>
            </a:r>
          </a:p>
        </p:txBody>
      </p:sp>
      <p:sp>
        <p:nvSpPr>
          <p:cNvPr id="5" name="Slide Number Placeholder 4">
            <a:extLst>
              <a:ext uri="{FF2B5EF4-FFF2-40B4-BE49-F238E27FC236}">
                <a16:creationId xmlns:a16="http://schemas.microsoft.com/office/drawing/2014/main" id="{2F9D2562-E222-A982-8CE9-13F438320925}"/>
              </a:ext>
            </a:extLst>
          </p:cNvPr>
          <p:cNvSpPr>
            <a:spLocks noGrp="1"/>
          </p:cNvSpPr>
          <p:nvPr>
            <p:ph type="sldNum" sz="quarter" idx="10"/>
          </p:nvPr>
        </p:nvSpPr>
        <p:spPr/>
        <p:txBody>
          <a:bodyPr/>
          <a:lstStyle/>
          <a:p>
            <a:fld id="{85F5B7A5-34A7-4AB0-A34F-A4DF2002FA98}" type="slidenum">
              <a:rPr lang="en-US" smtClean="0"/>
              <a:t>19</a:t>
            </a:fld>
            <a:endParaRPr lang="en-US" dirty="0"/>
          </a:p>
        </p:txBody>
      </p:sp>
      <p:sp>
        <p:nvSpPr>
          <p:cNvPr id="7" name="TextBox 6">
            <a:extLst>
              <a:ext uri="{FF2B5EF4-FFF2-40B4-BE49-F238E27FC236}">
                <a16:creationId xmlns:a16="http://schemas.microsoft.com/office/drawing/2014/main" id="{7BD679B8-4584-6E35-40A4-5E37F95C8212}"/>
              </a:ext>
            </a:extLst>
          </p:cNvPr>
          <p:cNvSpPr txBox="1"/>
          <p:nvPr/>
        </p:nvSpPr>
        <p:spPr>
          <a:xfrm>
            <a:off x="914400" y="1981200"/>
            <a:ext cx="10439400" cy="2963055"/>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Research to Advance the Science of Primary Care (R01)</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AHRQ Health Services Research Projects (R01)</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Systems-Based Approaches to Improve Patient Safety by Improving Healthcare Worker Safety and Well-Being (R01 Clinical Trial Optional)</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AHRQ Understanding and Improving Diagnostic Safety in Ambulatory Care: Incidence and Contributing Factors (R01)</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Large Research Projects for Combating Antibiotic-Resistant Bacteria (CARB) (R01)</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Large Research Projects for Prevention of Healthcare-Associated Infections (R01)</a:t>
            </a:r>
          </a:p>
        </p:txBody>
      </p:sp>
    </p:spTree>
    <p:extLst>
      <p:ext uri="{BB962C8B-B14F-4D97-AF65-F5344CB8AC3E}">
        <p14:creationId xmlns:p14="http://schemas.microsoft.com/office/powerpoint/2010/main" val="23683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id="{9F5DFC7E-D62E-B3C6-AB2E-EC59B797F2DC}"/>
              </a:ext>
            </a:extLst>
          </p:cNvPr>
          <p:cNvSpPr txBox="1">
            <a:spLocks noChangeArrowheads="1"/>
          </p:cNvSpPr>
          <p:nvPr/>
        </p:nvSpPr>
        <p:spPr>
          <a:xfrm>
            <a:off x="1219200" y="228741"/>
            <a:ext cx="9741203" cy="8380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baseline="0">
                <a:solidFill>
                  <a:schemeClr val="tx2"/>
                </a:solidFill>
                <a:latin typeface="+mj-lt"/>
                <a:ea typeface="+mj-ea"/>
                <a:cs typeface="+mj-cs"/>
              </a:defRPr>
            </a:lvl1pPr>
          </a:lstStyle>
          <a:p>
            <a:pPr>
              <a:defRPr/>
            </a:pPr>
            <a:r>
              <a:rPr lang="en-US" sz="3200" dirty="0">
                <a:solidFill>
                  <a:schemeClr val="bg1"/>
                </a:solidFill>
              </a:rPr>
              <a:t>AHRQ’s Mission</a:t>
            </a:r>
          </a:p>
        </p:txBody>
      </p:sp>
      <p:sp>
        <p:nvSpPr>
          <p:cNvPr id="3" name="TextBox 2">
            <a:extLst>
              <a:ext uri="{FF2B5EF4-FFF2-40B4-BE49-F238E27FC236}">
                <a16:creationId xmlns:a16="http://schemas.microsoft.com/office/drawing/2014/main" id="{43F1EA6D-AD04-869D-C41C-B43AA50ED5A8}"/>
              </a:ext>
            </a:extLst>
          </p:cNvPr>
          <p:cNvSpPr txBox="1"/>
          <p:nvPr/>
        </p:nvSpPr>
        <p:spPr>
          <a:xfrm>
            <a:off x="609600" y="1791831"/>
            <a:ext cx="10972800" cy="2246769"/>
          </a:xfrm>
          <a:prstGeom prst="rect">
            <a:avLst/>
          </a:prstGeom>
          <a:noFill/>
        </p:spPr>
        <p:txBody>
          <a:bodyPr wrap="square">
            <a:spAutoFit/>
          </a:bodyPr>
          <a:lstStyle/>
          <a:p>
            <a:r>
              <a:rPr lang="en-US" sz="2800" b="0" i="0" u="none" strike="noStrike" baseline="0" dirty="0">
                <a:solidFill>
                  <a:srgbClr val="221E1F"/>
                </a:solidFill>
                <a:latin typeface="+mj-lt"/>
              </a:rPr>
              <a:t>The Agency for Healthcare Research and Quality (AHRQ) mission is to produce evidence to make healthcare safer, higher quality, more accessible, equitable, and affordable, and to work with the Department of Health and Human Services and other partners to ensure that the evidence is understood and used. </a:t>
            </a:r>
            <a:endParaRPr lang="en-US" sz="2800" dirty="0">
              <a:latin typeface="+mj-lt"/>
            </a:endParaRPr>
          </a:p>
        </p:txBody>
      </p:sp>
    </p:spTree>
    <p:extLst>
      <p:ext uri="{BB962C8B-B14F-4D97-AF65-F5344CB8AC3E}">
        <p14:creationId xmlns:p14="http://schemas.microsoft.com/office/powerpoint/2010/main" val="1542942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A4FB-9544-1171-D05C-D656C871F319}"/>
              </a:ext>
            </a:extLst>
          </p:cNvPr>
          <p:cNvSpPr>
            <a:spLocks noGrp="1"/>
          </p:cNvSpPr>
          <p:nvPr>
            <p:ph type="title"/>
          </p:nvPr>
        </p:nvSpPr>
        <p:spPr/>
        <p:txBody>
          <a:bodyPr>
            <a:normAutofit fontScale="90000"/>
          </a:bodyPr>
          <a:lstStyle/>
          <a:p>
            <a:r>
              <a:rPr lang="en-US" dirty="0"/>
              <a:t>R18</a:t>
            </a:r>
          </a:p>
        </p:txBody>
      </p:sp>
      <p:sp>
        <p:nvSpPr>
          <p:cNvPr id="5" name="Slide Number Placeholder 4">
            <a:extLst>
              <a:ext uri="{FF2B5EF4-FFF2-40B4-BE49-F238E27FC236}">
                <a16:creationId xmlns:a16="http://schemas.microsoft.com/office/drawing/2014/main" id="{2F9D2562-E222-A982-8CE9-13F438320925}"/>
              </a:ext>
            </a:extLst>
          </p:cNvPr>
          <p:cNvSpPr>
            <a:spLocks noGrp="1"/>
          </p:cNvSpPr>
          <p:nvPr>
            <p:ph type="sldNum" sz="quarter" idx="10"/>
          </p:nvPr>
        </p:nvSpPr>
        <p:spPr/>
        <p:txBody>
          <a:bodyPr/>
          <a:lstStyle/>
          <a:p>
            <a:fld id="{85F5B7A5-34A7-4AB0-A34F-A4DF2002FA98}" type="slidenum">
              <a:rPr lang="en-US" smtClean="0"/>
              <a:t>20</a:t>
            </a:fld>
            <a:endParaRPr lang="en-US" dirty="0"/>
          </a:p>
        </p:txBody>
      </p:sp>
      <p:sp>
        <p:nvSpPr>
          <p:cNvPr id="7" name="TextBox 6">
            <a:extLst>
              <a:ext uri="{FF2B5EF4-FFF2-40B4-BE49-F238E27FC236}">
                <a16:creationId xmlns:a16="http://schemas.microsoft.com/office/drawing/2014/main" id="{7BD679B8-4584-6E35-40A4-5E37F95C8212}"/>
              </a:ext>
            </a:extLst>
          </p:cNvPr>
          <p:cNvSpPr txBox="1"/>
          <p:nvPr/>
        </p:nvSpPr>
        <p:spPr>
          <a:xfrm>
            <a:off x="914400" y="1981200"/>
            <a:ext cx="10439400" cy="2564100"/>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Examining the Impact of Artificial Intelligence (AI) on Healthcare Safety (R18)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AHRQ Health Services Research Demonstration and Dissemination Grants (R18)</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AHRQ Improving Diagnostic Safety in Ambulatory Care: Strategies and Interventions (R18)</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Large Health Services Research Demonstration and Dissemination Projects for Combating Antibiotic-Resistant Bacteria (CARB) (R18)</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Large Health Services Research Demonstration and Dissemination Projects for Prevention of Healthcare-Associated Infections (R18)</a:t>
            </a:r>
          </a:p>
        </p:txBody>
      </p:sp>
    </p:spTree>
    <p:extLst>
      <p:ext uri="{BB962C8B-B14F-4D97-AF65-F5344CB8AC3E}">
        <p14:creationId xmlns:p14="http://schemas.microsoft.com/office/powerpoint/2010/main" val="1041080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A4FB-9544-1171-D05C-D656C871F319}"/>
              </a:ext>
            </a:extLst>
          </p:cNvPr>
          <p:cNvSpPr>
            <a:spLocks noGrp="1"/>
          </p:cNvSpPr>
          <p:nvPr>
            <p:ph type="title"/>
          </p:nvPr>
        </p:nvSpPr>
        <p:spPr/>
        <p:txBody>
          <a:bodyPr>
            <a:normAutofit fontScale="90000"/>
          </a:bodyPr>
          <a:lstStyle/>
          <a:p>
            <a:r>
              <a:rPr lang="en-US" dirty="0"/>
              <a:t>U18</a:t>
            </a:r>
          </a:p>
        </p:txBody>
      </p:sp>
      <p:sp>
        <p:nvSpPr>
          <p:cNvPr id="5" name="Slide Number Placeholder 4">
            <a:extLst>
              <a:ext uri="{FF2B5EF4-FFF2-40B4-BE49-F238E27FC236}">
                <a16:creationId xmlns:a16="http://schemas.microsoft.com/office/drawing/2014/main" id="{2F9D2562-E222-A982-8CE9-13F438320925}"/>
              </a:ext>
            </a:extLst>
          </p:cNvPr>
          <p:cNvSpPr>
            <a:spLocks noGrp="1"/>
          </p:cNvSpPr>
          <p:nvPr>
            <p:ph type="sldNum" sz="quarter" idx="10"/>
          </p:nvPr>
        </p:nvSpPr>
        <p:spPr/>
        <p:txBody>
          <a:bodyPr/>
          <a:lstStyle/>
          <a:p>
            <a:fld id="{85F5B7A5-34A7-4AB0-A34F-A4DF2002FA98}" type="slidenum">
              <a:rPr lang="en-US" smtClean="0"/>
              <a:t>21</a:t>
            </a:fld>
            <a:endParaRPr lang="en-US" dirty="0"/>
          </a:p>
        </p:txBody>
      </p:sp>
      <p:sp>
        <p:nvSpPr>
          <p:cNvPr id="7" name="TextBox 6">
            <a:extLst>
              <a:ext uri="{FF2B5EF4-FFF2-40B4-BE49-F238E27FC236}">
                <a16:creationId xmlns:a16="http://schemas.microsoft.com/office/drawing/2014/main" id="{7BD679B8-4584-6E35-40A4-5E37F95C8212}"/>
              </a:ext>
            </a:extLst>
          </p:cNvPr>
          <p:cNvSpPr txBox="1"/>
          <p:nvPr/>
        </p:nvSpPr>
        <p:spPr>
          <a:xfrm>
            <a:off x="914400" y="1981200"/>
            <a:ext cx="10439400" cy="670440"/>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Implementing and Evaluating Patient-Centered Clinical Decision Support Strategies in Real-World Settings (U18)</a:t>
            </a:r>
          </a:p>
        </p:txBody>
      </p:sp>
    </p:spTree>
    <p:extLst>
      <p:ext uri="{BB962C8B-B14F-4D97-AF65-F5344CB8AC3E}">
        <p14:creationId xmlns:p14="http://schemas.microsoft.com/office/powerpoint/2010/main" val="194921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A4FB-9544-1171-D05C-D656C871F319}"/>
              </a:ext>
            </a:extLst>
          </p:cNvPr>
          <p:cNvSpPr>
            <a:spLocks noGrp="1"/>
          </p:cNvSpPr>
          <p:nvPr>
            <p:ph type="title"/>
          </p:nvPr>
        </p:nvSpPr>
        <p:spPr/>
        <p:txBody>
          <a:bodyPr>
            <a:normAutofit fontScale="90000"/>
          </a:bodyPr>
          <a:lstStyle/>
          <a:p>
            <a:r>
              <a:rPr lang="en-US" dirty="0"/>
              <a:t>R13</a:t>
            </a:r>
          </a:p>
        </p:txBody>
      </p:sp>
      <p:sp>
        <p:nvSpPr>
          <p:cNvPr id="5" name="Slide Number Placeholder 4">
            <a:extLst>
              <a:ext uri="{FF2B5EF4-FFF2-40B4-BE49-F238E27FC236}">
                <a16:creationId xmlns:a16="http://schemas.microsoft.com/office/drawing/2014/main" id="{2F9D2562-E222-A982-8CE9-13F438320925}"/>
              </a:ext>
            </a:extLst>
          </p:cNvPr>
          <p:cNvSpPr>
            <a:spLocks noGrp="1"/>
          </p:cNvSpPr>
          <p:nvPr>
            <p:ph type="sldNum" sz="quarter" idx="10"/>
          </p:nvPr>
        </p:nvSpPr>
        <p:spPr/>
        <p:txBody>
          <a:bodyPr/>
          <a:lstStyle/>
          <a:p>
            <a:fld id="{85F5B7A5-34A7-4AB0-A34F-A4DF2002FA98}" type="slidenum">
              <a:rPr lang="en-US" smtClean="0"/>
              <a:t>22</a:t>
            </a:fld>
            <a:endParaRPr lang="en-US" dirty="0"/>
          </a:p>
        </p:txBody>
      </p:sp>
      <p:sp>
        <p:nvSpPr>
          <p:cNvPr id="7" name="TextBox 6">
            <a:extLst>
              <a:ext uri="{FF2B5EF4-FFF2-40B4-BE49-F238E27FC236}">
                <a16:creationId xmlns:a16="http://schemas.microsoft.com/office/drawing/2014/main" id="{7BD679B8-4584-6E35-40A4-5E37F95C8212}"/>
              </a:ext>
            </a:extLst>
          </p:cNvPr>
          <p:cNvSpPr txBox="1"/>
          <p:nvPr/>
        </p:nvSpPr>
        <p:spPr>
          <a:xfrm>
            <a:off x="914400" y="1981200"/>
            <a:ext cx="6092686" cy="375552"/>
          </a:xfrm>
          <a:prstGeom prst="rect">
            <a:avLst/>
          </a:prstGeom>
          <a:noFill/>
        </p:spPr>
        <p:txBody>
          <a:bodyPr wrap="square">
            <a:spAutoFit/>
          </a:bodyPr>
          <a:lstStyle/>
          <a:p>
            <a:pPr marL="0" marR="0">
              <a:lnSpc>
                <a:spcPct val="107000"/>
              </a:lnSpc>
              <a:spcBef>
                <a:spcPts val="0"/>
              </a:spcBef>
              <a:spcAft>
                <a:spcPts val="800"/>
              </a:spcAft>
            </a:pPr>
            <a:r>
              <a:rPr lang="en-US" sz="1800" kern="100">
                <a:effectLst/>
                <a:latin typeface="Calibri" panose="020F0502020204030204" pitchFamily="34" charset="0"/>
                <a:ea typeface="Calibri" panose="020F0502020204030204" pitchFamily="34" charset="0"/>
                <a:cs typeface="Times New Roman" panose="02020603050405020304" pitchFamily="18" charset="0"/>
              </a:rPr>
              <a:t>AHRQ Conference Grant Programs (R13)</a:t>
            </a:r>
          </a:p>
        </p:txBody>
      </p:sp>
    </p:spTree>
    <p:extLst>
      <p:ext uri="{BB962C8B-B14F-4D97-AF65-F5344CB8AC3E}">
        <p14:creationId xmlns:p14="http://schemas.microsoft.com/office/powerpoint/2010/main" val="2510728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A4FB-9544-1171-D05C-D656C871F319}"/>
              </a:ext>
            </a:extLst>
          </p:cNvPr>
          <p:cNvSpPr>
            <a:spLocks noGrp="1"/>
          </p:cNvSpPr>
          <p:nvPr>
            <p:ph type="title"/>
          </p:nvPr>
        </p:nvSpPr>
        <p:spPr/>
        <p:txBody>
          <a:bodyPr>
            <a:normAutofit fontScale="90000"/>
          </a:bodyPr>
          <a:lstStyle/>
          <a:p>
            <a:r>
              <a:rPr lang="en-US" dirty="0"/>
              <a:t>Supplements</a:t>
            </a:r>
          </a:p>
        </p:txBody>
      </p:sp>
      <p:sp>
        <p:nvSpPr>
          <p:cNvPr id="5" name="Slide Number Placeholder 4">
            <a:extLst>
              <a:ext uri="{FF2B5EF4-FFF2-40B4-BE49-F238E27FC236}">
                <a16:creationId xmlns:a16="http://schemas.microsoft.com/office/drawing/2014/main" id="{2F9D2562-E222-A982-8CE9-13F438320925}"/>
              </a:ext>
            </a:extLst>
          </p:cNvPr>
          <p:cNvSpPr>
            <a:spLocks noGrp="1"/>
          </p:cNvSpPr>
          <p:nvPr>
            <p:ph type="sldNum" sz="quarter" idx="10"/>
          </p:nvPr>
        </p:nvSpPr>
        <p:spPr/>
        <p:txBody>
          <a:bodyPr/>
          <a:lstStyle/>
          <a:p>
            <a:fld id="{85F5B7A5-34A7-4AB0-A34F-A4DF2002FA98}" type="slidenum">
              <a:rPr lang="en-US" smtClean="0"/>
              <a:t>23</a:t>
            </a:fld>
            <a:endParaRPr lang="en-US" dirty="0"/>
          </a:p>
        </p:txBody>
      </p:sp>
      <p:sp>
        <p:nvSpPr>
          <p:cNvPr id="7" name="TextBox 6">
            <a:extLst>
              <a:ext uri="{FF2B5EF4-FFF2-40B4-BE49-F238E27FC236}">
                <a16:creationId xmlns:a16="http://schemas.microsoft.com/office/drawing/2014/main" id="{7BD679B8-4584-6E35-40A4-5E37F95C8212}"/>
              </a:ext>
            </a:extLst>
          </p:cNvPr>
          <p:cNvSpPr txBox="1"/>
          <p:nvPr/>
        </p:nvSpPr>
        <p:spPr>
          <a:xfrm>
            <a:off x="914400" y="1981200"/>
            <a:ext cx="10439400" cy="1070871"/>
          </a:xfrm>
          <a:prstGeom prst="rect">
            <a:avLst/>
          </a:prstGeom>
          <a:noFill/>
        </p:spPr>
        <p:txBody>
          <a:bodyPr wrap="square">
            <a:spAutoFit/>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Competitive Revision Supplements to Existing AHRQ Grants and Cooperative Agreements to Enhance Workforce Diversity in Health Services Research</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AHRQ Administrative Supplements for Grants in Health Services Research</a:t>
            </a:r>
          </a:p>
        </p:txBody>
      </p:sp>
    </p:spTree>
    <p:extLst>
      <p:ext uri="{BB962C8B-B14F-4D97-AF65-F5344CB8AC3E}">
        <p14:creationId xmlns:p14="http://schemas.microsoft.com/office/powerpoint/2010/main" val="4178087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id="{9F5DFC7E-D62E-B3C6-AB2E-EC59B797F2DC}"/>
              </a:ext>
            </a:extLst>
          </p:cNvPr>
          <p:cNvSpPr txBox="1">
            <a:spLocks noChangeArrowheads="1"/>
          </p:cNvSpPr>
          <p:nvPr/>
        </p:nvSpPr>
        <p:spPr>
          <a:xfrm>
            <a:off x="1219200" y="228741"/>
            <a:ext cx="9741203" cy="8380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baseline="0">
                <a:solidFill>
                  <a:schemeClr val="tx2"/>
                </a:solidFill>
                <a:latin typeface="+mj-lt"/>
                <a:ea typeface="+mj-ea"/>
                <a:cs typeface="+mj-cs"/>
              </a:defRPr>
            </a:lvl1pPr>
          </a:lstStyle>
          <a:p>
            <a:pPr>
              <a:defRPr/>
            </a:pPr>
            <a:r>
              <a:rPr lang="en-US" sz="3200" dirty="0">
                <a:solidFill>
                  <a:schemeClr val="bg1"/>
                </a:solidFill>
              </a:rPr>
              <a:t>AHRQ’s Research Priorities</a:t>
            </a:r>
          </a:p>
        </p:txBody>
      </p:sp>
      <p:sp>
        <p:nvSpPr>
          <p:cNvPr id="3" name="TextBox 2">
            <a:extLst>
              <a:ext uri="{FF2B5EF4-FFF2-40B4-BE49-F238E27FC236}">
                <a16:creationId xmlns:a16="http://schemas.microsoft.com/office/drawing/2014/main" id="{43F1EA6D-AD04-869D-C41C-B43AA50ED5A8}"/>
              </a:ext>
            </a:extLst>
          </p:cNvPr>
          <p:cNvSpPr txBox="1"/>
          <p:nvPr/>
        </p:nvSpPr>
        <p:spPr>
          <a:xfrm>
            <a:off x="609600" y="1375350"/>
            <a:ext cx="10972800" cy="4832092"/>
          </a:xfrm>
          <a:prstGeom prst="rect">
            <a:avLst/>
          </a:prstGeom>
          <a:noFill/>
        </p:spPr>
        <p:txBody>
          <a:bodyPr wrap="square">
            <a:spAutoFit/>
          </a:bodyPr>
          <a:lstStyle/>
          <a:p>
            <a:r>
              <a:rPr lang="en-US" sz="2800" b="0" i="0" u="none" strike="noStrike" baseline="0" dirty="0">
                <a:solidFill>
                  <a:srgbClr val="221E1F"/>
                </a:solidFill>
                <a:latin typeface="+mj-lt"/>
              </a:rPr>
              <a:t>In pursuing this mission, AHRQ provides funding opportunities for research grants. Although funding spans many topics and settings, top research priorities include: </a:t>
            </a:r>
          </a:p>
          <a:p>
            <a:endParaRPr lang="en-US" sz="2800" b="0" i="0" u="none" strike="noStrike" baseline="0" dirty="0">
              <a:solidFill>
                <a:srgbClr val="221E1F"/>
              </a:solidFill>
              <a:latin typeface="+mj-lt"/>
            </a:endParaRPr>
          </a:p>
          <a:p>
            <a:pPr marL="457200" indent="-457200">
              <a:buFont typeface="Arial" panose="020B0604020202020204" pitchFamily="34" charset="0"/>
              <a:buChar char="•"/>
            </a:pPr>
            <a:r>
              <a:rPr lang="en-US" sz="2800" b="0" i="0" u="none" strike="noStrike" baseline="0" dirty="0">
                <a:solidFill>
                  <a:srgbClr val="221E1F"/>
                </a:solidFill>
                <a:latin typeface="+mj-lt"/>
              </a:rPr>
              <a:t>Research to improve healthcare quality and patient safety </a:t>
            </a:r>
          </a:p>
          <a:p>
            <a:pPr marL="457200" indent="-457200">
              <a:buFont typeface="Arial" panose="020B0604020202020204" pitchFamily="34" charset="0"/>
              <a:buChar char="•"/>
            </a:pPr>
            <a:r>
              <a:rPr lang="en-US" sz="2800" b="0" i="0" u="none" strike="noStrike" baseline="0" dirty="0">
                <a:solidFill>
                  <a:srgbClr val="221E1F"/>
                </a:solidFill>
                <a:latin typeface="+mj-lt"/>
              </a:rPr>
              <a:t>Research to improve healthcare delivery and practice improvement </a:t>
            </a:r>
          </a:p>
          <a:p>
            <a:pPr marL="457200" indent="-457200">
              <a:buFont typeface="Arial" panose="020B0604020202020204" pitchFamily="34" charset="0"/>
              <a:buChar char="•"/>
            </a:pPr>
            <a:r>
              <a:rPr lang="en-US" sz="2800" b="0" i="0" u="none" strike="noStrike" baseline="0" dirty="0">
                <a:solidFill>
                  <a:srgbClr val="221E1F"/>
                </a:solidFill>
                <a:latin typeface="+mj-lt"/>
              </a:rPr>
              <a:t>Research to enhance whole-person healthcare delivery </a:t>
            </a:r>
          </a:p>
          <a:p>
            <a:endParaRPr lang="en-US" sz="2800" dirty="0">
              <a:solidFill>
                <a:srgbClr val="221E1F"/>
              </a:solidFill>
              <a:latin typeface="+mj-lt"/>
            </a:endParaRPr>
          </a:p>
          <a:p>
            <a:r>
              <a:rPr lang="en-US" sz="2800" b="0" i="0" u="none" strike="noStrike" baseline="0" dirty="0">
                <a:solidFill>
                  <a:srgbClr val="221E1F"/>
                </a:solidFill>
                <a:latin typeface="+mj-lt"/>
              </a:rPr>
              <a:t>To learn more about AHRQ’s research priorities, please visit: </a:t>
            </a:r>
            <a:r>
              <a:rPr lang="en-US" sz="2800" b="0" i="0" u="none" strike="noStrike" baseline="0" dirty="0">
                <a:solidFill>
                  <a:srgbClr val="005AB7"/>
                </a:solidFill>
                <a:latin typeface="+mj-lt"/>
                <a:hlinkClick r:id="rId3"/>
              </a:rPr>
              <a:t>https://www.ahrq.gov/funding/policies/nofoguidance/index.html</a:t>
            </a:r>
            <a:r>
              <a:rPr lang="en-US" sz="2800" b="0" i="0" u="none" strike="noStrike" baseline="0" dirty="0">
                <a:solidFill>
                  <a:srgbClr val="221E1F"/>
                </a:solidFill>
                <a:latin typeface="+mj-lt"/>
              </a:rPr>
              <a:t>.</a:t>
            </a:r>
            <a:endParaRPr lang="en-US" sz="2800" dirty="0">
              <a:latin typeface="+mj-lt"/>
            </a:endParaRPr>
          </a:p>
        </p:txBody>
      </p:sp>
    </p:spTree>
    <p:extLst>
      <p:ext uri="{BB962C8B-B14F-4D97-AF65-F5344CB8AC3E}">
        <p14:creationId xmlns:p14="http://schemas.microsoft.com/office/powerpoint/2010/main" val="1538437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7FBC8F-4769-D7C0-EDB0-8DD9C49396E5}"/>
              </a:ext>
            </a:extLst>
          </p:cNvPr>
          <p:cNvSpPr>
            <a:spLocks noGrp="1"/>
          </p:cNvSpPr>
          <p:nvPr>
            <p:ph type="sldNum" sz="quarter" idx="10"/>
          </p:nvPr>
        </p:nvSpPr>
        <p:spPr/>
        <p:txBody>
          <a:bodyPr/>
          <a:lstStyle/>
          <a:p>
            <a:fld id="{85F5B7A5-34A7-4AB0-A34F-A4DF2002FA98}" type="slidenum">
              <a:rPr lang="en-US" smtClean="0"/>
              <a:t>4</a:t>
            </a:fld>
            <a:endParaRPr lang="en-US" dirty="0"/>
          </a:p>
        </p:txBody>
      </p:sp>
      <p:graphicFrame>
        <p:nvGraphicFramePr>
          <p:cNvPr id="18" name="Content Placeholder 3">
            <a:extLst>
              <a:ext uri="{FF2B5EF4-FFF2-40B4-BE49-F238E27FC236}">
                <a16:creationId xmlns:a16="http://schemas.microsoft.com/office/drawing/2014/main" id="{E4C03715-611C-67F7-8138-77D3E56250D8}"/>
              </a:ext>
            </a:extLst>
          </p:cNvPr>
          <p:cNvGraphicFramePr>
            <a:graphicFrameLocks/>
          </p:cNvGraphicFramePr>
          <p:nvPr/>
        </p:nvGraphicFramePr>
        <p:xfrm>
          <a:off x="1539240" y="1371600"/>
          <a:ext cx="890016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E0916BE3-9C7C-E106-2E28-F5B2B363EE5F}"/>
              </a:ext>
            </a:extLst>
          </p:cNvPr>
          <p:cNvSpPr txBox="1"/>
          <p:nvPr/>
        </p:nvSpPr>
        <p:spPr>
          <a:xfrm>
            <a:off x="5191325" y="1826079"/>
            <a:ext cx="685800" cy="400110"/>
          </a:xfrm>
          <a:prstGeom prst="rect">
            <a:avLst/>
          </a:prstGeom>
          <a:noFill/>
        </p:spPr>
        <p:txBody>
          <a:bodyPr>
            <a:spAutoFit/>
          </a:bodyPr>
          <a:lstStyle/>
          <a:p>
            <a:pPr>
              <a:defRPr/>
            </a:pPr>
            <a:r>
              <a:rPr lang="en-US" sz="2000" b="1" dirty="0">
                <a:solidFill>
                  <a:srgbClr val="4F81BD">
                    <a:lumMod val="75000"/>
                  </a:srgbClr>
                </a:solidFill>
                <a:effectLst>
                  <a:outerShdw blurRad="38100" dist="38100" dir="2700000" algn="tl">
                    <a:srgbClr val="000000">
                      <a:alpha val="43137"/>
                    </a:srgbClr>
                  </a:outerShdw>
                </a:effectLst>
                <a:latin typeface="Arial"/>
              </a:rPr>
              <a:t>R01</a:t>
            </a:r>
          </a:p>
        </p:txBody>
      </p:sp>
      <p:sp>
        <p:nvSpPr>
          <p:cNvPr id="20" name="TextBox 19">
            <a:extLst>
              <a:ext uri="{FF2B5EF4-FFF2-40B4-BE49-F238E27FC236}">
                <a16:creationId xmlns:a16="http://schemas.microsoft.com/office/drawing/2014/main" id="{A612ABCE-18F8-9604-CE7A-060580B773B7}"/>
              </a:ext>
            </a:extLst>
          </p:cNvPr>
          <p:cNvSpPr txBox="1"/>
          <p:nvPr/>
        </p:nvSpPr>
        <p:spPr>
          <a:xfrm>
            <a:off x="4191000" y="2133032"/>
            <a:ext cx="685800" cy="400050"/>
          </a:xfrm>
          <a:prstGeom prst="rect">
            <a:avLst/>
          </a:prstGeom>
          <a:noFill/>
        </p:spPr>
        <p:txBody>
          <a:bodyPr>
            <a:spAutoFit/>
          </a:bodyPr>
          <a:lstStyle/>
          <a:p>
            <a:pPr>
              <a:defRPr/>
            </a:pPr>
            <a:r>
              <a:rPr lang="en-US" sz="2000" b="1" dirty="0">
                <a:solidFill>
                  <a:srgbClr val="4F81BD">
                    <a:lumMod val="75000"/>
                  </a:srgbClr>
                </a:solidFill>
                <a:effectLst>
                  <a:outerShdw blurRad="38100" dist="38100" dir="2700000" algn="tl">
                    <a:srgbClr val="000000">
                      <a:alpha val="43137"/>
                    </a:srgbClr>
                  </a:outerShdw>
                </a:effectLst>
                <a:latin typeface="Arial"/>
              </a:rPr>
              <a:t>R03 </a:t>
            </a:r>
          </a:p>
        </p:txBody>
      </p:sp>
      <p:sp>
        <p:nvSpPr>
          <p:cNvPr id="21" name="TextBox 20">
            <a:extLst>
              <a:ext uri="{FF2B5EF4-FFF2-40B4-BE49-F238E27FC236}">
                <a16:creationId xmlns:a16="http://schemas.microsoft.com/office/drawing/2014/main" id="{898C3DEA-9B48-F117-A080-5C21A42C54A3}"/>
              </a:ext>
            </a:extLst>
          </p:cNvPr>
          <p:cNvSpPr txBox="1"/>
          <p:nvPr/>
        </p:nvSpPr>
        <p:spPr>
          <a:xfrm>
            <a:off x="1880206" y="3421042"/>
            <a:ext cx="685800" cy="400050"/>
          </a:xfrm>
          <a:prstGeom prst="rect">
            <a:avLst/>
          </a:prstGeom>
          <a:noFill/>
        </p:spPr>
        <p:txBody>
          <a:bodyPr>
            <a:spAutoFit/>
          </a:bodyPr>
          <a:lstStyle/>
          <a:p>
            <a:pPr>
              <a:defRPr/>
            </a:pPr>
            <a:r>
              <a:rPr lang="en-US" sz="2000" b="1" dirty="0">
                <a:solidFill>
                  <a:srgbClr val="4F81BD">
                    <a:lumMod val="75000"/>
                  </a:srgbClr>
                </a:solidFill>
                <a:effectLst>
                  <a:outerShdw blurRad="38100" dist="38100" dir="2700000" algn="tl">
                    <a:srgbClr val="000000">
                      <a:alpha val="43137"/>
                    </a:srgbClr>
                  </a:outerShdw>
                </a:effectLst>
                <a:latin typeface="Arial"/>
              </a:rPr>
              <a:t>R36</a:t>
            </a:r>
          </a:p>
        </p:txBody>
      </p:sp>
      <p:sp>
        <p:nvSpPr>
          <p:cNvPr id="22" name="TextBox 21">
            <a:extLst>
              <a:ext uri="{FF2B5EF4-FFF2-40B4-BE49-F238E27FC236}">
                <a16:creationId xmlns:a16="http://schemas.microsoft.com/office/drawing/2014/main" id="{FC52D9DD-20CE-840B-E73D-4AE75C0CA8F7}"/>
              </a:ext>
            </a:extLst>
          </p:cNvPr>
          <p:cNvSpPr txBox="1"/>
          <p:nvPr/>
        </p:nvSpPr>
        <p:spPr>
          <a:xfrm>
            <a:off x="6557862" y="1732982"/>
            <a:ext cx="1219200" cy="400050"/>
          </a:xfrm>
          <a:prstGeom prst="rect">
            <a:avLst/>
          </a:prstGeom>
          <a:noFill/>
        </p:spPr>
        <p:txBody>
          <a:bodyPr>
            <a:spAutoFit/>
          </a:bodyPr>
          <a:lstStyle/>
          <a:p>
            <a:pPr algn="ctr">
              <a:defRPr/>
            </a:pPr>
            <a:r>
              <a:rPr lang="en-US" sz="2000" b="1" dirty="0">
                <a:solidFill>
                  <a:srgbClr val="00B050"/>
                </a:solidFill>
                <a:effectLst>
                  <a:outerShdw blurRad="38100" dist="38100" dir="2700000" algn="tl">
                    <a:srgbClr val="000000">
                      <a:alpha val="43137"/>
                    </a:srgbClr>
                  </a:outerShdw>
                </a:effectLst>
                <a:latin typeface="Arial"/>
              </a:rPr>
              <a:t>R18 </a:t>
            </a:r>
          </a:p>
        </p:txBody>
      </p:sp>
      <p:sp>
        <p:nvSpPr>
          <p:cNvPr id="23" name="Rectangle 2">
            <a:extLst>
              <a:ext uri="{FF2B5EF4-FFF2-40B4-BE49-F238E27FC236}">
                <a16:creationId xmlns:a16="http://schemas.microsoft.com/office/drawing/2014/main" id="{9F5DFC7E-D62E-B3C6-AB2E-EC59B797F2DC}"/>
              </a:ext>
            </a:extLst>
          </p:cNvPr>
          <p:cNvSpPr txBox="1">
            <a:spLocks noChangeArrowheads="1"/>
          </p:cNvSpPr>
          <p:nvPr/>
        </p:nvSpPr>
        <p:spPr>
          <a:xfrm>
            <a:off x="2502203" y="309917"/>
            <a:ext cx="7391400" cy="838059"/>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3600" b="1" kern="1200" baseline="0">
                <a:solidFill>
                  <a:schemeClr val="tx2"/>
                </a:solidFill>
                <a:latin typeface="+mj-lt"/>
                <a:ea typeface="+mj-ea"/>
                <a:cs typeface="+mj-cs"/>
              </a:defRPr>
            </a:lvl1pPr>
          </a:lstStyle>
          <a:p>
            <a:pPr>
              <a:defRPr/>
            </a:pPr>
            <a:r>
              <a:rPr lang="en-US" sz="3200" dirty="0">
                <a:solidFill>
                  <a:schemeClr val="bg1"/>
                </a:solidFill>
              </a:rPr>
              <a:t>AHRQ Grants, Mechanisms, and </a:t>
            </a:r>
            <a:br>
              <a:rPr lang="en-US" sz="3200" dirty="0">
                <a:solidFill>
                  <a:schemeClr val="bg1"/>
                </a:solidFill>
              </a:rPr>
            </a:br>
            <a:r>
              <a:rPr lang="en-US" sz="3200" dirty="0">
                <a:solidFill>
                  <a:schemeClr val="bg1"/>
                </a:solidFill>
              </a:rPr>
              <a:t>Continuum of Research </a:t>
            </a:r>
          </a:p>
        </p:txBody>
      </p:sp>
      <p:sp>
        <p:nvSpPr>
          <p:cNvPr id="24" name="TextBox 23">
            <a:extLst>
              <a:ext uri="{FF2B5EF4-FFF2-40B4-BE49-F238E27FC236}">
                <a16:creationId xmlns:a16="http://schemas.microsoft.com/office/drawing/2014/main" id="{99C2E4D8-4911-3089-70CA-C5393725A3CD}"/>
              </a:ext>
            </a:extLst>
          </p:cNvPr>
          <p:cNvSpPr txBox="1"/>
          <p:nvPr/>
        </p:nvSpPr>
        <p:spPr>
          <a:xfrm>
            <a:off x="1700408" y="4324919"/>
            <a:ext cx="8976360" cy="2848092"/>
          </a:xfrm>
          <a:prstGeom prst="rect">
            <a:avLst/>
          </a:prstGeom>
          <a:noFill/>
        </p:spPr>
        <p:txBody>
          <a:bodyPr wrap="square" numCol="3">
            <a:spAutoFit/>
          </a:bodyPr>
          <a:lstStyle/>
          <a:p>
            <a:pPr>
              <a:defRPr/>
            </a:pPr>
            <a:r>
              <a:rPr lang="en-US" sz="1600" b="1" u="sng" dirty="0">
                <a:solidFill>
                  <a:prstClr val="black"/>
                </a:solidFill>
                <a:latin typeface="Arial"/>
              </a:rPr>
              <a:t>Training/Career Development</a:t>
            </a:r>
          </a:p>
          <a:p>
            <a:pPr>
              <a:defRPr/>
            </a:pPr>
            <a:r>
              <a:rPr lang="en-US" sz="1600" b="1" dirty="0">
                <a:solidFill>
                  <a:prstClr val="black"/>
                </a:solidFill>
              </a:rPr>
              <a:t>R36 –</a:t>
            </a:r>
            <a:br>
              <a:rPr lang="en-US" sz="1600" b="1" dirty="0">
                <a:solidFill>
                  <a:prstClr val="black"/>
                </a:solidFill>
              </a:rPr>
            </a:br>
            <a:r>
              <a:rPr lang="en-US" sz="1600" b="1" dirty="0">
                <a:solidFill>
                  <a:prstClr val="black"/>
                </a:solidFill>
              </a:rPr>
              <a:t>   </a:t>
            </a:r>
            <a:r>
              <a:rPr lang="en-US" sz="1600" dirty="0">
                <a:solidFill>
                  <a:prstClr val="black"/>
                </a:solidFill>
              </a:rPr>
              <a:t>Health Services Research    </a:t>
            </a:r>
            <a:br>
              <a:rPr lang="en-US" sz="1600" dirty="0">
                <a:solidFill>
                  <a:prstClr val="black"/>
                </a:solidFill>
              </a:rPr>
            </a:br>
            <a:r>
              <a:rPr lang="en-US" sz="1600" dirty="0">
                <a:solidFill>
                  <a:prstClr val="black"/>
                </a:solidFill>
              </a:rPr>
              <a:t>   Dissertation Award</a:t>
            </a:r>
          </a:p>
          <a:p>
            <a:pPr>
              <a:defRPr/>
            </a:pPr>
            <a:r>
              <a:rPr lang="en-US" sz="1600" b="1" dirty="0">
                <a:solidFill>
                  <a:prstClr val="black"/>
                </a:solidFill>
                <a:latin typeface="Arial"/>
              </a:rPr>
              <a:t>K01, K08 </a:t>
            </a:r>
            <a:r>
              <a:rPr lang="en-US" sz="1600" dirty="0">
                <a:solidFill>
                  <a:prstClr val="black"/>
                </a:solidFill>
                <a:latin typeface="Arial"/>
              </a:rPr>
              <a:t>–                   </a:t>
            </a:r>
          </a:p>
          <a:p>
            <a:pPr>
              <a:defRPr/>
            </a:pPr>
            <a:r>
              <a:rPr lang="en-US" sz="1600" dirty="0">
                <a:solidFill>
                  <a:prstClr val="black"/>
                </a:solidFill>
                <a:latin typeface="Arial"/>
              </a:rPr>
              <a:t>   Mentored Research Scientist   </a:t>
            </a:r>
            <a:br>
              <a:rPr lang="en-US" sz="1600" dirty="0">
                <a:solidFill>
                  <a:prstClr val="black"/>
                </a:solidFill>
                <a:latin typeface="Arial"/>
              </a:rPr>
            </a:br>
            <a:r>
              <a:rPr lang="en-US" sz="1600" dirty="0">
                <a:solidFill>
                  <a:prstClr val="black"/>
                </a:solidFill>
                <a:latin typeface="Arial"/>
              </a:rPr>
              <a:t>   </a:t>
            </a:r>
            <a:r>
              <a:rPr lang="en-US" sz="1600" dirty="0">
                <a:solidFill>
                  <a:prstClr val="black"/>
                </a:solidFill>
              </a:rPr>
              <a:t>Career  Development</a:t>
            </a:r>
            <a:br>
              <a:rPr lang="en-US" sz="1600" dirty="0">
                <a:solidFill>
                  <a:prstClr val="black"/>
                </a:solidFill>
              </a:rPr>
            </a:br>
            <a:r>
              <a:rPr lang="en-US" sz="1600" dirty="0">
                <a:solidFill>
                  <a:prstClr val="black"/>
                </a:solidFill>
              </a:rPr>
              <a:t>   Award</a:t>
            </a:r>
            <a:endParaRPr lang="en-US" sz="1600" dirty="0">
              <a:solidFill>
                <a:prstClr val="black"/>
              </a:solidFill>
              <a:latin typeface="Arial"/>
            </a:endParaRPr>
          </a:p>
          <a:p>
            <a:pPr>
              <a:defRPr/>
            </a:pPr>
            <a:endParaRPr lang="en-US" sz="1600" dirty="0">
              <a:solidFill>
                <a:prstClr val="black"/>
              </a:solidFill>
              <a:latin typeface="Arial"/>
            </a:endParaRPr>
          </a:p>
          <a:p>
            <a:pPr algn="ctr">
              <a:defRPr/>
            </a:pPr>
            <a:endParaRPr lang="en-US" sz="1600" b="1" u="sng" dirty="0">
              <a:solidFill>
                <a:prstClr val="black"/>
              </a:solidFill>
              <a:latin typeface="Arial"/>
            </a:endParaRPr>
          </a:p>
          <a:p>
            <a:pPr algn="ctr">
              <a:defRPr/>
            </a:pPr>
            <a:endParaRPr lang="en-US" sz="1600" b="1" u="sng" dirty="0">
              <a:solidFill>
                <a:prstClr val="black"/>
              </a:solidFill>
              <a:latin typeface="Arial"/>
            </a:endParaRPr>
          </a:p>
          <a:p>
            <a:pPr algn="ctr">
              <a:defRPr/>
            </a:pPr>
            <a:r>
              <a:rPr lang="en-US" sz="1600" b="1" u="sng" dirty="0">
                <a:solidFill>
                  <a:prstClr val="black"/>
                </a:solidFill>
                <a:latin typeface="Arial"/>
              </a:rPr>
              <a:t>Health Services Research</a:t>
            </a:r>
          </a:p>
          <a:p>
            <a:pPr>
              <a:defRPr/>
            </a:pPr>
            <a:r>
              <a:rPr lang="en-US" sz="1600" b="1" dirty="0">
                <a:solidFill>
                  <a:prstClr val="black"/>
                </a:solidFill>
                <a:latin typeface="Arial"/>
              </a:rPr>
              <a:t>     R03 </a:t>
            </a:r>
            <a:r>
              <a:rPr lang="en-US" sz="1600" dirty="0">
                <a:solidFill>
                  <a:prstClr val="black"/>
                </a:solidFill>
                <a:latin typeface="Arial"/>
              </a:rPr>
              <a:t>–  Small Research </a:t>
            </a:r>
          </a:p>
          <a:p>
            <a:pPr>
              <a:defRPr/>
            </a:pPr>
            <a:r>
              <a:rPr lang="en-US" sz="1600" dirty="0">
                <a:solidFill>
                  <a:prstClr val="black"/>
                </a:solidFill>
                <a:latin typeface="Arial"/>
              </a:rPr>
              <a:t>                 Grant </a:t>
            </a:r>
            <a:endParaRPr lang="en-US" sz="1600" b="1" dirty="0">
              <a:solidFill>
                <a:prstClr val="black"/>
              </a:solidFill>
              <a:latin typeface="Arial"/>
            </a:endParaRPr>
          </a:p>
          <a:p>
            <a:pPr>
              <a:defRPr/>
            </a:pPr>
            <a:r>
              <a:rPr lang="en-US" sz="1600" b="1" dirty="0">
                <a:solidFill>
                  <a:prstClr val="black"/>
                </a:solidFill>
                <a:latin typeface="Arial"/>
              </a:rPr>
              <a:t>     R01 </a:t>
            </a:r>
            <a:r>
              <a:rPr lang="en-US" sz="1600" dirty="0">
                <a:solidFill>
                  <a:prstClr val="black"/>
                </a:solidFill>
                <a:latin typeface="Arial"/>
              </a:rPr>
              <a:t>–  Large Research </a:t>
            </a:r>
          </a:p>
          <a:p>
            <a:pPr>
              <a:defRPr/>
            </a:pPr>
            <a:r>
              <a:rPr lang="en-US" sz="1600" dirty="0">
                <a:solidFill>
                  <a:prstClr val="black"/>
                </a:solidFill>
                <a:latin typeface="Arial"/>
              </a:rPr>
              <a:t>                 Grant</a:t>
            </a:r>
          </a:p>
          <a:p>
            <a:pPr>
              <a:spcAft>
                <a:spcPts val="600"/>
              </a:spcAft>
              <a:defRPr/>
            </a:pPr>
            <a:r>
              <a:rPr lang="en-US" sz="1600" b="1" dirty="0">
                <a:solidFill>
                  <a:prstClr val="black"/>
                </a:solidFill>
                <a:latin typeface="Arial"/>
              </a:rPr>
              <a:t>     U18 </a:t>
            </a:r>
            <a:r>
              <a:rPr lang="en-US" sz="1600" dirty="0">
                <a:solidFill>
                  <a:prstClr val="black"/>
                </a:solidFill>
              </a:rPr>
              <a:t>– </a:t>
            </a:r>
            <a:r>
              <a:rPr lang="en-US" sz="1600" dirty="0">
                <a:solidFill>
                  <a:prstClr val="black"/>
                </a:solidFill>
                <a:latin typeface="Arial"/>
              </a:rPr>
              <a:t>Cooperative </a:t>
            </a:r>
            <a:br>
              <a:rPr lang="en-US" sz="1600" dirty="0">
                <a:solidFill>
                  <a:prstClr val="black"/>
                </a:solidFill>
                <a:latin typeface="Arial"/>
              </a:rPr>
            </a:br>
            <a:r>
              <a:rPr lang="en-US" sz="1600" dirty="0">
                <a:solidFill>
                  <a:prstClr val="black"/>
                </a:solidFill>
                <a:latin typeface="Arial"/>
              </a:rPr>
              <a:t>                Agreement</a:t>
            </a:r>
          </a:p>
          <a:p>
            <a:pPr>
              <a:defRPr/>
            </a:pPr>
            <a:r>
              <a:rPr lang="en-US" sz="1600" b="1" dirty="0">
                <a:solidFill>
                  <a:prstClr val="black"/>
                </a:solidFill>
                <a:latin typeface="Arial"/>
              </a:rPr>
              <a:t>      R18 </a:t>
            </a:r>
            <a:r>
              <a:rPr lang="en-US" sz="1600" dirty="0">
                <a:solidFill>
                  <a:prstClr val="black"/>
                </a:solidFill>
                <a:latin typeface="Arial"/>
              </a:rPr>
              <a:t>– Large Demonstration/ </a:t>
            </a:r>
            <a:r>
              <a:rPr lang="en-US" sz="1600" dirty="0">
                <a:solidFill>
                  <a:prstClr val="black"/>
                </a:solidFill>
              </a:rPr>
              <a:t> </a:t>
            </a:r>
            <a:br>
              <a:rPr lang="en-US" sz="1600" dirty="0">
                <a:solidFill>
                  <a:prstClr val="black"/>
                </a:solidFill>
              </a:rPr>
            </a:br>
            <a:r>
              <a:rPr lang="en-US" sz="1600" dirty="0">
                <a:solidFill>
                  <a:prstClr val="black"/>
                </a:solidFill>
              </a:rPr>
              <a:t>                D&amp;I Grant  </a:t>
            </a:r>
            <a:endParaRPr lang="en-US" sz="1600" dirty="0">
              <a:solidFill>
                <a:prstClr val="black"/>
              </a:solidFill>
              <a:latin typeface="Arial"/>
            </a:endParaRPr>
          </a:p>
          <a:p>
            <a:pPr>
              <a:defRPr/>
            </a:pPr>
            <a:r>
              <a:rPr lang="en-US" sz="1600" dirty="0">
                <a:solidFill>
                  <a:prstClr val="black"/>
                </a:solidFill>
                <a:latin typeface="Arial"/>
              </a:rPr>
              <a:t>             </a:t>
            </a:r>
          </a:p>
          <a:p>
            <a:pPr>
              <a:defRPr/>
            </a:pPr>
            <a:r>
              <a:rPr lang="en-US" sz="1600" dirty="0">
                <a:solidFill>
                  <a:prstClr val="black"/>
                </a:solidFill>
                <a:latin typeface="Arial"/>
              </a:rPr>
              <a:t> </a:t>
            </a:r>
            <a:r>
              <a:rPr lang="en-US" sz="1600" b="1" u="sng" dirty="0">
                <a:solidFill>
                  <a:prstClr val="black"/>
                </a:solidFill>
                <a:latin typeface="Arial"/>
              </a:rPr>
              <a:t>Conferences</a:t>
            </a:r>
          </a:p>
          <a:p>
            <a:pPr>
              <a:defRPr/>
            </a:pPr>
            <a:endParaRPr lang="en-US" sz="1600" b="1" dirty="0">
              <a:solidFill>
                <a:prstClr val="black"/>
              </a:solidFill>
              <a:latin typeface="Arial"/>
            </a:endParaRPr>
          </a:p>
          <a:p>
            <a:pPr>
              <a:defRPr/>
            </a:pPr>
            <a:r>
              <a:rPr lang="en-US" sz="1600" b="1" dirty="0">
                <a:solidFill>
                  <a:prstClr val="black"/>
                </a:solidFill>
                <a:latin typeface="Arial"/>
              </a:rPr>
              <a:t>R13</a:t>
            </a:r>
            <a:r>
              <a:rPr lang="en-US" sz="1600" dirty="0">
                <a:solidFill>
                  <a:prstClr val="black"/>
                </a:solidFill>
                <a:latin typeface="Arial"/>
              </a:rPr>
              <a:t> – Conference Grant</a:t>
            </a:r>
          </a:p>
          <a:p>
            <a:pPr>
              <a:defRPr/>
            </a:pPr>
            <a:r>
              <a:rPr lang="en-US" sz="1600" b="1" dirty="0">
                <a:solidFill>
                  <a:prstClr val="black"/>
                </a:solidFill>
                <a:latin typeface="Arial"/>
              </a:rPr>
              <a:t>   </a:t>
            </a:r>
          </a:p>
        </p:txBody>
      </p:sp>
      <p:sp>
        <p:nvSpPr>
          <p:cNvPr id="25" name="TextBox 24">
            <a:extLst>
              <a:ext uri="{FF2B5EF4-FFF2-40B4-BE49-F238E27FC236}">
                <a16:creationId xmlns:a16="http://schemas.microsoft.com/office/drawing/2014/main" id="{A46A126E-26D3-0A3E-49A6-4BAD2940CC81}"/>
              </a:ext>
            </a:extLst>
          </p:cNvPr>
          <p:cNvSpPr txBox="1"/>
          <p:nvPr/>
        </p:nvSpPr>
        <p:spPr>
          <a:xfrm>
            <a:off x="7911012" y="1741939"/>
            <a:ext cx="762000" cy="400050"/>
          </a:xfrm>
          <a:prstGeom prst="rect">
            <a:avLst/>
          </a:prstGeom>
          <a:noFill/>
        </p:spPr>
        <p:txBody>
          <a:bodyPr>
            <a:spAutoFit/>
          </a:bodyPr>
          <a:lstStyle/>
          <a:p>
            <a:pPr>
              <a:defRPr/>
            </a:pPr>
            <a:r>
              <a:rPr lang="en-US" sz="2000" b="1" dirty="0">
                <a:solidFill>
                  <a:srgbClr val="FF0000"/>
                </a:solidFill>
                <a:effectLst>
                  <a:outerShdw blurRad="38100" dist="38100" dir="2700000" algn="tl">
                    <a:srgbClr val="000000">
                      <a:alpha val="43137"/>
                    </a:srgbClr>
                  </a:outerShdw>
                </a:effectLst>
                <a:latin typeface="Arial"/>
              </a:rPr>
              <a:t>R13</a:t>
            </a:r>
          </a:p>
        </p:txBody>
      </p:sp>
      <p:sp>
        <p:nvSpPr>
          <p:cNvPr id="26" name="TextBox 25">
            <a:extLst>
              <a:ext uri="{FF2B5EF4-FFF2-40B4-BE49-F238E27FC236}">
                <a16:creationId xmlns:a16="http://schemas.microsoft.com/office/drawing/2014/main" id="{E73974D0-D7F8-2CAC-E53F-AE116E61871B}"/>
              </a:ext>
            </a:extLst>
          </p:cNvPr>
          <p:cNvSpPr txBox="1"/>
          <p:nvPr/>
        </p:nvSpPr>
        <p:spPr>
          <a:xfrm>
            <a:off x="2502203" y="2805896"/>
            <a:ext cx="685800" cy="400050"/>
          </a:xfrm>
          <a:prstGeom prst="rect">
            <a:avLst/>
          </a:prstGeom>
          <a:noFill/>
        </p:spPr>
        <p:txBody>
          <a:bodyPr>
            <a:spAutoFit/>
          </a:bodyPr>
          <a:lstStyle/>
          <a:p>
            <a:pPr>
              <a:defRPr/>
            </a:pPr>
            <a:r>
              <a:rPr lang="en-US" sz="2000" b="1" dirty="0">
                <a:solidFill>
                  <a:srgbClr val="4F81BD">
                    <a:lumMod val="75000"/>
                  </a:srgbClr>
                </a:solidFill>
                <a:effectLst>
                  <a:outerShdw blurRad="38100" dist="38100" dir="2700000" algn="tl">
                    <a:srgbClr val="000000">
                      <a:alpha val="43137"/>
                    </a:srgbClr>
                  </a:outerShdw>
                </a:effectLst>
                <a:latin typeface="Arial"/>
              </a:rPr>
              <a:t>K01</a:t>
            </a:r>
          </a:p>
        </p:txBody>
      </p:sp>
      <p:sp>
        <p:nvSpPr>
          <p:cNvPr id="27" name="TextBox 26">
            <a:extLst>
              <a:ext uri="{FF2B5EF4-FFF2-40B4-BE49-F238E27FC236}">
                <a16:creationId xmlns:a16="http://schemas.microsoft.com/office/drawing/2014/main" id="{4FE3016B-732A-3DA7-7DE0-4DC1AEE03E1A}"/>
              </a:ext>
            </a:extLst>
          </p:cNvPr>
          <p:cNvSpPr txBox="1"/>
          <p:nvPr/>
        </p:nvSpPr>
        <p:spPr>
          <a:xfrm>
            <a:off x="3048000" y="2590800"/>
            <a:ext cx="838200" cy="400110"/>
          </a:xfrm>
          <a:prstGeom prst="rect">
            <a:avLst/>
          </a:prstGeom>
          <a:noFill/>
        </p:spPr>
        <p:txBody>
          <a:bodyPr wrap="square">
            <a:spAutoFit/>
          </a:bodyPr>
          <a:lstStyle/>
          <a:p>
            <a:pPr>
              <a:defRPr/>
            </a:pPr>
            <a:r>
              <a:rPr lang="en-US" sz="2000" b="1" dirty="0">
                <a:solidFill>
                  <a:srgbClr val="4F81BD">
                    <a:lumMod val="75000"/>
                  </a:srgbClr>
                </a:solidFill>
                <a:effectLst>
                  <a:outerShdw blurRad="38100" dist="38100" dir="2700000" algn="tl">
                    <a:srgbClr val="000000">
                      <a:alpha val="43137"/>
                    </a:srgbClr>
                  </a:outerShdw>
                </a:effectLst>
                <a:latin typeface="Arial"/>
              </a:rPr>
              <a:t>/K08</a:t>
            </a:r>
          </a:p>
        </p:txBody>
      </p:sp>
      <p:sp>
        <p:nvSpPr>
          <p:cNvPr id="28" name="TextBox 27">
            <a:extLst>
              <a:ext uri="{FF2B5EF4-FFF2-40B4-BE49-F238E27FC236}">
                <a16:creationId xmlns:a16="http://schemas.microsoft.com/office/drawing/2014/main" id="{2FFCE745-032C-8307-649B-8BA042D840F9}"/>
              </a:ext>
            </a:extLst>
          </p:cNvPr>
          <p:cNvSpPr txBox="1"/>
          <p:nvPr/>
        </p:nvSpPr>
        <p:spPr>
          <a:xfrm>
            <a:off x="5658250" y="1776484"/>
            <a:ext cx="1219200" cy="400050"/>
          </a:xfrm>
          <a:prstGeom prst="rect">
            <a:avLst/>
          </a:prstGeom>
          <a:noFill/>
        </p:spPr>
        <p:txBody>
          <a:bodyPr>
            <a:spAutoFit/>
          </a:bodyPr>
          <a:lstStyle/>
          <a:p>
            <a:pPr algn="ctr">
              <a:defRPr/>
            </a:pPr>
            <a:r>
              <a:rPr lang="en-US" sz="2000" b="1" dirty="0">
                <a:solidFill>
                  <a:srgbClr val="4F81BD">
                    <a:lumMod val="75000"/>
                  </a:srgbClr>
                </a:solidFill>
                <a:effectLst>
                  <a:outerShdw blurRad="38100" dist="38100" dir="2700000" algn="tl">
                    <a:srgbClr val="000000">
                      <a:alpha val="43137"/>
                    </a:srgbClr>
                  </a:outerShdw>
                </a:effectLst>
                <a:latin typeface="Arial"/>
              </a:rPr>
              <a:t>U</a:t>
            </a:r>
            <a:r>
              <a:rPr lang="en-US" sz="2000" b="1" dirty="0">
                <a:solidFill>
                  <a:srgbClr val="00B050"/>
                </a:solidFill>
                <a:effectLst>
                  <a:outerShdw blurRad="38100" dist="38100" dir="2700000" algn="tl">
                    <a:srgbClr val="000000">
                      <a:alpha val="43137"/>
                    </a:srgbClr>
                  </a:outerShdw>
                </a:effectLst>
                <a:latin typeface="Arial"/>
              </a:rPr>
              <a:t>18 </a:t>
            </a:r>
          </a:p>
        </p:txBody>
      </p:sp>
      <p:sp>
        <p:nvSpPr>
          <p:cNvPr id="29" name="Slide Number Placeholder 1">
            <a:extLst>
              <a:ext uri="{FF2B5EF4-FFF2-40B4-BE49-F238E27FC236}">
                <a16:creationId xmlns:a16="http://schemas.microsoft.com/office/drawing/2014/main" id="{C065E33B-4A15-BB51-9C0D-0F3F9EDFC1EA}"/>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F5B7A5-34A7-4AB0-A34F-A4DF2002FA98}" type="slidenum">
              <a:rPr lang="en-US" smtClean="0"/>
              <a:pPr/>
              <a:t>4</a:t>
            </a:fld>
            <a:endParaRPr lang="en-US" dirty="0"/>
          </a:p>
        </p:txBody>
      </p:sp>
      <p:sp>
        <p:nvSpPr>
          <p:cNvPr id="30" name="TextBox 29">
            <a:extLst>
              <a:ext uri="{FF2B5EF4-FFF2-40B4-BE49-F238E27FC236}">
                <a16:creationId xmlns:a16="http://schemas.microsoft.com/office/drawing/2014/main" id="{C8769786-2789-59D8-5405-DAD422456166}"/>
              </a:ext>
            </a:extLst>
          </p:cNvPr>
          <p:cNvSpPr txBox="1"/>
          <p:nvPr/>
        </p:nvSpPr>
        <p:spPr>
          <a:xfrm>
            <a:off x="457200" y="1398342"/>
            <a:ext cx="6100662" cy="369332"/>
          </a:xfrm>
          <a:prstGeom prst="rect">
            <a:avLst/>
          </a:prstGeom>
          <a:noFill/>
        </p:spPr>
        <p:txBody>
          <a:bodyPr wrap="square">
            <a:spAutoFit/>
          </a:bodyPr>
          <a:lstStyle/>
          <a:p>
            <a:r>
              <a:rPr lang="en-US" b="1" dirty="0"/>
              <a:t>https://www.ahrq.gov/funding/fund-opps/index.html</a:t>
            </a:r>
          </a:p>
        </p:txBody>
      </p:sp>
    </p:spTree>
    <p:extLst>
      <p:ext uri="{BB962C8B-B14F-4D97-AF65-F5344CB8AC3E}">
        <p14:creationId xmlns:p14="http://schemas.microsoft.com/office/powerpoint/2010/main" val="1923180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68E8495B-1FE2-2683-1C55-0220BD689A3C}"/>
              </a:ext>
            </a:extLst>
          </p:cNvPr>
          <p:cNvSpPr/>
          <p:nvPr/>
        </p:nvSpPr>
        <p:spPr>
          <a:xfrm>
            <a:off x="381000" y="1447800"/>
            <a:ext cx="11506200" cy="5016758"/>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a:extLst>
              <a:ext uri="{FF2B5EF4-FFF2-40B4-BE49-F238E27FC236}">
                <a16:creationId xmlns:a16="http://schemas.microsoft.com/office/drawing/2014/main" id="{265D8911-711E-31D0-05FA-4765D7A0EA63}"/>
              </a:ext>
            </a:extLst>
          </p:cNvPr>
          <p:cNvSpPr txBox="1"/>
          <p:nvPr/>
        </p:nvSpPr>
        <p:spPr>
          <a:xfrm>
            <a:off x="789022" y="1611239"/>
            <a:ext cx="8050178" cy="3046988"/>
          </a:xfrm>
          <a:prstGeom prst="rect">
            <a:avLst/>
          </a:prstGeom>
          <a:noFill/>
        </p:spPr>
        <p:txBody>
          <a:bodyPr wrap="square">
            <a:spAutoFit/>
          </a:bodyPr>
          <a:lstStyle/>
          <a:p>
            <a:r>
              <a:rPr lang="en-US" sz="3200" b="1" i="0" u="none" strike="noStrike" baseline="0" dirty="0">
                <a:solidFill>
                  <a:srgbClr val="221E1F"/>
                </a:solidFill>
                <a:latin typeface="Arial" panose="020B0604020202020204" pitchFamily="34" charset="0"/>
              </a:rPr>
              <a:t>Scan the QR code to learn more information about the types of grant funding mechanisms AHRQ uses, application due dates, open program announcements (PAs), and requests for applications (RFAs). </a:t>
            </a:r>
            <a:endParaRPr lang="en-US" sz="3200" b="0" i="0" u="none" strike="noStrike" baseline="0" dirty="0">
              <a:solidFill>
                <a:srgbClr val="221E1F"/>
              </a:solidFill>
              <a:latin typeface="Arial" panose="020B0604020202020204" pitchFamily="34" charset="0"/>
            </a:endParaRPr>
          </a:p>
        </p:txBody>
      </p:sp>
      <p:sp>
        <p:nvSpPr>
          <p:cNvPr id="8" name="Rectangle 2">
            <a:extLst>
              <a:ext uri="{FF2B5EF4-FFF2-40B4-BE49-F238E27FC236}">
                <a16:creationId xmlns:a16="http://schemas.microsoft.com/office/drawing/2014/main" id="{63E171AA-53E2-7CD6-3771-EFE0E722E0D8}"/>
              </a:ext>
            </a:extLst>
          </p:cNvPr>
          <p:cNvSpPr txBox="1">
            <a:spLocks noChangeArrowheads="1"/>
          </p:cNvSpPr>
          <p:nvPr/>
        </p:nvSpPr>
        <p:spPr>
          <a:xfrm>
            <a:off x="1219200" y="228741"/>
            <a:ext cx="9741203" cy="8380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baseline="0">
                <a:solidFill>
                  <a:schemeClr val="tx2"/>
                </a:solidFill>
                <a:latin typeface="+mj-lt"/>
                <a:ea typeface="+mj-ea"/>
                <a:cs typeface="+mj-cs"/>
              </a:defRPr>
            </a:lvl1pPr>
          </a:lstStyle>
          <a:p>
            <a:pPr>
              <a:defRPr/>
            </a:pPr>
            <a:r>
              <a:rPr lang="en-US" sz="3200" dirty="0">
                <a:solidFill>
                  <a:schemeClr val="bg1"/>
                </a:solidFill>
              </a:rPr>
              <a:t>AHRQ Grant Opportunities</a:t>
            </a:r>
          </a:p>
        </p:txBody>
      </p:sp>
      <p:pic>
        <p:nvPicPr>
          <p:cNvPr id="10" name="Picture 9">
            <a:extLst>
              <a:ext uri="{FF2B5EF4-FFF2-40B4-BE49-F238E27FC236}">
                <a16:creationId xmlns:a16="http://schemas.microsoft.com/office/drawing/2014/main" id="{3976430F-6F26-87DC-D62B-AE9FBF0D61A8}"/>
              </a:ext>
            </a:extLst>
          </p:cNvPr>
          <p:cNvPicPr>
            <a:picLocks noChangeAspect="1"/>
          </p:cNvPicPr>
          <p:nvPr/>
        </p:nvPicPr>
        <p:blipFill>
          <a:blip r:embed="rId3"/>
          <a:stretch>
            <a:fillRect/>
          </a:stretch>
        </p:blipFill>
        <p:spPr>
          <a:xfrm>
            <a:off x="8738094" y="1447800"/>
            <a:ext cx="2880959" cy="3007489"/>
          </a:xfrm>
          <a:prstGeom prst="rect">
            <a:avLst/>
          </a:prstGeom>
        </p:spPr>
      </p:pic>
      <p:sp>
        <p:nvSpPr>
          <p:cNvPr id="13" name="TextBox 12">
            <a:extLst>
              <a:ext uri="{FF2B5EF4-FFF2-40B4-BE49-F238E27FC236}">
                <a16:creationId xmlns:a16="http://schemas.microsoft.com/office/drawing/2014/main" id="{71A7159C-9A35-0138-68C9-E1B58314FDAD}"/>
              </a:ext>
            </a:extLst>
          </p:cNvPr>
          <p:cNvSpPr txBox="1"/>
          <p:nvPr/>
        </p:nvSpPr>
        <p:spPr>
          <a:xfrm>
            <a:off x="752369" y="4526340"/>
            <a:ext cx="10830031" cy="1569660"/>
          </a:xfrm>
          <a:prstGeom prst="rect">
            <a:avLst/>
          </a:prstGeom>
          <a:noFill/>
        </p:spPr>
        <p:txBody>
          <a:bodyPr wrap="square">
            <a:spAutoFit/>
          </a:bodyPr>
          <a:lstStyle/>
          <a:p>
            <a:r>
              <a:rPr lang="en-US" sz="3200" b="1" i="0" u="none" strike="noStrike" baseline="0" dirty="0">
                <a:solidFill>
                  <a:srgbClr val="221E1F"/>
                </a:solidFill>
                <a:latin typeface="Arial" panose="020B0604020202020204" pitchFamily="34" charset="0"/>
              </a:rPr>
              <a:t>To sign up for notifications about new funding opportunities, </a:t>
            </a:r>
            <a:r>
              <a:rPr lang="en-US" sz="3200" b="1" i="0" u="none" strike="noStrike" baseline="0" dirty="0">
                <a:solidFill>
                  <a:srgbClr val="005AB7"/>
                </a:solidFill>
                <a:latin typeface="Arial" panose="020B0604020202020204" pitchFamily="34" charset="0"/>
              </a:rPr>
              <a:t>visit www.ahrq.gov </a:t>
            </a:r>
            <a:r>
              <a:rPr lang="en-US" sz="3200" b="1" i="0" u="none" strike="noStrike" baseline="0" dirty="0">
                <a:solidFill>
                  <a:srgbClr val="221E1F"/>
                </a:solidFill>
                <a:latin typeface="Arial" panose="020B0604020202020204" pitchFamily="34" charset="0"/>
              </a:rPr>
              <a:t>and select “email updates” in the top right of the page. </a:t>
            </a:r>
          </a:p>
        </p:txBody>
      </p:sp>
    </p:spTree>
    <p:extLst>
      <p:ext uri="{BB962C8B-B14F-4D97-AF65-F5344CB8AC3E}">
        <p14:creationId xmlns:p14="http://schemas.microsoft.com/office/powerpoint/2010/main" val="3959123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C3318B-D387-CEFC-EF98-FA926361C5FF}"/>
              </a:ext>
            </a:extLst>
          </p:cNvPr>
          <p:cNvSpPr/>
          <p:nvPr/>
        </p:nvSpPr>
        <p:spPr>
          <a:xfrm>
            <a:off x="381000" y="1447800"/>
            <a:ext cx="11506200" cy="5016758"/>
          </a:xfrm>
          <a:prstGeom prst="round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xtBox 6">
            <a:extLst>
              <a:ext uri="{FF2B5EF4-FFF2-40B4-BE49-F238E27FC236}">
                <a16:creationId xmlns:a16="http://schemas.microsoft.com/office/drawing/2014/main" id="{265D8911-711E-31D0-05FA-4765D7A0EA63}"/>
              </a:ext>
            </a:extLst>
          </p:cNvPr>
          <p:cNvSpPr txBox="1"/>
          <p:nvPr/>
        </p:nvSpPr>
        <p:spPr>
          <a:xfrm>
            <a:off x="723901" y="2286000"/>
            <a:ext cx="7086600" cy="3970318"/>
          </a:xfrm>
          <a:prstGeom prst="rect">
            <a:avLst/>
          </a:prstGeom>
          <a:noFill/>
        </p:spPr>
        <p:txBody>
          <a:bodyPr wrap="square">
            <a:spAutoFit/>
          </a:bodyPr>
          <a:lstStyle/>
          <a:p>
            <a:r>
              <a:rPr lang="en-US" sz="3600" dirty="0"/>
              <a:t>Scan this QR code to see </a:t>
            </a:r>
            <a:r>
              <a:rPr lang="en-US" sz="3600" dirty="0">
                <a:hlinkClick r:id="rId3"/>
              </a:rPr>
              <a:t>AHRQ NOFOs</a:t>
            </a:r>
            <a:r>
              <a:rPr lang="en-US" sz="3600" dirty="0"/>
              <a:t>.</a:t>
            </a:r>
          </a:p>
          <a:p>
            <a:r>
              <a:rPr lang="en-US" sz="3600" i="0" u="none" strike="noStrike" baseline="0" dirty="0">
                <a:solidFill>
                  <a:srgbClr val="221E1F"/>
                </a:solidFill>
                <a:latin typeface="Arial" panose="020B0604020202020204" pitchFamily="34" charset="0"/>
              </a:rPr>
              <a:t>If you have specific questions about funding opportunities at AHRQ, please send your email to: </a:t>
            </a:r>
            <a:r>
              <a:rPr lang="en-US" sz="3600" i="0" u="none" strike="noStrike" baseline="0" dirty="0">
                <a:solidFill>
                  <a:srgbClr val="005AB7"/>
                </a:solidFill>
                <a:latin typeface="Arial" panose="020B0604020202020204" pitchFamily="34" charset="0"/>
              </a:rPr>
              <a:t>grant_queries@ahrq.hhs.gov</a:t>
            </a:r>
            <a:endParaRPr lang="en-US" sz="3600" dirty="0"/>
          </a:p>
          <a:p>
            <a:endParaRPr lang="en-US" sz="3600" dirty="0"/>
          </a:p>
        </p:txBody>
      </p:sp>
      <p:sp>
        <p:nvSpPr>
          <p:cNvPr id="8" name="Rectangle 2">
            <a:extLst>
              <a:ext uri="{FF2B5EF4-FFF2-40B4-BE49-F238E27FC236}">
                <a16:creationId xmlns:a16="http://schemas.microsoft.com/office/drawing/2014/main" id="{63E171AA-53E2-7CD6-3771-EFE0E722E0D8}"/>
              </a:ext>
            </a:extLst>
          </p:cNvPr>
          <p:cNvSpPr txBox="1">
            <a:spLocks noChangeArrowheads="1"/>
          </p:cNvSpPr>
          <p:nvPr/>
        </p:nvSpPr>
        <p:spPr>
          <a:xfrm>
            <a:off x="1219200" y="228741"/>
            <a:ext cx="9741203" cy="83805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baseline="0">
                <a:solidFill>
                  <a:schemeClr val="tx2"/>
                </a:solidFill>
                <a:latin typeface="+mj-lt"/>
                <a:ea typeface="+mj-ea"/>
                <a:cs typeface="+mj-cs"/>
              </a:defRPr>
            </a:lvl1pPr>
          </a:lstStyle>
          <a:p>
            <a:pPr>
              <a:defRPr/>
            </a:pPr>
            <a:r>
              <a:rPr lang="en-US" sz="3200" dirty="0">
                <a:solidFill>
                  <a:schemeClr val="bg1"/>
                </a:solidFill>
              </a:rPr>
              <a:t>Notices of Funding Opportunities (NOFOs)</a:t>
            </a:r>
          </a:p>
        </p:txBody>
      </p:sp>
      <p:pic>
        <p:nvPicPr>
          <p:cNvPr id="3" name="Picture 2">
            <a:extLst>
              <a:ext uri="{FF2B5EF4-FFF2-40B4-BE49-F238E27FC236}">
                <a16:creationId xmlns:a16="http://schemas.microsoft.com/office/drawing/2014/main" id="{2B291D3E-B654-DDAC-DF2F-9F1E18FB2BA2}"/>
              </a:ext>
            </a:extLst>
          </p:cNvPr>
          <p:cNvPicPr>
            <a:picLocks noChangeAspect="1"/>
          </p:cNvPicPr>
          <p:nvPr/>
        </p:nvPicPr>
        <p:blipFill>
          <a:blip r:embed="rId4"/>
          <a:stretch>
            <a:fillRect/>
          </a:stretch>
        </p:blipFill>
        <p:spPr>
          <a:xfrm>
            <a:off x="7924800" y="2026229"/>
            <a:ext cx="3766413" cy="3780363"/>
          </a:xfrm>
          <a:prstGeom prst="rect">
            <a:avLst/>
          </a:prstGeom>
        </p:spPr>
      </p:pic>
    </p:spTree>
    <p:extLst>
      <p:ext uri="{BB962C8B-B14F-4D97-AF65-F5344CB8AC3E}">
        <p14:creationId xmlns:p14="http://schemas.microsoft.com/office/powerpoint/2010/main" val="324015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7FBC8F-4769-D7C0-EDB0-8DD9C49396E5}"/>
              </a:ext>
            </a:extLst>
          </p:cNvPr>
          <p:cNvSpPr>
            <a:spLocks noGrp="1"/>
          </p:cNvSpPr>
          <p:nvPr>
            <p:ph type="sldNum" sz="quarter" idx="10"/>
          </p:nvPr>
        </p:nvSpPr>
        <p:spPr/>
        <p:txBody>
          <a:bodyPr/>
          <a:lstStyle/>
          <a:p>
            <a:fld id="{85F5B7A5-34A7-4AB0-A34F-A4DF2002FA98}" type="slidenum">
              <a:rPr lang="en-US" smtClean="0"/>
              <a:t>7</a:t>
            </a:fld>
            <a:endParaRPr lang="en-US" dirty="0"/>
          </a:p>
        </p:txBody>
      </p:sp>
      <p:sp>
        <p:nvSpPr>
          <p:cNvPr id="3" name="TextBox 2">
            <a:extLst>
              <a:ext uri="{FF2B5EF4-FFF2-40B4-BE49-F238E27FC236}">
                <a16:creationId xmlns:a16="http://schemas.microsoft.com/office/drawing/2014/main" id="{D2A69394-902F-DE36-22A5-F3B5505E4CAC}"/>
              </a:ext>
            </a:extLst>
          </p:cNvPr>
          <p:cNvSpPr txBox="1"/>
          <p:nvPr/>
        </p:nvSpPr>
        <p:spPr>
          <a:xfrm>
            <a:off x="609600" y="1366164"/>
            <a:ext cx="10972800" cy="4832092"/>
          </a:xfrm>
          <a:prstGeom prst="rect">
            <a:avLst/>
          </a:prstGeom>
          <a:noFill/>
        </p:spPr>
        <p:txBody>
          <a:bodyPr wrap="square">
            <a:spAutoFit/>
          </a:bodyPr>
          <a:lstStyle/>
          <a:p>
            <a:r>
              <a:rPr lang="en-US" sz="2800" dirty="0">
                <a:hlinkClick r:id="rId3"/>
              </a:rPr>
              <a:t>Health and Economic Outcomes for Newborn Screening</a:t>
            </a:r>
            <a:r>
              <a:rPr lang="en-US" sz="2800" dirty="0"/>
              <a:t>, Lisa Prosser, University of Michigan at Ann Arbor</a:t>
            </a:r>
          </a:p>
          <a:p>
            <a:endParaRPr lang="en-US" sz="2800" dirty="0"/>
          </a:p>
          <a:p>
            <a:r>
              <a:rPr lang="en-US" sz="2800" dirty="0"/>
              <a:t>Aimed to provide the necessary information needed for policy decisions regarding the selection of conditions for newborn screening panels. </a:t>
            </a:r>
          </a:p>
          <a:p>
            <a:endParaRPr lang="en-US" sz="2800" dirty="0"/>
          </a:p>
          <a:p>
            <a:pPr marL="285750" indent="-285750">
              <a:buFont typeface="Arial" panose="020B0604020202020204" pitchFamily="34" charset="0"/>
              <a:buChar char="•"/>
            </a:pPr>
            <a:r>
              <a:rPr lang="en-US" sz="2800" dirty="0"/>
              <a:t>Used computer modeling to simulate clinical trials of newborn screening programs compared to no screening (clinical identification)</a:t>
            </a:r>
          </a:p>
          <a:p>
            <a:pPr marL="285750" indent="-285750">
              <a:buFont typeface="Arial" panose="020B0604020202020204" pitchFamily="34" charset="0"/>
              <a:buChar char="•"/>
            </a:pPr>
            <a:r>
              <a:rPr lang="en-US" sz="2800" dirty="0"/>
              <a:t>Focused on the evidence gap identified by the ACHDNC</a:t>
            </a:r>
          </a:p>
        </p:txBody>
      </p:sp>
      <p:sp>
        <p:nvSpPr>
          <p:cNvPr id="6" name="Rectangle 2">
            <a:extLst>
              <a:ext uri="{FF2B5EF4-FFF2-40B4-BE49-F238E27FC236}">
                <a16:creationId xmlns:a16="http://schemas.microsoft.com/office/drawing/2014/main" id="{4474779F-8328-ED62-9457-4B935A3FA977}"/>
              </a:ext>
            </a:extLst>
          </p:cNvPr>
          <p:cNvSpPr txBox="1">
            <a:spLocks noChangeArrowheads="1"/>
          </p:cNvSpPr>
          <p:nvPr/>
        </p:nvSpPr>
        <p:spPr>
          <a:xfrm>
            <a:off x="2502203" y="309917"/>
            <a:ext cx="7391400" cy="83805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baseline="0">
                <a:solidFill>
                  <a:schemeClr val="tx2"/>
                </a:solidFill>
                <a:latin typeface="+mj-lt"/>
                <a:ea typeface="+mj-ea"/>
                <a:cs typeface="+mj-cs"/>
              </a:defRPr>
            </a:lvl1pPr>
          </a:lstStyle>
          <a:p>
            <a:pPr>
              <a:defRPr/>
            </a:pPr>
            <a:r>
              <a:rPr lang="en-US" sz="3200" dirty="0">
                <a:solidFill>
                  <a:schemeClr val="bg1"/>
                </a:solidFill>
              </a:rPr>
              <a:t>Example R01</a:t>
            </a:r>
          </a:p>
        </p:txBody>
      </p:sp>
    </p:spTree>
    <p:extLst>
      <p:ext uri="{BB962C8B-B14F-4D97-AF65-F5344CB8AC3E}">
        <p14:creationId xmlns:p14="http://schemas.microsoft.com/office/powerpoint/2010/main" val="2483888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7FBC8F-4769-D7C0-EDB0-8DD9C49396E5}"/>
              </a:ext>
            </a:extLst>
          </p:cNvPr>
          <p:cNvSpPr>
            <a:spLocks noGrp="1"/>
          </p:cNvSpPr>
          <p:nvPr>
            <p:ph type="sldNum" sz="quarter" idx="10"/>
          </p:nvPr>
        </p:nvSpPr>
        <p:spPr/>
        <p:txBody>
          <a:bodyPr/>
          <a:lstStyle/>
          <a:p>
            <a:fld id="{85F5B7A5-34A7-4AB0-A34F-A4DF2002FA98}" type="slidenum">
              <a:rPr lang="en-US" smtClean="0"/>
              <a:t>8</a:t>
            </a:fld>
            <a:endParaRPr lang="en-US" dirty="0"/>
          </a:p>
        </p:txBody>
      </p:sp>
      <p:sp>
        <p:nvSpPr>
          <p:cNvPr id="3" name="TextBox 2">
            <a:extLst>
              <a:ext uri="{FF2B5EF4-FFF2-40B4-BE49-F238E27FC236}">
                <a16:creationId xmlns:a16="http://schemas.microsoft.com/office/drawing/2014/main" id="{D2A69394-902F-DE36-22A5-F3B5505E4CAC}"/>
              </a:ext>
            </a:extLst>
          </p:cNvPr>
          <p:cNvSpPr txBox="1"/>
          <p:nvPr/>
        </p:nvSpPr>
        <p:spPr>
          <a:xfrm>
            <a:off x="609600" y="1524958"/>
            <a:ext cx="10972800" cy="3656642"/>
          </a:xfrm>
          <a:prstGeom prst="rect">
            <a:avLst/>
          </a:prstGeom>
          <a:noFill/>
        </p:spPr>
        <p:txBody>
          <a:bodyPr wrap="square">
            <a:spAutoFit/>
          </a:bodyPr>
          <a:lstStyle/>
          <a:p>
            <a:r>
              <a:rPr lang="en-US" sz="2800" dirty="0">
                <a:hlinkClick r:id="rId3"/>
              </a:rPr>
              <a:t>Primary Care Needs for Patients with Vascular Anomalies: Improving Continuity of Care and Care Coordination in Rare Diseases</a:t>
            </a:r>
            <a:r>
              <a:rPr lang="en-US" sz="2800" dirty="0"/>
              <a:t>, Anna Kerr, Ohio University Athens </a:t>
            </a:r>
          </a:p>
          <a:p>
            <a:pPr marR="0" lvl="0">
              <a:lnSpc>
                <a:spcPct val="107000"/>
              </a:lnSpc>
              <a:spcBef>
                <a:spcPts val="0"/>
              </a:spcBef>
              <a:spcAft>
                <a:spcPts val="0"/>
              </a:spcAft>
            </a:pPr>
            <a:endParaRPr lang="en-US" sz="2800" dirty="0"/>
          </a:p>
          <a:p>
            <a:pPr marR="0" lvl="0">
              <a:lnSpc>
                <a:spcPct val="107000"/>
              </a:lnSpc>
              <a:spcBef>
                <a:spcPts val="0"/>
              </a:spcBef>
              <a:spcAft>
                <a:spcPts val="0"/>
              </a:spcAft>
            </a:pPr>
            <a:r>
              <a:rPr lang="en-US" sz="2800" dirty="0"/>
              <a:t>The goal of this study was to characterize perspectives from vascular anomalies (VA) specialists, caregivers of VA patients, and pediatricians regarding facilitators and barriers to care coordination for patients with VAs.</a:t>
            </a:r>
          </a:p>
        </p:txBody>
      </p:sp>
      <p:sp>
        <p:nvSpPr>
          <p:cNvPr id="6" name="Rectangle 2">
            <a:extLst>
              <a:ext uri="{FF2B5EF4-FFF2-40B4-BE49-F238E27FC236}">
                <a16:creationId xmlns:a16="http://schemas.microsoft.com/office/drawing/2014/main" id="{4474779F-8328-ED62-9457-4B935A3FA977}"/>
              </a:ext>
            </a:extLst>
          </p:cNvPr>
          <p:cNvSpPr txBox="1">
            <a:spLocks noChangeArrowheads="1"/>
          </p:cNvSpPr>
          <p:nvPr/>
        </p:nvSpPr>
        <p:spPr>
          <a:xfrm>
            <a:off x="2502203" y="309917"/>
            <a:ext cx="7391400" cy="83805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baseline="0">
                <a:solidFill>
                  <a:schemeClr val="tx2"/>
                </a:solidFill>
                <a:latin typeface="+mj-lt"/>
                <a:ea typeface="+mj-ea"/>
                <a:cs typeface="+mj-cs"/>
              </a:defRPr>
            </a:lvl1pPr>
          </a:lstStyle>
          <a:p>
            <a:pPr>
              <a:defRPr/>
            </a:pPr>
            <a:r>
              <a:rPr lang="en-US" sz="3200" dirty="0">
                <a:solidFill>
                  <a:schemeClr val="bg1"/>
                </a:solidFill>
              </a:rPr>
              <a:t>Example R03</a:t>
            </a:r>
          </a:p>
        </p:txBody>
      </p:sp>
    </p:spTree>
    <p:extLst>
      <p:ext uri="{BB962C8B-B14F-4D97-AF65-F5344CB8AC3E}">
        <p14:creationId xmlns:p14="http://schemas.microsoft.com/office/powerpoint/2010/main" val="184192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7FBC8F-4769-D7C0-EDB0-8DD9C49396E5}"/>
              </a:ext>
            </a:extLst>
          </p:cNvPr>
          <p:cNvSpPr>
            <a:spLocks noGrp="1"/>
          </p:cNvSpPr>
          <p:nvPr>
            <p:ph type="sldNum" sz="quarter" idx="10"/>
          </p:nvPr>
        </p:nvSpPr>
        <p:spPr/>
        <p:txBody>
          <a:bodyPr/>
          <a:lstStyle/>
          <a:p>
            <a:fld id="{85F5B7A5-34A7-4AB0-A34F-A4DF2002FA98}" type="slidenum">
              <a:rPr lang="en-US" smtClean="0"/>
              <a:t>9</a:t>
            </a:fld>
            <a:endParaRPr lang="en-US" dirty="0"/>
          </a:p>
        </p:txBody>
      </p:sp>
      <p:sp>
        <p:nvSpPr>
          <p:cNvPr id="3" name="TextBox 2">
            <a:extLst>
              <a:ext uri="{FF2B5EF4-FFF2-40B4-BE49-F238E27FC236}">
                <a16:creationId xmlns:a16="http://schemas.microsoft.com/office/drawing/2014/main" id="{D2A69394-902F-DE36-22A5-F3B5505E4CAC}"/>
              </a:ext>
            </a:extLst>
          </p:cNvPr>
          <p:cNvSpPr txBox="1"/>
          <p:nvPr/>
        </p:nvSpPr>
        <p:spPr>
          <a:xfrm>
            <a:off x="609600" y="1366164"/>
            <a:ext cx="10972800" cy="4117666"/>
          </a:xfrm>
          <a:prstGeom prst="rect">
            <a:avLst/>
          </a:prstGeom>
          <a:noFill/>
        </p:spPr>
        <p:txBody>
          <a:bodyPr wrap="square">
            <a:spAutoFit/>
          </a:bodyPr>
          <a:lstStyle/>
          <a:p>
            <a:r>
              <a:rPr lang="en-US" sz="2800" dirty="0">
                <a:hlinkClick r:id="rId3"/>
              </a:rPr>
              <a:t>Advancing Equity in Early Childhood Developmental Screening Through Item Response Theory and User-Centered Design</a:t>
            </a:r>
            <a:r>
              <a:rPr lang="en-US" sz="2800" dirty="0"/>
              <a:t>, Kendra Liljenquist, Seattle Children’s Hospital </a:t>
            </a:r>
          </a:p>
          <a:p>
            <a:pPr marL="342900" marR="0" lvl="0" indent="-342900">
              <a:lnSpc>
                <a:spcPct val="107000"/>
              </a:lnSpc>
              <a:spcBef>
                <a:spcPts val="0"/>
              </a:spcBef>
              <a:spcAft>
                <a:spcPts val="0"/>
              </a:spcAft>
              <a:buFont typeface="Symbol" panose="05050102010706020507" pitchFamily="18" charset="2"/>
              <a:buChar char=""/>
            </a:pPr>
            <a:endParaRPr lang="en-US" sz="2800" dirty="0"/>
          </a:p>
          <a:p>
            <a:pPr marR="0" lvl="0">
              <a:lnSpc>
                <a:spcPct val="107000"/>
              </a:lnSpc>
              <a:spcBef>
                <a:spcPts val="0"/>
              </a:spcBef>
              <a:spcAft>
                <a:spcPts val="0"/>
              </a:spcAft>
            </a:pPr>
            <a:r>
              <a:rPr lang="en-US" sz="2800" dirty="0"/>
              <a:t>This goal of this training grant was to improve developmental assessment in primary care settings through specification of a computer adaptive developmental assessment with contextually and culturally appropriate items for use by parents, clinicians, and community health workers.</a:t>
            </a:r>
          </a:p>
        </p:txBody>
      </p:sp>
      <p:sp>
        <p:nvSpPr>
          <p:cNvPr id="6" name="Rectangle 2">
            <a:extLst>
              <a:ext uri="{FF2B5EF4-FFF2-40B4-BE49-F238E27FC236}">
                <a16:creationId xmlns:a16="http://schemas.microsoft.com/office/drawing/2014/main" id="{4474779F-8328-ED62-9457-4B935A3FA977}"/>
              </a:ext>
            </a:extLst>
          </p:cNvPr>
          <p:cNvSpPr txBox="1">
            <a:spLocks noChangeArrowheads="1"/>
          </p:cNvSpPr>
          <p:nvPr/>
        </p:nvSpPr>
        <p:spPr>
          <a:xfrm>
            <a:off x="2502203" y="309917"/>
            <a:ext cx="7391400" cy="838059"/>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baseline="0">
                <a:solidFill>
                  <a:schemeClr val="tx2"/>
                </a:solidFill>
                <a:latin typeface="+mj-lt"/>
                <a:ea typeface="+mj-ea"/>
                <a:cs typeface="+mj-cs"/>
              </a:defRPr>
            </a:lvl1pPr>
          </a:lstStyle>
          <a:p>
            <a:pPr>
              <a:defRPr/>
            </a:pPr>
            <a:r>
              <a:rPr lang="en-US" sz="3200" dirty="0">
                <a:solidFill>
                  <a:schemeClr val="bg1"/>
                </a:solidFill>
              </a:rPr>
              <a:t>Example K01</a:t>
            </a:r>
          </a:p>
        </p:txBody>
      </p:sp>
    </p:spTree>
    <p:extLst>
      <p:ext uri="{BB962C8B-B14F-4D97-AF65-F5344CB8AC3E}">
        <p14:creationId xmlns:p14="http://schemas.microsoft.com/office/powerpoint/2010/main" val="24702202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d54c364-f3af-4f2a-b18c-7278448e187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76E8E3D25A28542A1CF13FBC0843043" ma:contentTypeVersion="15" ma:contentTypeDescription="Create a new document." ma:contentTypeScope="" ma:versionID="6cd46aed344ac372fe1b600b1b3c00be">
  <xsd:schema xmlns:xsd="http://www.w3.org/2001/XMLSchema" xmlns:xs="http://www.w3.org/2001/XMLSchema" xmlns:p="http://schemas.microsoft.com/office/2006/metadata/properties" xmlns:ns3="bd54c364-f3af-4f2a-b18c-7278448e187b" xmlns:ns4="761e0aa0-1d2a-4ed9-b303-5db99abfc754" targetNamespace="http://schemas.microsoft.com/office/2006/metadata/properties" ma:root="true" ma:fieldsID="0f8bb13c85db785f4cc4a9ea968fde65" ns3:_="" ns4:_="">
    <xsd:import namespace="bd54c364-f3af-4f2a-b18c-7278448e187b"/>
    <xsd:import namespace="761e0aa0-1d2a-4ed9-b303-5db99abfc75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4:SharedWithUsers" minOccurs="0"/>
                <xsd:element ref="ns4:SharedWithDetails" minOccurs="0"/>
                <xsd:element ref="ns4:SharingHintHash" minOccurs="0"/>
                <xsd:element ref="ns3:MediaLengthInSeconds" minOccurs="0"/>
                <xsd:element ref="ns3:_activity"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54c364-f3af-4f2a-b18c-7278448e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1e0aa0-1d2a-4ed9-b303-5db99abfc75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42A41A-D2EC-4387-A3D7-1BDDEC0CF04C}">
  <ds:schemaRefs>
    <ds:schemaRef ds:uri="http://schemas.microsoft.com/office/infopath/2007/PartnerControls"/>
    <ds:schemaRef ds:uri="http://purl.org/dc/elements/1.1/"/>
    <ds:schemaRef ds:uri="http://schemas.microsoft.com/office/2006/metadata/properties"/>
    <ds:schemaRef ds:uri="http://purl.org/dc/terms/"/>
    <ds:schemaRef ds:uri="bd54c364-f3af-4f2a-b18c-7278448e187b"/>
    <ds:schemaRef ds:uri="http://schemas.openxmlformats.org/package/2006/metadata/core-properties"/>
    <ds:schemaRef ds:uri="http://schemas.microsoft.com/office/2006/documentManagement/types"/>
    <ds:schemaRef ds:uri="761e0aa0-1d2a-4ed9-b303-5db99abfc754"/>
    <ds:schemaRef ds:uri="http://www.w3.org/XML/1998/namespace"/>
    <ds:schemaRef ds:uri="http://purl.org/dc/dcmitype/"/>
  </ds:schemaRefs>
</ds:datastoreItem>
</file>

<file path=customXml/itemProps2.xml><?xml version="1.0" encoding="utf-8"?>
<ds:datastoreItem xmlns:ds="http://schemas.openxmlformats.org/officeDocument/2006/customXml" ds:itemID="{B2FD5E93-1318-4E91-9213-8A6D4DA098D2}">
  <ds:schemaRefs>
    <ds:schemaRef ds:uri="http://schemas.microsoft.com/sharepoint/v3/contenttype/forms"/>
  </ds:schemaRefs>
</ds:datastoreItem>
</file>

<file path=customXml/itemProps3.xml><?xml version="1.0" encoding="utf-8"?>
<ds:datastoreItem xmlns:ds="http://schemas.openxmlformats.org/officeDocument/2006/customXml" ds:itemID="{6957C0B5-5683-4D7B-A275-BE5F66E292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54c364-f3af-4f2a-b18c-7278448e187b"/>
    <ds:schemaRef ds:uri="761e0aa0-1d2a-4ed9-b303-5db99abfc7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40012</TotalTime>
  <Words>2485</Words>
  <Application>Microsoft Office PowerPoint</Application>
  <PresentationFormat>Widescreen</PresentationFormat>
  <Paragraphs>216</Paragraphs>
  <Slides>23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Aharoni</vt:lpstr>
      <vt:lpstr>Arial</vt:lpstr>
      <vt:lpstr>Arial Narrow</vt:lpstr>
      <vt:lpstr>Calibri</vt:lpstr>
      <vt:lpstr>Calibri Light</vt:lpstr>
      <vt:lpstr>Symbol</vt:lpstr>
      <vt:lpstr>Wingdings</vt:lpstr>
      <vt:lpstr>Office Theme</vt:lpstr>
      <vt:lpstr>Custom Design</vt:lpstr>
      <vt:lpstr>      AHRQ Funding Opportunities ACHDNC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Evidence-Based Practice Center</vt:lpstr>
      <vt:lpstr>Evidence-Based Practice Center – PKU Example</vt:lpstr>
      <vt:lpstr>Notices of Funding Opportunity specific to  Patient-Centered Outcomes Research</vt:lpstr>
      <vt:lpstr>Questions // Contact Information</vt:lpstr>
      <vt:lpstr>PowerPoint Presentation</vt:lpstr>
      <vt:lpstr>PowerPoint Presentation</vt:lpstr>
      <vt:lpstr>R03/R21/R33</vt:lpstr>
      <vt:lpstr>R01</vt:lpstr>
      <vt:lpstr>R18</vt:lpstr>
      <vt:lpstr>U18</vt:lpstr>
      <vt:lpstr>R13</vt:lpstr>
      <vt:lpstr>Supplements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AHRQ Slide Template 2019-Widescreen</dc:title>
  <dc:creator>DHHS</dc:creator>
  <cp:lastModifiedBy>Sagatov, Robyn (AHRQ/OEREP)</cp:lastModifiedBy>
  <cp:revision>441</cp:revision>
  <cp:lastPrinted>2023-07-18T13:33:20Z</cp:lastPrinted>
  <dcterms:created xsi:type="dcterms:W3CDTF">2013-09-03T18:05:51Z</dcterms:created>
  <dcterms:modified xsi:type="dcterms:W3CDTF">2024-10-23T14:03:13Z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0x010100476E8E3D25A28542A1CF13FBC0843043</vt:lpwstr>
  </property>
</Properties>
</file>