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4"/>
    <p:sldMasterId id="2147483889" r:id="rId5"/>
    <p:sldMasterId id="2147483972" r:id="rId6"/>
  </p:sldMasterIdLst>
  <p:notesMasterIdLst>
    <p:notesMasterId r:id="rId35"/>
  </p:notesMasterIdLst>
  <p:handoutMasterIdLst>
    <p:handoutMasterId r:id="rId36"/>
  </p:handoutMasterIdLst>
  <p:sldIdLst>
    <p:sldId id="333" r:id="rId7"/>
    <p:sldId id="2147481103" r:id="rId8"/>
    <p:sldId id="2147481076" r:id="rId9"/>
    <p:sldId id="2147481106" r:id="rId10"/>
    <p:sldId id="2147481117" r:id="rId11"/>
    <p:sldId id="2147481116" r:id="rId12"/>
    <p:sldId id="2147481118" r:id="rId13"/>
    <p:sldId id="2147480995" r:id="rId14"/>
    <p:sldId id="2147480499" r:id="rId15"/>
    <p:sldId id="2147480997" r:id="rId16"/>
    <p:sldId id="2147481121" r:id="rId17"/>
    <p:sldId id="2147470332" r:id="rId18"/>
    <p:sldId id="2147480991" r:id="rId19"/>
    <p:sldId id="2147481078" r:id="rId20"/>
    <p:sldId id="2147481081" r:id="rId21"/>
    <p:sldId id="2147481115" r:id="rId22"/>
    <p:sldId id="2147481008" r:id="rId23"/>
    <p:sldId id="2147480495" r:id="rId24"/>
    <p:sldId id="2147481084" r:id="rId25"/>
    <p:sldId id="2147474077" r:id="rId26"/>
    <p:sldId id="2147481098" r:id="rId27"/>
    <p:sldId id="2147474083" r:id="rId28"/>
    <p:sldId id="2147474283" r:id="rId29"/>
    <p:sldId id="2147481099" r:id="rId30"/>
    <p:sldId id="2147481122" r:id="rId31"/>
    <p:sldId id="2147481102" r:id="rId32"/>
    <p:sldId id="2147481104" r:id="rId33"/>
    <p:sldId id="2147481079" r:id="rId34"/>
  </p:sldIdLst>
  <p:sldSz cx="9144000" cy="5143500" type="screen16x9"/>
  <p:notesSz cx="7315200" cy="9601200"/>
  <p:embeddedFontLst>
    <p:embeddedFont>
      <p:font typeface="Corbel" panose="020B0503020204020204" pitchFamily="34" charset="0"/>
      <p:regular r:id="rId37"/>
      <p:bold r:id="rId38"/>
      <p:italic r:id="rId39"/>
      <p:boldItalic r:id="rId40"/>
    </p:embeddedFont>
    <p:embeddedFont>
      <p:font typeface="Gadugi" panose="020B0502040204020203" pitchFamily="34" charset="0"/>
      <p:regular r:id="rId41"/>
      <p:bold r:id="rId42"/>
    </p:embeddedFont>
    <p:embeddedFont>
      <p:font typeface="Myriad Web Pro" panose="020B060402020202020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Open Sans Semibold" panose="020B0706030804020204" pitchFamily="34" charset="0"/>
      <p:bold r:id="rId51"/>
      <p:boldItalic r:id="rId52"/>
    </p:embeddedFont>
    <p:embeddedFont>
      <p:font typeface="Segoe UI" panose="020B0502040204020203" pitchFamily="34" charset="0"/>
      <p:regular r:id="rId53"/>
      <p:bold r:id="rId54"/>
      <p:italic r:id="rId55"/>
      <p:boldItalic r:id="rId56"/>
    </p:embeddedFont>
    <p:embeddedFont>
      <p:font typeface="Verdana" panose="020B0604030504040204" pitchFamily="34" charset="0"/>
      <p:regular r:id="rId57"/>
      <p:bold r:id="rId58"/>
      <p:italic r:id="rId59"/>
      <p:boldItalic r:id="rId6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521415D9-36F7-43E2-AB2F-B90AF26B5E84}">
      <p14:sectionLst xmlns:p14="http://schemas.microsoft.com/office/powerpoint/2010/main">
        <p14:section name="Default Section" id="{4A19EE56-D156-4885-8421-FEDC7770B7D6}">
          <p14:sldIdLst>
            <p14:sldId id="333"/>
            <p14:sldId id="2147481103"/>
            <p14:sldId id="2147481076"/>
            <p14:sldId id="2147481106"/>
            <p14:sldId id="2147481117"/>
            <p14:sldId id="2147481116"/>
            <p14:sldId id="2147481118"/>
            <p14:sldId id="2147480995"/>
            <p14:sldId id="2147480499"/>
            <p14:sldId id="2147480997"/>
            <p14:sldId id="2147481121"/>
            <p14:sldId id="2147470332"/>
            <p14:sldId id="2147480991"/>
            <p14:sldId id="2147481078"/>
            <p14:sldId id="2147481081"/>
            <p14:sldId id="2147481115"/>
            <p14:sldId id="2147481008"/>
            <p14:sldId id="2147480495"/>
            <p14:sldId id="2147481084"/>
            <p14:sldId id="2147474077"/>
            <p14:sldId id="2147481098"/>
            <p14:sldId id="2147474083"/>
            <p14:sldId id="2147474283"/>
            <p14:sldId id="2147481099"/>
            <p14:sldId id="2147481122"/>
            <p14:sldId id="2147481102"/>
            <p14:sldId id="2147481104"/>
            <p14:sldId id="2147481079"/>
          </p14:sldIdLst>
        </p14:section>
        <p14:section name="Untitled Section" id="{58546FB1-A37D-4643-A8EB-372014855A9F}">
          <p14:sldIdLst/>
        </p14:section>
        <p14:section name="Archive" id="{33C0E93A-EBB0-4433-961B-EE0C9CD2910C}">
          <p14:sldIdLst/>
        </p14:section>
      </p14:sectionLst>
    </p:ex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1F3C24-BE70-3B74-CCAA-AECB8B8E4790}" name="Deal, Lauren (CDC/NCIRD/ISD) (CTR)" initials="DL((" userId="S::uma6@cdc.gov::9eae52dc-f056-48b1-a958-48f93ba9bb5b" providerId="AD"/>
  <p188:author id="{056B962A-ACDA-C25D-2DFA-B6F1CD0CC231}" name="Wyton, Pamela D. (Pam) (ATSDR/OCOM) (CTR)" initials="WPD(((" userId="S::pdw3@cdc.gov::585746ef-ed6a-43e3-99e9-95aa7bb69c77" providerId="AD"/>
  <p188:author id="{183FA72E-023B-68AC-BFA2-B9E72F381864}" name="Lau, Martin (CDC/NCIRD/ISD) (CTR)" initials="L(" userId="S::xwh7@cdc.gov::b5fe4c8a-5f87-4b14-9600-b8cc9d79bcac" providerId="AD"/>
  <p188:author id="{4B776355-ED30-453E-2B0C-BB54806551DE}" name="Lawley, Rachel" initials="LR" userId="S::rlawley@deloitte.com::acfd0033-da7f-49bd-a11b-8234cbb93b63" providerId="AD"/>
  <p188:author id="{8BB7BD63-CE21-D124-2358-AE470F0A3082}" name="Dowling, Nicole (CDC/NCIRD/ISD)" initials="DN(" userId="S::ncd5@cdc.gov::2710f5f0-5ddf-480c-9117-b90664c6e4dd" providerId="AD"/>
  <p188:author id="{2EAC5674-8A0C-339F-38B6-ABA793BC8A4A}" name="Gibbs-Scharf, Lynn (CDC/NCIRD/ISD)" initials="G(" userId="S::lig1@cdc.gov::78883552-2b14-40cc-89e6-5c3cbdeb3852" providerId="AD"/>
  <p188:author id="{D111E07B-D8D5-68FA-9179-692563AC33EE}" name="Clark, James A. (CDC/IOD/OC)" initials="C(" userId="S::zgr4@cdc.gov::aa5c3569-44d0-4d4e-8140-557ba66b5459" providerId="AD"/>
  <p188:author id="{8D925B82-9F3E-08D6-12D0-345C845A7ECC}" name="Lawley, Rachel (CDC/NCIRD/ISD) (CTR)" initials="L(" userId="S::oyb0@cdc.gov::f6aacc52-e38a-42c3-a480-71b641de0ec4" providerId="AD"/>
  <p188:author id="{E0A1458D-8E49-8C4B-D2C7-7CBB26D763D3}" name="Pratt, Margaux (CDC/NCIRD/ISD) (CTR)" initials="P(" userId="S::xqq2@cdc.gov::cd295c38-0942-4920-8945-6154eb080345" providerId="AD"/>
  <p188:author id="{55617094-A5AA-BA4F-DCB7-B0660B2F7723}" name="Deal, Lauren" initials="DL" userId="S::ldeal@deloitte.com::69f69489-8f52-48d9-9919-c8be06d09747" providerId="AD"/>
  <p188:author id="{A7513199-E10F-CA38-D397-F2FACFF0C97B}" name="Rivera, Cesar (CDC/IOD/OC)" initials="R(" userId="S::qnb6@cdc.gov::0ec61c90-e03c-43ad-878c-e8cd835116fa" providerId="AD"/>
  <p188:author id="{FD8B2FBC-9B30-266A-74C8-80AB61EE013B}" name="Murrow, Jenna" initials="" userId="S::jmurrow@deloitte.com::056b2e17-b1da-4547-b484-b5a292cd06b7" providerId="AD"/>
  <p188:author id="{E97215BE-457A-B0F7-EAC3-3A8AEDA643C2}" name="Lowery, Debra (CDC/IOD/OC)" initials="L(" userId="S::wzi7@cdc.gov::dcb381a2-fed9-4f25-97a8-dd5a0cc7b66f" providerId="AD"/>
  <p188:author id="{CEE09AC2-F1AE-BD77-5FB0-DB16584283F6}" name="Cordell, Malcolm (CDC/NCIRD/ISD) (CTR)" initials="C(" userId="S::jzg7@cdc.gov::7e0cb5aa-42cd-4069-828e-29be3ff98a1e" providerId="AD"/>
  <p188:author id="{8EE6C2D9-D895-5C45-A710-3353E24E9178}" name="Pratt, Margaux" initials="PM" userId="S::mpratt@deloitte.com::40cddc93-451a-4685-9dbc-b64568c0ab85" providerId="AD"/>
  <p188:author id="{459EDBDC-7E6D-0659-9434-468EEF578449}" name="Irving, Megan (CDC/NCIRD/ISD) (CTR)" initials="I(" userId="S::pwc0@cdc.gov::d24caa75-9fae-4e14-a9c6-e34a023a1919"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 id="{A6C1F7F5-8A4E-FA5E-AEFA-1677F8212564}" name="Gibbs-Scharf, Lynn (CDC/DDID/NCIRD/ISD)" initials="LGS" userId="Gibbs-Scharf, Lynn (CDC/DDID/NCIRD/ISD)" providerId="None"/>
  <p188:author id="{6AE6B3FC-D7FC-1C7C-B3DC-B65BA4B73FDF}" name="Pazol, Karen (CDC/NCIRD/ISD)" initials="PK(" userId="S::ijb2@cdc.gov::24bf117b-ff7a-47b9-8861-81def99861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A1"/>
    <a:srgbClr val="0057B7"/>
    <a:srgbClr val="FFFF00"/>
    <a:srgbClr val="648DC4"/>
    <a:srgbClr val="4D7CBC"/>
    <a:srgbClr val="1E5DB2"/>
    <a:srgbClr val="164380"/>
    <a:srgbClr val="0B7D58"/>
    <a:srgbClr val="0F5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C380A8-DB93-4C15-82F2-9E21486D1BA1}" v="97" dt="2024-06-25T22:38:44.440"/>
    <p1510:client id="{D00C4653-F114-E6DA-4992-907ADA8FC0CB}" v="43" dt="2024-06-26T16:45:18.912"/>
    <p1510:client id="{D28EA1F2-63A9-41A0-ACD8-E02C92CF0686}" v="10" dt="2024-06-25T22:09:48.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564"/>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0.xml" Id="rId26" /><Relationship Type="http://schemas.openxmlformats.org/officeDocument/2006/relationships/slide" Target="slides/slide15.xml" Id="rId21" /><Relationship Type="http://schemas.openxmlformats.org/officeDocument/2006/relationships/slide" Target="slides/slide28.xml" Id="rId34" /><Relationship Type="http://schemas.openxmlformats.org/officeDocument/2006/relationships/font" Target="fonts/font6.fntdata" Id="rId42" /><Relationship Type="http://schemas.openxmlformats.org/officeDocument/2006/relationships/font" Target="fonts/font11.fntdata" Id="rId47" /><Relationship Type="http://schemas.openxmlformats.org/officeDocument/2006/relationships/font" Target="fonts/font14.fntdata" Id="rId50" /><Relationship Type="http://schemas.openxmlformats.org/officeDocument/2006/relationships/font" Target="fonts/font19.fntdata" Id="rId55" /><Relationship Type="http://schemas.openxmlformats.org/officeDocument/2006/relationships/viewProps" Target="viewProps.xml" Id="rId63" /><Relationship Type="http://schemas.microsoft.com/office/2018/10/relationships/authors" Target="authors.xml" Id="rId68" /><Relationship Type="http://schemas.openxmlformats.org/officeDocument/2006/relationships/slide" Target="slides/slide1.xml" Id="rId7" /><Relationship Type="http://schemas.openxmlformats.org/officeDocument/2006/relationships/customXml" Target="../customXml/item2.xml" Id="rId2" /><Relationship Type="http://schemas.openxmlformats.org/officeDocument/2006/relationships/slide" Target="slides/slide10.xml" Id="rId16" /><Relationship Type="http://schemas.openxmlformats.org/officeDocument/2006/relationships/slide" Target="slides/slide23.xml" Id="rId29" /><Relationship Type="http://schemas.openxmlformats.org/officeDocument/2006/relationships/slide" Target="slides/slide5.xml" Id="rId11" /><Relationship Type="http://schemas.openxmlformats.org/officeDocument/2006/relationships/slide" Target="slides/slide18.xml" Id="rId24" /><Relationship Type="http://schemas.openxmlformats.org/officeDocument/2006/relationships/slide" Target="slides/slide26.xml" Id="rId32" /><Relationship Type="http://schemas.openxmlformats.org/officeDocument/2006/relationships/font" Target="fonts/font1.fntdata" Id="rId37" /><Relationship Type="http://schemas.openxmlformats.org/officeDocument/2006/relationships/font" Target="fonts/font4.fntdata" Id="rId40" /><Relationship Type="http://schemas.openxmlformats.org/officeDocument/2006/relationships/font" Target="fonts/font9.fntdata" Id="rId45" /><Relationship Type="http://schemas.openxmlformats.org/officeDocument/2006/relationships/font" Target="fonts/font17.fntdata" Id="rId53" /><Relationship Type="http://schemas.openxmlformats.org/officeDocument/2006/relationships/font" Target="fonts/font22.fntdata" Id="rId58" /><Relationship Type="http://schemas.openxmlformats.org/officeDocument/2006/relationships/slideMaster" Target="slideMasters/slideMaster2.xml" Id="rId5" /><Relationship Type="http://schemas.openxmlformats.org/officeDocument/2006/relationships/commentAuthors" Target="commentAuthors.xml" Id="rId61" /><Relationship Type="http://schemas.openxmlformats.org/officeDocument/2006/relationships/slide" Target="slides/slide13.xml" Id="rId19" /><Relationship Type="http://schemas.openxmlformats.org/officeDocument/2006/relationships/slide" Target="slides/slide8.xml" Id="rId14" /><Relationship Type="http://schemas.openxmlformats.org/officeDocument/2006/relationships/slide" Target="slides/slide16.xml" Id="rId22" /><Relationship Type="http://schemas.openxmlformats.org/officeDocument/2006/relationships/slide" Target="slides/slide21.xml" Id="rId27" /><Relationship Type="http://schemas.openxmlformats.org/officeDocument/2006/relationships/slide" Target="slides/slide24.xml" Id="rId30" /><Relationship Type="http://schemas.openxmlformats.org/officeDocument/2006/relationships/notesMaster" Target="notesMasters/notesMaster1.xml" Id="rId35" /><Relationship Type="http://schemas.openxmlformats.org/officeDocument/2006/relationships/font" Target="fonts/font7.fntdata" Id="rId43" /><Relationship Type="http://schemas.openxmlformats.org/officeDocument/2006/relationships/font" Target="fonts/font12.fntdata" Id="rId48" /><Relationship Type="http://schemas.openxmlformats.org/officeDocument/2006/relationships/font" Target="fonts/font20.fntdata" Id="rId56" /><Relationship Type="http://schemas.openxmlformats.org/officeDocument/2006/relationships/theme" Target="theme/theme1.xml" Id="rId64" /><Relationship Type="http://schemas.openxmlformats.org/officeDocument/2006/relationships/slide" Target="slides/slide2.xml" Id="rId8" /><Relationship Type="http://schemas.openxmlformats.org/officeDocument/2006/relationships/font" Target="fonts/font15.fntdata" Id="rId51" /><Relationship Type="http://schemas.openxmlformats.org/officeDocument/2006/relationships/customXml" Target="../customXml/item3.xml" Id="rId3"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slide" Target="slides/slide19.xml" Id="rId25" /><Relationship Type="http://schemas.openxmlformats.org/officeDocument/2006/relationships/slide" Target="slides/slide27.xml" Id="rId33" /><Relationship Type="http://schemas.openxmlformats.org/officeDocument/2006/relationships/font" Target="fonts/font2.fntdata" Id="rId38" /><Relationship Type="http://schemas.openxmlformats.org/officeDocument/2006/relationships/font" Target="fonts/font10.fntdata" Id="rId46" /><Relationship Type="http://schemas.openxmlformats.org/officeDocument/2006/relationships/font" Target="fonts/font23.fntdata" Id="rId59" /><Relationship Type="http://schemas.microsoft.com/office/2015/10/relationships/revisionInfo" Target="revisionInfo.xml" Id="rId67" /><Relationship Type="http://schemas.openxmlformats.org/officeDocument/2006/relationships/slide" Target="slides/slide14.xml" Id="rId20" /><Relationship Type="http://schemas.openxmlformats.org/officeDocument/2006/relationships/font" Target="fonts/font5.fntdata" Id="rId41" /><Relationship Type="http://schemas.openxmlformats.org/officeDocument/2006/relationships/font" Target="fonts/font18.fntdata" Id="rId54" /><Relationship Type="http://schemas.openxmlformats.org/officeDocument/2006/relationships/presProps" Target="presProps.xml" Id="rId62"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 Target="slides/slide9.xml" Id="rId15" /><Relationship Type="http://schemas.openxmlformats.org/officeDocument/2006/relationships/slide" Target="slides/slide17.xml" Id="rId23" /><Relationship Type="http://schemas.openxmlformats.org/officeDocument/2006/relationships/slide" Target="slides/slide22.xml" Id="rId28" /><Relationship Type="http://schemas.openxmlformats.org/officeDocument/2006/relationships/handoutMaster" Target="handoutMasters/handoutMaster1.xml" Id="rId36" /><Relationship Type="http://schemas.openxmlformats.org/officeDocument/2006/relationships/font" Target="fonts/font13.fntdata" Id="rId49" /><Relationship Type="http://schemas.openxmlformats.org/officeDocument/2006/relationships/font" Target="fonts/font21.fntdata" Id="rId57" /><Relationship Type="http://schemas.openxmlformats.org/officeDocument/2006/relationships/slide" Target="slides/slide4.xml" Id="rId10" /><Relationship Type="http://schemas.openxmlformats.org/officeDocument/2006/relationships/slide" Target="slides/slide25.xml" Id="rId31" /><Relationship Type="http://schemas.openxmlformats.org/officeDocument/2006/relationships/font" Target="fonts/font8.fntdata" Id="rId44" /><Relationship Type="http://schemas.openxmlformats.org/officeDocument/2006/relationships/font" Target="fonts/font16.fntdata" Id="rId52" /><Relationship Type="http://schemas.openxmlformats.org/officeDocument/2006/relationships/font" Target="fonts/font24.fntdata" Id="rId60" /><Relationship Type="http://schemas.openxmlformats.org/officeDocument/2006/relationships/tableStyles" Target="tableStyles.xml" Id="rId65" /><Relationship Type="http://schemas.openxmlformats.org/officeDocument/2006/relationships/slideMaster" Target="slideMasters/slideMaster1.xml" Id="rId4" /><Relationship Type="http://schemas.openxmlformats.org/officeDocument/2006/relationships/slide" Target="slides/slide3.xml" Id="rId9" /><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font" Target="fonts/font3.fntdata" Id="rId39"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accent5"/>
                </a:solidFill>
                <a:latin typeface="+mn-lt"/>
                <a:ea typeface="+mn-ea"/>
                <a:cs typeface="+mn-cs"/>
              </a:defRPr>
            </a:pPr>
            <a:r>
              <a:rPr lang="en-US" sz="1000" b="1">
                <a:solidFill>
                  <a:schemeClr val="accent5"/>
                </a:solidFill>
              </a:rPr>
              <a:t>Jurisdictions</a:t>
            </a:r>
            <a:r>
              <a:rPr lang="en-US" sz="1000" b="1" baseline="0">
                <a:solidFill>
                  <a:schemeClr val="accent5"/>
                </a:solidFill>
              </a:rPr>
              <a:t> with </a:t>
            </a:r>
            <a:r>
              <a:rPr lang="en-US" sz="1000" b="1">
                <a:solidFill>
                  <a:schemeClr val="accent5"/>
                </a:solidFill>
              </a:rPr>
              <a:t>IIS Consent Policies</a:t>
            </a:r>
          </a:p>
        </c:rich>
      </c:tx>
      <c:layout>
        <c:manualLayout>
          <c:xMode val="edge"/>
          <c:yMode val="edge"/>
          <c:x val="0.29691606744221455"/>
          <c:y val="0.11082872888855146"/>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accent5"/>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Mandatory Inclusion</c:v>
                </c:pt>
              </c:strCache>
            </c:strRef>
          </c:tx>
          <c:spPr>
            <a:solidFill>
              <a:schemeClr val="accent1"/>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7B-4BD1-842D-3EF5A5588331}"/>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7B-4BD1-842D-3EF5A558833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Adults</c:v>
                </c:pt>
                <c:pt idx="1">
                  <c:v>Children</c:v>
                </c:pt>
              </c:strCache>
            </c:strRef>
          </c:cat>
          <c:val>
            <c:numRef>
              <c:f>Sheet1!$B$2:$B$3</c:f>
              <c:numCache>
                <c:formatCode>General</c:formatCode>
                <c:ptCount val="2"/>
                <c:pt idx="0">
                  <c:v>12</c:v>
                </c:pt>
                <c:pt idx="1">
                  <c:v>14</c:v>
                </c:pt>
              </c:numCache>
            </c:numRef>
          </c:val>
          <c:extLst>
            <c:ext xmlns:c16="http://schemas.microsoft.com/office/drawing/2014/chart" uri="{C3380CC4-5D6E-409C-BE32-E72D297353CC}">
              <c16:uniqueId val="{00000002-F27B-4BD1-842D-3EF5A5588331}"/>
            </c:ext>
          </c:extLst>
        </c:ser>
        <c:ser>
          <c:idx val="1"/>
          <c:order val="1"/>
          <c:tx>
            <c:strRef>
              <c:f>Sheet1!$C$1</c:f>
              <c:strCache>
                <c:ptCount val="1"/>
                <c:pt idx="0">
                  <c:v>Implicit Consent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Adults</c:v>
                </c:pt>
                <c:pt idx="1">
                  <c:v>Children</c:v>
                </c:pt>
              </c:strCache>
            </c:strRef>
          </c:cat>
          <c:val>
            <c:numRef>
              <c:f>Sheet1!$C$2:$C$3</c:f>
              <c:numCache>
                <c:formatCode>General</c:formatCode>
                <c:ptCount val="2"/>
                <c:pt idx="0">
                  <c:v>41</c:v>
                </c:pt>
                <c:pt idx="1">
                  <c:v>42</c:v>
                </c:pt>
              </c:numCache>
            </c:numRef>
          </c:val>
          <c:extLst>
            <c:ext xmlns:c16="http://schemas.microsoft.com/office/drawing/2014/chart" uri="{C3380CC4-5D6E-409C-BE32-E72D297353CC}">
              <c16:uniqueId val="{00000003-F27B-4BD1-842D-3EF5A5588331}"/>
            </c:ext>
          </c:extLst>
        </c:ser>
        <c:ser>
          <c:idx val="2"/>
          <c:order val="2"/>
          <c:tx>
            <c:strRef>
              <c:f>Sheet1!$D$1</c:f>
              <c:strCache>
                <c:ptCount val="1"/>
                <c:pt idx="0">
                  <c:v>Explicit Consent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Adults</c:v>
                </c:pt>
                <c:pt idx="1">
                  <c:v>Children</c:v>
                </c:pt>
              </c:strCache>
            </c:strRef>
          </c:cat>
          <c:val>
            <c:numRef>
              <c:f>Sheet1!$D$2:$D$3</c:f>
              <c:numCache>
                <c:formatCode>General</c:formatCode>
                <c:ptCount val="2"/>
                <c:pt idx="0">
                  <c:v>10</c:v>
                </c:pt>
                <c:pt idx="1">
                  <c:v>7</c:v>
                </c:pt>
              </c:numCache>
            </c:numRef>
          </c:val>
          <c:extLst>
            <c:ext xmlns:c16="http://schemas.microsoft.com/office/drawing/2014/chart" uri="{C3380CC4-5D6E-409C-BE32-E72D297353CC}">
              <c16:uniqueId val="{00000004-F27B-4BD1-842D-3EF5A5588331}"/>
            </c:ext>
          </c:extLst>
        </c:ser>
        <c:dLbls>
          <c:showLegendKey val="0"/>
          <c:showVal val="0"/>
          <c:showCatName val="0"/>
          <c:showSerName val="0"/>
          <c:showPercent val="0"/>
          <c:showBubbleSize val="0"/>
        </c:dLbls>
        <c:gapWidth val="100"/>
        <c:overlap val="100"/>
        <c:axId val="1282679520"/>
        <c:axId val="1325086048"/>
      </c:barChart>
      <c:catAx>
        <c:axId val="128267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en-US"/>
          </a:p>
        </c:txPr>
        <c:crossAx val="1325086048"/>
        <c:crosses val="autoZero"/>
        <c:auto val="1"/>
        <c:lblAlgn val="ctr"/>
        <c:lblOffset val="100"/>
        <c:noMultiLvlLbl val="0"/>
      </c:catAx>
      <c:valAx>
        <c:axId val="1325086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5"/>
                </a:solidFill>
                <a:latin typeface="+mn-lt"/>
                <a:ea typeface="+mn-ea"/>
                <a:cs typeface="+mn-cs"/>
              </a:defRPr>
            </a:pPr>
            <a:endParaRPr lang="en-US"/>
          </a:p>
        </c:txPr>
        <c:crossAx val="1282679520"/>
        <c:crosses val="autoZero"/>
        <c:crossBetween val="between"/>
      </c:valAx>
      <c:spPr>
        <a:noFill/>
        <a:ln>
          <a:noFill/>
        </a:ln>
        <a:effectLst/>
      </c:spPr>
    </c:plotArea>
    <c:legend>
      <c:legendPos val="b"/>
      <c:layout>
        <c:manualLayout>
          <c:xMode val="edge"/>
          <c:yMode val="edge"/>
          <c:x val="2.3191417865892391E-2"/>
          <c:y val="0.74145475613082767"/>
          <c:w val="0.96043684395691131"/>
          <c:h val="0.1751034297274226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accent5"/>
                </a:solidFill>
                <a:latin typeface="+mn-lt"/>
                <a:ea typeface="+mn-ea"/>
                <a:cs typeface="+mn-cs"/>
              </a:defRPr>
            </a:pPr>
            <a:r>
              <a:rPr lang="en-US" sz="1000" b="1">
                <a:solidFill>
                  <a:schemeClr val="accent5"/>
                </a:solidFill>
              </a:rPr>
              <a:t>Jurisdictions with Provider</a:t>
            </a:r>
            <a:r>
              <a:rPr lang="en-US" sz="1000" b="1" baseline="0">
                <a:solidFill>
                  <a:schemeClr val="accent5"/>
                </a:solidFill>
              </a:rPr>
              <a:t> Reporting Mandates</a:t>
            </a:r>
            <a:endParaRPr lang="en-US" sz="1000" b="1">
              <a:solidFill>
                <a:schemeClr val="accent5"/>
              </a:solidFill>
            </a:endParaRPr>
          </a:p>
        </c:rich>
      </c:tx>
      <c:layout>
        <c:manualLayout>
          <c:xMode val="edge"/>
          <c:yMode val="edge"/>
          <c:x val="0.38678407780078344"/>
          <c:y val="3.6513918826560118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accent5"/>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B4D0-4B76-9CE6-E6270110E86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4D0-4B76-9CE6-E6270110E86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Providers and All Vaccines</c:v>
                </c:pt>
                <c:pt idx="1">
                  <c:v>Specfic Ages</c:v>
                </c:pt>
                <c:pt idx="2">
                  <c:v>Specfic Providers</c:v>
                </c:pt>
              </c:strCache>
            </c:strRef>
          </c:cat>
          <c:val>
            <c:numRef>
              <c:f>Sheet1!$B$2:$B$4</c:f>
              <c:numCache>
                <c:formatCode>General</c:formatCode>
                <c:ptCount val="3"/>
                <c:pt idx="0">
                  <c:v>20</c:v>
                </c:pt>
                <c:pt idx="1">
                  <c:v>16</c:v>
                </c:pt>
                <c:pt idx="2">
                  <c:v>15</c:v>
                </c:pt>
              </c:numCache>
            </c:numRef>
          </c:val>
          <c:extLst>
            <c:ext xmlns:c16="http://schemas.microsoft.com/office/drawing/2014/chart" uri="{C3380CC4-5D6E-409C-BE32-E72D297353CC}">
              <c16:uniqueId val="{00000004-B4D0-4B76-9CE6-E6270110E864}"/>
            </c:ext>
          </c:extLst>
        </c:ser>
        <c:dLbls>
          <c:showLegendKey val="0"/>
          <c:showVal val="0"/>
          <c:showCatName val="0"/>
          <c:showSerName val="0"/>
          <c:showPercent val="0"/>
          <c:showBubbleSize val="0"/>
        </c:dLbls>
        <c:gapWidth val="100"/>
        <c:overlap val="100"/>
        <c:axId val="852036591"/>
        <c:axId val="904028511"/>
      </c:barChart>
      <c:catAx>
        <c:axId val="8520365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en-US"/>
          </a:p>
        </c:txPr>
        <c:crossAx val="904028511"/>
        <c:crosses val="autoZero"/>
        <c:auto val="1"/>
        <c:lblAlgn val="ctr"/>
        <c:lblOffset val="100"/>
        <c:noMultiLvlLbl val="0"/>
      </c:catAx>
      <c:valAx>
        <c:axId val="90402851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5"/>
                </a:solidFill>
                <a:latin typeface="+mn-lt"/>
                <a:ea typeface="+mn-ea"/>
                <a:cs typeface="+mn-cs"/>
              </a:defRPr>
            </a:pPr>
            <a:endParaRPr lang="en-US"/>
          </a:p>
        </c:txPr>
        <c:crossAx val="852036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6/26/2024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6/26/2024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dcpartners.sharepoint.com/:x:/r/sites/NCIRD/izgateway/_layouts/15/Doc.aspx?sourcedoc=%7B79A869FF-3067-4CD0-86CB-E2C898D4CDA1%7D&amp;file=Master%20Slide%20Deck%20Visuals.xlsx&amp;action=default&amp;mobileredirect=tru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89729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65B56-EC05-4470-A9A1-5EE5E7753C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268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2B03-A555-4C94-B78A-1309AEA7A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354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a:r>
              <a:rPr lang="en-US" b="0" i="0">
                <a:solidFill>
                  <a:srgbClr val="333333"/>
                </a:solidFill>
                <a:effectLst/>
                <a:latin typeface="Segoe UI" panose="020B0502040204020203" pitchFamily="34" charset="0"/>
              </a:rPr>
              <a:t>Since this section is about data collection and management, consider including a version of this slide. Points to make are:</a:t>
            </a:r>
          </a:p>
          <a:p>
            <a:pPr algn="l"/>
            <a:r>
              <a:rPr lang="en-US" b="0" i="0">
                <a:solidFill>
                  <a:srgbClr val="333333"/>
                </a:solidFill>
                <a:effectLst/>
                <a:latin typeface="Segoe UI" panose="020B0502040204020203" pitchFamily="34" charset="0"/>
              </a:rPr>
              <a:t>1. CDC values privacy and security of IIS data; CDC and awardees share responsibility for maintaining the privacy of individuals whose vaccination data are recorded in IISs.</a:t>
            </a:r>
          </a:p>
          <a:p>
            <a:pPr algn="l"/>
            <a:r>
              <a:rPr lang="en-US" b="0" i="0">
                <a:solidFill>
                  <a:srgbClr val="333333"/>
                </a:solidFill>
                <a:effectLst/>
                <a:latin typeface="Segoe UI" panose="020B0502040204020203" pitchFamily="34" charset="0"/>
              </a:rPr>
              <a:t>2. Aggregate reporters will… (say something about their process and that the specs will be available…)</a:t>
            </a:r>
          </a:p>
          <a:p>
            <a:pPr algn="l"/>
            <a:r>
              <a:rPr lang="en-US" b="0" i="0">
                <a:solidFill>
                  <a:srgbClr val="333333"/>
                </a:solidFill>
                <a:effectLst/>
                <a:latin typeface="Segoe UI" panose="020B0502040204020203" pitchFamily="34" charset="0"/>
              </a:rPr>
              <a:t>3. CDC is collecting a lot of data and is looking for ways to improve the efficiency of the process including only processing data that change between quarters and ultimately only requiring jurisdictions to report data that changed between quarters. (This could be where we say that by processing only data that changed since the last quarter, CDC reduced processing time for three pilot jurisdictions by 80%.)</a:t>
            </a:r>
          </a:p>
          <a:p>
            <a:pPr algn="l"/>
            <a:r>
              <a:rPr lang="en-US" b="0" i="0">
                <a:solidFill>
                  <a:srgbClr val="333333"/>
                </a:solidFill>
                <a:effectLst/>
                <a:latin typeface="Segoe UI" panose="020B0502040204020203" pitchFamily="34" charset="0"/>
              </a:rPr>
              <a:t>4. Submitting data via the IZ Gateway enables CDC to take advantage of capabilities of the DMI front door. </a:t>
            </a:r>
          </a:p>
          <a:p>
            <a:endParaRPr lang="en-US"/>
          </a:p>
          <a:p>
            <a:pPr algn="l"/>
            <a:r>
              <a:rPr lang="en-US" b="0" i="0">
                <a:solidFill>
                  <a:srgbClr val="333333"/>
                </a:solidFill>
                <a:effectLst/>
                <a:latin typeface="Segoe UI" panose="020B0502040204020203" pitchFamily="34" charset="0"/>
              </a:rPr>
              <a:t>Taking an integrated approach, this slide could also include PPRL findings for 4Q2023: CDC implements PPRL to assign a unique ID for ever routine immunization demographic record. The 11 jurisdictions that submitted PPRL data for 4Q2023 submitted 103,823,978 demographic records and CDC could assign a PPRL link ID to 94% of the records. CDC hopes to increase that percentage over time by making process improvements and by highlighting patient IDs with missing values in the PPRL DQ feedback report. </a:t>
            </a:r>
          </a:p>
          <a:p>
            <a:pPr algn="l"/>
            <a:br>
              <a:rPr lang="en-US" b="0" i="0">
                <a:solidFill>
                  <a:srgbClr val="333333"/>
                </a:solidFill>
                <a:effectLst/>
                <a:latin typeface="Segoe UI" panose="020B0502040204020203" pitchFamily="34" charset="0"/>
              </a:rPr>
            </a:br>
            <a:endParaRPr lang="en-US" b="0" i="0">
              <a:solidFill>
                <a:srgbClr val="333333"/>
              </a:solidFill>
              <a:effectLst/>
              <a:latin typeface="Segoe UI" panose="020B0502040204020203" pitchFamily="34" charset="0"/>
            </a:endParaRPr>
          </a:p>
          <a:p>
            <a:pPr algn="l"/>
            <a:r>
              <a:rPr lang="en-US" b="0" i="0">
                <a:solidFill>
                  <a:srgbClr val="333333"/>
                </a:solidFill>
                <a:effectLst/>
                <a:latin typeface="Segoe UI" panose="020B0502040204020203" pitchFamily="34" charset="0"/>
              </a:rPr>
              <a:t>1.95% of the routine immunization demographic records CDC received appear to be duplicates​. CDC provided jurisdictions with data quality feedback to investigate. Fun facts: In 1,198,990 cases, two patient IDs matched a single PPRL ID. There were instances where between 25 and 250 patient IDs matched a single PPRL ID.</a:t>
            </a:r>
            <a:br>
              <a:rPr lang="en-US" b="0" i="0">
                <a:solidFill>
                  <a:srgbClr val="333333"/>
                </a:solidFill>
                <a:effectLst/>
                <a:latin typeface="Segoe UI" panose="020B0502040204020203" pitchFamily="34" charset="0"/>
              </a:rPr>
            </a:br>
            <a:br>
              <a:rPr lang="en-US" b="0" i="0">
                <a:solidFill>
                  <a:srgbClr val="333333"/>
                </a:solidFill>
                <a:effectLst/>
                <a:latin typeface="Segoe UI" panose="020B0502040204020203" pitchFamily="34" charset="0"/>
              </a:rPr>
            </a:br>
            <a:r>
              <a:rPr lang="en-US" b="0" i="0">
                <a:solidFill>
                  <a:srgbClr val="333333"/>
                </a:solidFill>
                <a:effectLst/>
                <a:latin typeface="Segoe UI" panose="020B0502040204020203" pitchFamily="34" charset="0"/>
              </a:rPr>
              <a:t>Prior to this slide, there could be a slide that summarizes CDC's strategy for providing data quality feedback. That strategy begins with recognition that IISs own the data and that they are responsible for maintaining high quality data in their IISs. CDC aims to provide timely feedback. Jurisdictions receive three types of feedback: 1) a validation report (I'm not sure if that is the right name and don't have a copy handy to check the specific focus -- ) when they submit quarterly data; 2) PPRL DQ feedback to identify potential duplicates, patient IDs with missing required values, and a tracking sheet to be sure that CDC receives a PPRL link ID for every routine vaccination demographic record; and 3) the routine vaccination data quality report that focuses on data completeness. </a:t>
            </a:r>
            <a:br>
              <a:rPr lang="en-US" b="0" i="0">
                <a:solidFill>
                  <a:srgbClr val="333333"/>
                </a:solidFill>
                <a:effectLst/>
                <a:latin typeface="Segoe UI" panose="020B0502040204020203" pitchFamily="34" charset="0"/>
              </a:rPr>
            </a:br>
            <a:br>
              <a:rPr lang="en-US" b="0" i="0">
                <a:solidFill>
                  <a:srgbClr val="333333"/>
                </a:solidFill>
                <a:effectLst/>
                <a:latin typeface="Segoe UI" panose="020B0502040204020203" pitchFamily="34" charset="0"/>
              </a:rPr>
            </a:br>
            <a:br>
              <a:rPr lang="en-US" b="0" i="0">
                <a:solidFill>
                  <a:srgbClr val="333333"/>
                </a:solidFill>
                <a:effectLst/>
                <a:latin typeface="Segoe UI" panose="020B0502040204020203" pitchFamily="34" charset="0"/>
              </a:rPr>
            </a:br>
            <a:endParaRPr lang="en-US" b="0" i="0">
              <a:solidFill>
                <a:srgbClr val="333333"/>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ECFCA-58A2-4961-9C29-9EE03BA4D0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24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65B56-EC05-4470-A9A1-5EE5E7753C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760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process, current, future, changes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40AB4C-F464-4123-9F18-85533569F9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397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a:cs typeface="Calibri"/>
              </a:rPr>
              <a:t>Presenter: Weekly Lead</a:t>
            </a:r>
          </a:p>
          <a:p>
            <a:endParaRPr lang="en-US">
              <a:cs typeface="Calibri"/>
            </a:endParaRPr>
          </a:p>
          <a:p>
            <a:r>
              <a:rPr lang="en-US">
                <a:cs typeface="Calibri"/>
              </a:rPr>
              <a:t>Slide owner: Priti </a:t>
            </a:r>
            <a:endParaRPr lang="en-US"/>
          </a:p>
          <a:p>
            <a:endParaRPr lang="en-US">
              <a:cs typeface="Calibri"/>
            </a:endParaRPr>
          </a:p>
          <a:p>
            <a:r>
              <a:rPr lang="en-US">
                <a:cs typeface="Calibri"/>
              </a:rPr>
              <a:t>Source: Salesforce, this slide deck and </a:t>
            </a:r>
            <a:r>
              <a:rPr lang="en-US">
                <a:hlinkClick r:id="rId3"/>
              </a:rPr>
              <a:t>Master Slide Deck Visuals.xlsx (sharepoint.com)</a:t>
            </a:r>
            <a:endParaRPr lang="en-US" u="sng"/>
          </a:p>
          <a:p>
            <a:pPr marL="171450" indent="-171450">
              <a:buFont typeface="Arial"/>
              <a:buChar char="•"/>
            </a:pPr>
            <a:r>
              <a:rPr lang="en-US"/>
              <a:t>Visuals from Desktop Version of </a:t>
            </a:r>
            <a:r>
              <a:rPr lang="en-US">
                <a:hlinkClick r:id="rId3"/>
              </a:rPr>
              <a:t>Master Slide Deck Visuals.xlsx (sharepoint.com)</a:t>
            </a:r>
            <a:endParaRPr lang="en-US">
              <a:cs typeface="Calibri"/>
            </a:endParaRPr>
          </a:p>
          <a:p>
            <a:pPr marL="171450" indent="-171450">
              <a:buFont typeface="Arial"/>
              <a:buChar char="•"/>
            </a:pPr>
            <a:endParaRPr lang="en-US" u="sng">
              <a:cs typeface="Calibri"/>
            </a:endParaRPr>
          </a:p>
          <a:p>
            <a:pPr marL="171450" indent="-171450">
              <a:buFont typeface="Arial"/>
              <a:buChar char="•"/>
            </a:pPr>
            <a:endParaRPr lang="en-US" u="sng">
              <a:cs typeface="Calibri"/>
            </a:endParaRPr>
          </a:p>
          <a:p>
            <a:r>
              <a:rPr lang="en-US" u="sng"/>
              <a:t>Updates for the week of 10/17</a:t>
            </a:r>
            <a:endParaRPr lang="en-US">
              <a:cs typeface="Calibri"/>
            </a:endParaRPr>
          </a:p>
          <a:p>
            <a:pPr marL="171450" indent="-171450">
              <a:buFont typeface="Arial"/>
              <a:buChar char="•"/>
            </a:pPr>
            <a:r>
              <a:rPr lang="en-US"/>
              <a:t>- IL/KY go live</a:t>
            </a:r>
            <a:endParaRPr lang="en-US">
              <a:cs typeface="Calibri"/>
            </a:endParaRPr>
          </a:p>
          <a:p>
            <a:pPr marL="171450" indent="-171450">
              <a:buFont typeface="Arial"/>
              <a:buChar char="•"/>
            </a:pPr>
            <a:r>
              <a:rPr lang="en-US"/>
              <a:t>--IL first IIS-IIS exchange bringing total jurisdictions to 26</a:t>
            </a:r>
            <a:endParaRPr lang="en-US">
              <a:cs typeface="Calibri"/>
            </a:endParaRPr>
          </a:p>
          <a:p>
            <a:endParaRPr lang="en-US" u="sng">
              <a:cs typeface="Calibri"/>
            </a:endParaRPr>
          </a:p>
          <a:p>
            <a:r>
              <a:rPr lang="en-US" u="sng">
                <a:cs typeface="Calibri"/>
              </a:rPr>
              <a:t>Updates the week of 8/22/22</a:t>
            </a:r>
          </a:p>
          <a:p>
            <a:pPr marL="171450" indent="-171450">
              <a:buFont typeface="Arial"/>
              <a:buChar char="•"/>
            </a:pPr>
            <a:r>
              <a:rPr lang="en-US">
                <a:cs typeface="Calibri"/>
              </a:rPr>
              <a:t>NJ/NYC go live</a:t>
            </a:r>
          </a:p>
          <a:p>
            <a:endParaRPr lang="en-US">
              <a:cs typeface="Calibri"/>
            </a:endParaRPr>
          </a:p>
          <a:p>
            <a:r>
              <a:rPr lang="en-US" u="sng">
                <a:cs typeface="Calibri"/>
              </a:rPr>
              <a:t>Updates the week of 8/8/22:</a:t>
            </a:r>
          </a:p>
          <a:p>
            <a:pPr marL="171450" indent="-171450">
              <a:buFont typeface="Arial"/>
              <a:buChar char="•"/>
            </a:pPr>
            <a:r>
              <a:rPr lang="en-US">
                <a:cs typeface="Calibri"/>
              </a:rPr>
              <a:t>USVI baseline connection completed in PROD</a:t>
            </a:r>
          </a:p>
          <a:p>
            <a:endParaRPr lang="en-US"/>
          </a:p>
          <a:p>
            <a:r>
              <a:rPr lang="en-US" u="sng"/>
              <a:t>Update the week of 7/5/22:</a:t>
            </a:r>
            <a:endParaRPr lang="en-US">
              <a:cs typeface="Calibri"/>
            </a:endParaRPr>
          </a:p>
          <a:p>
            <a:pPr marL="171450" indent="-171450">
              <a:buFont typeface="Arial"/>
              <a:buChar char="•"/>
            </a:pPr>
            <a:r>
              <a:rPr lang="en-US"/>
              <a:t>NJ/PHIL and NJ/CT go live adding four new connections</a:t>
            </a:r>
            <a:endParaRPr lang="en-US">
              <a:cs typeface="Calibri"/>
            </a:endParaRPr>
          </a:p>
          <a:p>
            <a:pPr marL="171450" indent="-171450">
              <a:buFont typeface="Arial"/>
              <a:buChar char="•"/>
            </a:pPr>
            <a:r>
              <a:rPr lang="en-US">
                <a:cs typeface="Calibri"/>
              </a:rPr>
              <a:t>Consumer access – Idaho went live, now four jurisdictions participating in consumer access</a:t>
            </a:r>
          </a:p>
          <a:p>
            <a:pPr marL="171450" indent="-171450">
              <a:buFont typeface="Arial"/>
              <a:buChar char="•"/>
            </a:pPr>
            <a:r>
              <a:rPr lang="en-US">
                <a:cs typeface="Calibri"/>
              </a:rPr>
              <a:t>Total jurisdictions up to 31, and 50% of jurisdictions with any use case</a:t>
            </a:r>
          </a:p>
          <a:p>
            <a:pPr marL="171450" indent="-171450">
              <a:buFont typeface="Arial"/>
              <a:buChar char="•"/>
            </a:pPr>
            <a:r>
              <a:rPr lang="en-US">
                <a:cs typeface="Calibri"/>
              </a:rPr>
              <a:t>NYC, FL, AZ live with VHA</a:t>
            </a:r>
          </a:p>
          <a:p>
            <a:endParaRPr lang="en-US" u="sng"/>
          </a:p>
          <a:p>
            <a:r>
              <a:rPr lang="en-US" u="sng"/>
              <a:t>Updates for the week of 6/20/22:</a:t>
            </a:r>
            <a:endParaRPr lang="en-US"/>
          </a:p>
          <a:p>
            <a:pPr marL="171450" indent="-171450">
              <a:buFont typeface="Arial"/>
              <a:buChar char="•"/>
            </a:pPr>
            <a:r>
              <a:rPr lang="en-US"/>
              <a:t>No Updates </a:t>
            </a:r>
            <a:endParaRPr lang="en-US">
              <a:cs typeface="Calibri"/>
            </a:endParaRPr>
          </a:p>
          <a:p>
            <a:endParaRPr lang="en-US" u="sng">
              <a:cs typeface="Calibri"/>
            </a:endParaRPr>
          </a:p>
          <a:p>
            <a:r>
              <a:rPr lang="en-US" u="sng"/>
              <a:t>Updates for the week of 6/6/22:</a:t>
            </a:r>
            <a:endParaRPr lang="en-US"/>
          </a:p>
          <a:p>
            <a:pPr marL="171450" indent="-171450">
              <a:buFont typeface="Arial"/>
              <a:buChar char="•"/>
            </a:pPr>
            <a:r>
              <a:rPr lang="en-US">
                <a:cs typeface="Calibri"/>
              </a:rPr>
              <a:t>NYC/ CT, CO/OK go live</a:t>
            </a:r>
          </a:p>
          <a:p>
            <a:pPr marL="171450" indent="-171450">
              <a:buFont typeface="Arial"/>
              <a:buChar char="•"/>
            </a:pPr>
            <a:r>
              <a:rPr lang="en-US">
                <a:cs typeface="Calibri"/>
              </a:rPr>
              <a:t>Up to 30 jurisdictions participating in any use case (added NYC, CT, CO)</a:t>
            </a:r>
            <a:endParaRPr lang="en-US" u="sng">
              <a:cs typeface="Calibri"/>
            </a:endParaRPr>
          </a:p>
          <a:p>
            <a:pPr marL="171450" indent="-171450">
              <a:buFont typeface="Arial"/>
              <a:buChar char="•"/>
            </a:pPr>
            <a:r>
              <a:rPr lang="en-US">
                <a:cs typeface="Calibri"/>
              </a:rPr>
              <a:t>30/62 = 48%</a:t>
            </a:r>
          </a:p>
          <a:p>
            <a:endParaRPr lang="en-US" u="sng">
              <a:cs typeface="Calibri"/>
            </a:endParaRPr>
          </a:p>
          <a:p>
            <a:r>
              <a:rPr lang="en-US" u="sng">
                <a:cs typeface="Calibri"/>
              </a:rPr>
              <a:t>Updates for the week of 5/23/22:</a:t>
            </a:r>
          </a:p>
          <a:p>
            <a:pPr marL="171450" indent="-171450">
              <a:buFont typeface="Arial"/>
              <a:buChar char="•"/>
            </a:pPr>
            <a:r>
              <a:rPr lang="en-US">
                <a:cs typeface="Calibri"/>
              </a:rPr>
              <a:t>Updated, data quality check on total number of jurisdictions participating in any use case. Up from 22 to 29.</a:t>
            </a:r>
          </a:p>
          <a:p>
            <a:pPr marL="171450" indent="-171450">
              <a:buFont typeface="Arial"/>
              <a:buChar char="•"/>
            </a:pPr>
            <a:r>
              <a:rPr lang="en-US">
                <a:cs typeface="Calibri"/>
              </a:rPr>
              <a:t>Updated map</a:t>
            </a:r>
          </a:p>
          <a:p>
            <a:pPr marL="171450" indent="-171450">
              <a:buFont typeface="Arial"/>
              <a:buChar char="•"/>
            </a:pPr>
            <a:r>
              <a:rPr lang="en-US">
                <a:cs typeface="Calibri"/>
              </a:rPr>
              <a:t>Updated text formatting and color</a:t>
            </a:r>
          </a:p>
          <a:p>
            <a:endParaRPr lang="en-US">
              <a:cs typeface="Calibri"/>
            </a:endParaRPr>
          </a:p>
          <a:p>
            <a:endParaRPr lang="en-US">
              <a:cs typeface="Calibri"/>
            </a:endParaRPr>
          </a:p>
          <a:p>
            <a:pPr marL="171450" indent="-171450">
              <a:buFont typeface="Arial"/>
              <a:buChar char="•"/>
            </a:pPr>
            <a:endParaRPr lang="en-US">
              <a:cs typeface="Calibri"/>
            </a:endParaRPr>
          </a:p>
          <a:p>
            <a:endParaRPr lang="en-US" u="sng"/>
          </a:p>
          <a:p>
            <a:r>
              <a:rPr lang="en-US" u="sng"/>
              <a:t>Updates for the week of 5/16/22:</a:t>
            </a:r>
            <a:endParaRPr lang="en-US">
              <a:cs typeface="Calibri"/>
            </a:endParaRPr>
          </a:p>
          <a:p>
            <a:pPr marL="171450" indent="-171450">
              <a:buFont typeface="Arial,Sans-Serif"/>
              <a:buChar char="•"/>
            </a:pPr>
            <a:r>
              <a:rPr lang="en-US"/>
              <a:t>No new updates</a:t>
            </a:r>
            <a:endParaRPr lang="en-US">
              <a:cs typeface="Calibri"/>
            </a:endParaRPr>
          </a:p>
          <a:p>
            <a:endParaRPr lang="en-US" u="sng">
              <a:ea typeface="Calibri"/>
              <a:cs typeface="Calibri"/>
            </a:endParaRPr>
          </a:p>
          <a:p>
            <a:r>
              <a:rPr lang="en-US" u="sng"/>
              <a:t>Updates 5/9/22:</a:t>
            </a:r>
            <a:endParaRPr lang="en-US">
              <a:ea typeface="Calibri"/>
              <a:cs typeface="Calibri"/>
            </a:endParaRPr>
          </a:p>
          <a:p>
            <a:pPr marL="171450" indent="-171450">
              <a:buFont typeface="Arial,Sans-Serif"/>
              <a:buChar char="•"/>
            </a:pPr>
            <a:r>
              <a:rPr lang="en-US"/>
              <a:t>NJ/DE go live bringing total jurisdictions for IIS-IIS exchange to 22 and total connections to 121</a:t>
            </a:r>
            <a:endParaRPr lang="en-US">
              <a:cs typeface="Calibri"/>
            </a:endParaRPr>
          </a:p>
          <a:p>
            <a:endParaRPr lang="en-US" u="sng"/>
          </a:p>
          <a:p>
            <a:r>
              <a:rPr lang="en-US" u="sng"/>
              <a:t>Updates for the week of 5/3/22:</a:t>
            </a:r>
            <a:endParaRPr lang="en-US">
              <a:ea typeface="Calibri"/>
              <a:cs typeface="Calibri"/>
            </a:endParaRPr>
          </a:p>
          <a:p>
            <a:pPr marL="171450" indent="-171450">
              <a:buFont typeface="Arial,Sans-Serif"/>
              <a:buChar char="•"/>
            </a:pPr>
            <a:r>
              <a:rPr lang="en-US"/>
              <a:t>No new updates</a:t>
            </a:r>
            <a:endParaRPr lang="en-US">
              <a:ea typeface="Calibri"/>
              <a:cs typeface="Calibri"/>
            </a:endParaRPr>
          </a:p>
          <a:p>
            <a:endParaRPr lang="en-US" u="sng">
              <a:cs typeface="Calibri"/>
            </a:endParaRPr>
          </a:p>
          <a:p>
            <a:r>
              <a:rPr lang="en-US" u="sng"/>
              <a:t>Updates for 4/25/22:</a:t>
            </a:r>
            <a:endParaRPr lang="en-US">
              <a:cs typeface="Calibri"/>
            </a:endParaRPr>
          </a:p>
          <a:p>
            <a:pPr marL="171450" indent="-171450">
              <a:buFont typeface="Arial,Sans-Serif"/>
              <a:buChar char="•"/>
            </a:pPr>
            <a:r>
              <a:rPr lang="en-US"/>
              <a:t>DC/MD go live bringing total number of connections to 119</a:t>
            </a:r>
            <a:endParaRPr lang="en-US">
              <a:cs typeface="Calibri"/>
            </a:endParaRPr>
          </a:p>
          <a:p>
            <a:endParaRPr lang="en-US" u="sng">
              <a:cs typeface="Calibri"/>
            </a:endParaRPr>
          </a:p>
          <a:p>
            <a:r>
              <a:rPr lang="en-US" u="sng">
                <a:cs typeface="Calibri"/>
              </a:rPr>
              <a:t>4/18/22: No Change</a:t>
            </a:r>
            <a:endParaRPr lang="en-US" u="sng">
              <a:ea typeface="Calibri"/>
              <a:cs typeface="Calibri"/>
            </a:endParaRPr>
          </a:p>
          <a:p>
            <a:endParaRPr lang="en-US" u="sng"/>
          </a:p>
          <a:p>
            <a:r>
              <a:rPr lang="en-US" u="sng"/>
              <a:t>Updates for 4/11/22:</a:t>
            </a:r>
            <a:endParaRPr lang="en-US">
              <a:cs typeface="Calibri"/>
            </a:endParaRPr>
          </a:p>
          <a:p>
            <a:pPr marL="171450" indent="-171450">
              <a:buFont typeface="Arial,Sans-Serif"/>
              <a:buChar char="•"/>
            </a:pPr>
            <a:r>
              <a:rPr lang="en-US"/>
              <a:t>Removed KY/WV connection per clarification from Envision. They are done testing in test, but not in prod. Removed from total bringing it back down to 117.</a:t>
            </a:r>
            <a:endParaRPr lang="en-US">
              <a:cs typeface="Calibri"/>
            </a:endParaRPr>
          </a:p>
          <a:p>
            <a:endParaRPr lang="en-US" u="sng"/>
          </a:p>
          <a:p>
            <a:r>
              <a:rPr lang="en-US" u="sng"/>
              <a:t>Updates for 4/11/22:</a:t>
            </a:r>
            <a:endParaRPr lang="en-US">
              <a:cs typeface="Calibri"/>
            </a:endParaRPr>
          </a:p>
          <a:p>
            <a:pPr marL="171450" indent="-171450">
              <a:buFont typeface="Arial,Sans-Serif"/>
              <a:buChar char="•"/>
            </a:pPr>
            <a:r>
              <a:rPr lang="en-US"/>
              <a:t>OK/PHI new connection, bringing total to 119 connections</a:t>
            </a:r>
            <a:endParaRPr lang="en-US">
              <a:cs typeface="Calibri"/>
            </a:endParaRPr>
          </a:p>
          <a:p>
            <a:endParaRPr lang="en-US" u="sng">
              <a:cs typeface="Calibri"/>
            </a:endParaRPr>
          </a:p>
          <a:p>
            <a:endParaRPr lang="en-US" u="sng"/>
          </a:p>
          <a:p>
            <a:r>
              <a:rPr lang="en-US" u="sng"/>
              <a:t>Updates for the week of 4/4/22:</a:t>
            </a:r>
            <a:endParaRPr lang="en-US">
              <a:cs typeface="Calibri"/>
            </a:endParaRPr>
          </a:p>
          <a:p>
            <a:pPr marL="171450" indent="-171450">
              <a:buFont typeface="Arial,Sans-Serif"/>
              <a:buChar char="•"/>
            </a:pPr>
            <a:r>
              <a:rPr lang="en-US"/>
              <a:t>No new updates</a:t>
            </a:r>
            <a:endParaRPr lang="en-US">
              <a:cs typeface="Calibri"/>
            </a:endParaRPr>
          </a:p>
          <a:p>
            <a:endParaRPr lang="en-US" u="sng"/>
          </a:p>
          <a:p>
            <a:r>
              <a:rPr lang="en-US" u="sng"/>
              <a:t>Updates for the week of 3/29/22:</a:t>
            </a:r>
            <a:endParaRPr lang="en-US">
              <a:cs typeface="Calibri"/>
            </a:endParaRPr>
          </a:p>
          <a:p>
            <a:pPr marL="171450" indent="-171450">
              <a:buFont typeface="Arial,Sans-Serif"/>
              <a:buChar char="•"/>
            </a:pPr>
            <a:r>
              <a:rPr lang="en-US"/>
              <a:t>No new updates</a:t>
            </a:r>
            <a:endParaRPr lang="en-US">
              <a:cs typeface="Calibri"/>
            </a:endParaRPr>
          </a:p>
          <a:p>
            <a:endParaRPr lang="en-US" u="sng"/>
          </a:p>
          <a:p>
            <a:r>
              <a:rPr lang="en-US" u="sng"/>
              <a:t>Updates for the week of 3/22/22:</a:t>
            </a:r>
            <a:endParaRPr lang="en-US">
              <a:cs typeface="Calibri"/>
            </a:endParaRPr>
          </a:p>
          <a:p>
            <a:pPr marL="171450" indent="-171450">
              <a:buFont typeface="Arial,Sans-Serif"/>
              <a:buChar char="•"/>
            </a:pPr>
            <a:r>
              <a:rPr lang="en-US"/>
              <a:t>No new updates</a:t>
            </a:r>
            <a:endParaRPr lang="en-US">
              <a:cs typeface="Calibri"/>
            </a:endParaRPr>
          </a:p>
          <a:p>
            <a:endParaRPr lang="en-US"/>
          </a:p>
          <a:p>
            <a:r>
              <a:rPr lang="en-US" u="sng">
                <a:cs typeface="Calibri"/>
              </a:rPr>
              <a:t>Updates for the week of 3/14/22:</a:t>
            </a:r>
            <a:endParaRPr lang="en-US">
              <a:cs typeface="Calibri"/>
            </a:endParaRPr>
          </a:p>
          <a:p>
            <a:pPr marL="171450" indent="-171450">
              <a:buFont typeface="Arial,Sans-Serif"/>
              <a:buChar char="•"/>
            </a:pPr>
            <a:r>
              <a:rPr lang="en-US">
                <a:cs typeface="Calibri"/>
              </a:rPr>
              <a:t>No new updates</a:t>
            </a:r>
            <a:endParaRPr lang="en-US">
              <a:ea typeface="Calibri"/>
              <a:cs typeface="Calibri"/>
            </a:endParaRPr>
          </a:p>
          <a:p>
            <a:endParaRPr lang="en-US" u="sng">
              <a:cs typeface="Calibri"/>
            </a:endParaRPr>
          </a:p>
          <a:p>
            <a:endParaRPr lang="en-US" u="sng"/>
          </a:p>
          <a:p>
            <a:r>
              <a:rPr lang="en-US" u="sng"/>
              <a:t>Updates for the week of 3/07/22:</a:t>
            </a:r>
            <a:endParaRPr lang="en-US">
              <a:cs typeface="Calibri"/>
            </a:endParaRPr>
          </a:p>
          <a:p>
            <a:pPr marL="171450" indent="-171450">
              <a:buFont typeface="Arial,Sans-Serif"/>
              <a:buChar char="•"/>
            </a:pPr>
            <a:r>
              <a:rPr lang="en-US">
                <a:cs typeface="Calibri"/>
              </a:rPr>
              <a:t>Oregon completed baseline onboarding (3/2)</a:t>
            </a:r>
            <a:endParaRPr lang="en-US">
              <a:ea typeface="Calibri"/>
              <a:cs typeface="Calibri"/>
            </a:endParaRPr>
          </a:p>
          <a:p>
            <a:endParaRPr lang="en-US" u="sng">
              <a:cs typeface="Calibri"/>
            </a:endParaRPr>
          </a:p>
          <a:p>
            <a:endParaRPr lang="en-US" u="sng"/>
          </a:p>
          <a:p>
            <a:endParaRPr lang="en-US" u="sng"/>
          </a:p>
          <a:p>
            <a:r>
              <a:rPr lang="en-US" u="sng"/>
              <a:t>Updates for the week of 2/28/22:</a:t>
            </a:r>
            <a:endParaRPr lang="en-US">
              <a:cs typeface="Calibri"/>
            </a:endParaRPr>
          </a:p>
          <a:p>
            <a:pPr marL="171450" indent="-171450">
              <a:buFont typeface="Arial,Sans-Serif"/>
              <a:buChar char="•"/>
            </a:pPr>
            <a:r>
              <a:rPr lang="en-US"/>
              <a:t>No new updates</a:t>
            </a:r>
            <a:endParaRPr lang="en-US">
              <a:cs typeface="Calibri"/>
            </a:endParaRPr>
          </a:p>
          <a:p>
            <a:endParaRPr lang="en-US" u="sng">
              <a:cs typeface="Calibri"/>
            </a:endParaRPr>
          </a:p>
          <a:p>
            <a:endParaRPr lang="en-US" u="sng"/>
          </a:p>
          <a:p>
            <a:r>
              <a:rPr lang="en-US" u="sng"/>
              <a:t>Updates for the week of 2/21/22</a:t>
            </a:r>
            <a:endParaRPr lang="en-US">
              <a:cs typeface="Calibri"/>
            </a:endParaRPr>
          </a:p>
          <a:p>
            <a:pPr marL="171450" indent="-171450">
              <a:buFont typeface="Arial,Sans-Serif"/>
              <a:buChar char="•"/>
            </a:pPr>
            <a:r>
              <a:rPr lang="en-US"/>
              <a:t>New IIS-IIS connection: Philly/NV. Upping total to 117 total connections.</a:t>
            </a:r>
            <a:endParaRPr lang="en-US">
              <a:cs typeface="Calibri"/>
            </a:endParaRPr>
          </a:p>
          <a:p>
            <a:endParaRPr lang="en-US" u="sng"/>
          </a:p>
          <a:p>
            <a:r>
              <a:rPr lang="en-US" u="sng"/>
              <a:t>Updates for the week of 2/14/22</a:t>
            </a:r>
            <a:endParaRPr lang="en-US">
              <a:cs typeface="Calibri"/>
            </a:endParaRPr>
          </a:p>
          <a:p>
            <a:pPr marL="171450" indent="-171450">
              <a:buFont typeface="Arial,Sans-Serif"/>
              <a:buChar char="•"/>
            </a:pPr>
            <a:r>
              <a:rPr lang="en-US"/>
              <a:t>Three new connections: KY/DE, NV/NM, KY/NM bringing total connections to 115 (3% completion)</a:t>
            </a:r>
            <a:endParaRPr lang="en-US">
              <a:cs typeface="Calibri"/>
            </a:endParaRPr>
          </a:p>
          <a:p>
            <a:endParaRPr lang="en-US" u="sng">
              <a:cs typeface="Calibri"/>
            </a:endParaRPr>
          </a:p>
          <a:p>
            <a:endParaRPr lang="en-US" u="sng">
              <a:cs typeface="Calibri"/>
            </a:endParaRPr>
          </a:p>
          <a:p>
            <a:r>
              <a:rPr lang="en-US" u="sng">
                <a:cs typeface="Calibri"/>
              </a:rPr>
              <a:t>Updates for the week of 2/7/22</a:t>
            </a:r>
            <a:endParaRPr lang="en-US" u="sng">
              <a:ea typeface="Calibri"/>
              <a:cs typeface="Calibri"/>
            </a:endParaRPr>
          </a:p>
          <a:p>
            <a:pPr marL="171450" indent="-171450">
              <a:buFont typeface="Arial"/>
              <a:buChar char="•"/>
            </a:pPr>
            <a:r>
              <a:rPr lang="en-US">
                <a:cs typeface="Calibri"/>
              </a:rPr>
              <a:t>OK/NM go live bringing the count to 111 total connections across 21 jurisdictions.</a:t>
            </a:r>
            <a:endParaRPr lang="en-US">
              <a:ea typeface="Calibri"/>
              <a:cs typeface="Calibri"/>
            </a:endParaRPr>
          </a:p>
          <a:p>
            <a:pPr marL="171450" indent="-171450">
              <a:buFont typeface="Arial"/>
              <a:buChar char="•"/>
            </a:pPr>
            <a:r>
              <a:rPr lang="en-US">
                <a:cs typeface="Calibri"/>
              </a:rPr>
              <a:t>Illinois completed baseline onboarding bringing total onboarded to 55</a:t>
            </a:r>
            <a:endParaRPr lang="en-US">
              <a:ea typeface="Calibri"/>
              <a:cs typeface="Calibri"/>
            </a:endParaRPr>
          </a:p>
          <a:p>
            <a:endParaRPr lang="en-US" u="sng"/>
          </a:p>
          <a:p>
            <a:r>
              <a:rPr lang="en-US" u="sng"/>
              <a:t>Updates for 1/31/22:</a:t>
            </a:r>
            <a:endParaRPr lang="en-US">
              <a:cs typeface="Calibri"/>
            </a:endParaRPr>
          </a:p>
          <a:p>
            <a:pPr marL="171450" indent="-171450">
              <a:buFont typeface="Arial,Sans-Serif"/>
              <a:buChar char="•"/>
            </a:pPr>
            <a:r>
              <a:rPr lang="en-US"/>
              <a:t>No new updates</a:t>
            </a:r>
            <a:endParaRPr lang="en-US">
              <a:cs typeface="Calibri"/>
            </a:endParaRPr>
          </a:p>
          <a:p>
            <a:endParaRPr lang="en-US" u="sng">
              <a:cs typeface="Calibri"/>
            </a:endParaRPr>
          </a:p>
          <a:p>
            <a:endParaRPr lang="en-US" u="sng"/>
          </a:p>
          <a:p>
            <a:r>
              <a:rPr lang="en-US" u="sng"/>
              <a:t>Updates for 1/24/22:</a:t>
            </a:r>
            <a:endParaRPr lang="en-US">
              <a:cs typeface="Calibri"/>
            </a:endParaRPr>
          </a:p>
          <a:p>
            <a:pPr marL="171450" indent="-171450">
              <a:buFont typeface="Arial,Sans-Serif"/>
              <a:buChar char="•"/>
            </a:pPr>
            <a:r>
              <a:rPr lang="en-US"/>
              <a:t>Arkansas/KY connection and DE/NV validated</a:t>
            </a:r>
            <a:endParaRPr lang="en-US">
              <a:cs typeface="Calibri"/>
            </a:endParaRPr>
          </a:p>
          <a:p>
            <a:pPr marL="171450" indent="-171450">
              <a:buFont typeface="Arial,Sans-Serif"/>
              <a:buChar char="•"/>
            </a:pPr>
            <a:r>
              <a:rPr lang="en-US"/>
              <a:t>KY/DE go live and validated bringing total number of active exchanges to 109</a:t>
            </a:r>
            <a:endParaRPr lang="en-US">
              <a:cs typeface="Calibri"/>
            </a:endParaRPr>
          </a:p>
          <a:p>
            <a:pPr marL="171450" indent="-171450">
              <a:buFont typeface="Arial,Sans-Serif"/>
              <a:buChar char="•"/>
            </a:pPr>
            <a:endParaRPr lang="en-US">
              <a:cs typeface="Calibri"/>
            </a:endParaRPr>
          </a:p>
          <a:p>
            <a:endParaRPr lang="en-US" u="sng"/>
          </a:p>
          <a:p>
            <a:r>
              <a:rPr lang="en-US" u="sng"/>
              <a:t>Updates for the week of January 10th:</a:t>
            </a:r>
            <a:endParaRPr lang="en-US">
              <a:cs typeface="Calibri"/>
            </a:endParaRPr>
          </a:p>
          <a:p>
            <a:pPr marL="171450" indent="-171450">
              <a:buFont typeface="Arial,Sans-Serif"/>
              <a:buChar char="•"/>
            </a:pPr>
            <a:r>
              <a:rPr lang="en-US"/>
              <a:t>KY/Arkansas and KY/NV went live in production 1/7/22 raising the total number of connections from 99 to 103 (2.8% now).</a:t>
            </a:r>
            <a:endParaRPr lang="en-US">
              <a:cs typeface="Calibri"/>
            </a:endParaRPr>
          </a:p>
          <a:p>
            <a:pPr marL="171450" indent="-171450">
              <a:buFont typeface="Arial,Sans-Serif"/>
              <a:buChar char="•"/>
            </a:pPr>
            <a:r>
              <a:rPr lang="en-US"/>
              <a:t>Wisconsin completed baseline onboarding. Oregon is very close, but not quite completed yet.</a:t>
            </a:r>
            <a:endParaRPr lang="en-US">
              <a:cs typeface="Calibri"/>
            </a:endParaRPr>
          </a:p>
          <a:p>
            <a:endParaRPr lang="en-US" u="sng"/>
          </a:p>
          <a:p>
            <a:r>
              <a:rPr lang="en-US" u="sng"/>
              <a:t>Updates for the week of January 3rd:</a:t>
            </a:r>
            <a:endParaRPr lang="en-US">
              <a:cs typeface="Calibri"/>
            </a:endParaRPr>
          </a:p>
          <a:p>
            <a:pPr marL="171450" indent="-171450">
              <a:buFont typeface="Arial,Sans-Serif"/>
              <a:buChar char="•"/>
            </a:pPr>
            <a:r>
              <a:rPr lang="en-US"/>
              <a:t>Data quality check updated total data exchange partnerships from 101 to 99. </a:t>
            </a:r>
            <a:endParaRPr lang="en-US">
              <a:cs typeface="Calibri"/>
            </a:endParaRPr>
          </a:p>
          <a:p>
            <a:pPr marL="171450" indent="-171450">
              <a:buFont typeface="Arial,Sans-Serif"/>
              <a:buChar char="•"/>
            </a:pPr>
            <a:r>
              <a:rPr lang="en-US"/>
              <a:t>Several connection validations came in from Envision jurisdictions.</a:t>
            </a:r>
            <a:endParaRPr lang="en-US">
              <a:cs typeface="Calibri"/>
            </a:endParaRPr>
          </a:p>
          <a:p>
            <a:pPr marL="171450" indent="-171450">
              <a:buFont typeface="Arial,Sans-Serif"/>
              <a:buChar char="•"/>
            </a:pPr>
            <a:endParaRPr lang="en-US" u="sng"/>
          </a:p>
          <a:p>
            <a:pPr marL="171450" indent="-171450">
              <a:buFont typeface="Arial,Sans-Serif"/>
              <a:buChar char="•"/>
            </a:pPr>
            <a:r>
              <a:rPr lang="en-US" u="sng"/>
              <a:t>Updates for the week of December 20th:</a:t>
            </a:r>
            <a:endParaRPr lang="en-US">
              <a:cs typeface="Calibri"/>
            </a:endParaRPr>
          </a:p>
          <a:p>
            <a:pPr marL="171450" indent="-171450">
              <a:buFont typeface="Arial,Sans-Serif"/>
              <a:buChar char="•"/>
            </a:pPr>
            <a:r>
              <a:rPr lang="en-US"/>
              <a:t>Added HI and USVI to denominator raising it to 62. Impacted most percentages.</a:t>
            </a:r>
            <a:endParaRPr lang="en-US">
              <a:cs typeface="Calibri"/>
            </a:endParaRPr>
          </a:p>
          <a:p>
            <a:pPr marL="171450" indent="-171450">
              <a:buFont typeface="Arial,Sans-Serif"/>
              <a:buChar char="•"/>
            </a:pPr>
            <a:r>
              <a:rPr lang="en-US"/>
              <a:t>Recalculated total data exchange partnerships using formula: x = n(n-1) or x = 62(62-1) or x = 3,782</a:t>
            </a:r>
            <a:endParaRPr lang="en-US">
              <a:cs typeface="Calibri"/>
            </a:endParaRPr>
          </a:p>
          <a:p>
            <a:pPr marL="171450" indent="-171450">
              <a:buFont typeface="Arial,Sans-Serif"/>
              <a:buChar char="•"/>
            </a:pPr>
            <a:r>
              <a:rPr lang="en-US"/>
              <a:t>Data exchange between 20 IIS (up from 18)</a:t>
            </a:r>
            <a:endParaRPr lang="en-US">
              <a:cs typeface="Calibri"/>
            </a:endParaRPr>
          </a:p>
          <a:p>
            <a:pPr marL="171450" indent="-171450">
              <a:buFont typeface="Arial,Sans-Serif"/>
              <a:buChar char="•"/>
            </a:pPr>
            <a:r>
              <a:rPr lang="en-US"/>
              <a:t>Added eight new connections (CT/NV, NV/CT, CT/DE, DE/CT, NV/OK, OK/NV, NV/AR, AR/NV)</a:t>
            </a:r>
            <a:endParaRPr lang="en-US">
              <a:cs typeface="Calibri"/>
            </a:endParaRPr>
          </a:p>
          <a:p>
            <a:pPr marL="171450" indent="-171450">
              <a:buFont typeface="Arial,Sans-Serif"/>
              <a:buChar char="•"/>
            </a:pPr>
            <a:r>
              <a:rPr lang="en-US"/>
              <a:t>Michigan completed baseline onboarding bringing PROD connections to 87% complete</a:t>
            </a:r>
            <a:endParaRPr lang="en-US">
              <a:cs typeface="Calibri"/>
            </a:endParaRPr>
          </a:p>
          <a:p>
            <a:endParaRPr lang="en-US">
              <a:cs typeface="Calibri"/>
            </a:endParaRPr>
          </a:p>
          <a:p>
            <a:r>
              <a:rPr lang="en-US" u="sng">
                <a:cs typeface="Calibri"/>
              </a:rPr>
              <a:t>Update week of 12/13: </a:t>
            </a:r>
            <a:endParaRPr lang="en-US" u="sng"/>
          </a:p>
          <a:p>
            <a:pPr marL="171450" indent="-171450">
              <a:buFont typeface="Arial"/>
              <a:buChar char="•"/>
            </a:pPr>
            <a:r>
              <a:rPr lang="en-US">
                <a:cs typeface="Calibri"/>
              </a:rPr>
              <a:t># IIS participating in IIS-IIS exchange dropped from 19 to 18. MO is not moving forward with signing updated MOU and does not want to participate in IIS-IIS data exchange at this time. </a:t>
            </a:r>
          </a:p>
          <a:p>
            <a:pPr marL="171450" indent="-171450">
              <a:buFont typeface="Arial"/>
              <a:buChar char="•"/>
            </a:pPr>
            <a:r>
              <a:rPr lang="en-US">
                <a:cs typeface="Calibri"/>
              </a:rPr>
              <a:t># active IIS-IIS exchanges dropped from 94 to 93 (MO)</a:t>
            </a:r>
          </a:p>
          <a:p>
            <a:pPr marL="171450" indent="-171450">
              <a:buFont typeface="Arial"/>
              <a:buChar char="•"/>
            </a:pPr>
            <a:r>
              <a:rPr lang="en-US">
                <a:cs typeface="Calibri"/>
              </a:rPr>
              <a:t>Updated number of facilities to 68 from &gt;43</a:t>
            </a:r>
          </a:p>
          <a:p>
            <a:endParaRPr lang="en-US"/>
          </a:p>
          <a:p>
            <a:r>
              <a:rPr lang="en-US"/>
              <a:t>Update week of 12/6: No update. Delaware was not filled in </a:t>
            </a:r>
            <a:endParaRPr lang="en-US">
              <a:cs typeface="Calibri"/>
            </a:endParaRPr>
          </a:p>
          <a:p>
            <a:endParaRPr lang="en-US"/>
          </a:p>
          <a:p>
            <a:r>
              <a:rPr lang="en-US"/>
              <a:t>Update 11/29: No changes from 11/23</a:t>
            </a:r>
            <a:endParaRPr lang="en-US">
              <a:cs typeface="Calibri"/>
            </a:endParaRPr>
          </a:p>
          <a:p>
            <a:endParaRPr lang="en-US"/>
          </a:p>
          <a:p>
            <a:r>
              <a:rPr lang="en-US"/>
              <a:t>No updates 11/23 (or last update added 11/23...)</a:t>
            </a:r>
            <a:endParaRPr lang="en-US">
              <a:cs typeface="Calibri"/>
            </a:endParaRPr>
          </a:p>
          <a:p>
            <a:endParaRPr lang="en-US"/>
          </a:p>
          <a:p>
            <a:r>
              <a:rPr lang="en-US"/>
              <a:t>Unclear of number of VAMS facilities, but will have when they return the form</a:t>
            </a:r>
            <a:endParaRPr lang="en-US">
              <a:cs typeface="Calibri"/>
            </a:endParaRPr>
          </a:p>
          <a:p>
            <a:r>
              <a:rPr lang="en-US"/>
              <a:t>Visual: Master slide deck visuals, tab: use case (any)</a:t>
            </a:r>
            <a:endParaRPr lang="en-US">
              <a:cs typeface="Calibri"/>
            </a:endParaRPr>
          </a:p>
          <a:p>
            <a:r>
              <a:rPr lang="en-US"/>
              <a:t>Data sources: MAT slides/master tracker for IIS-IIS; </a:t>
            </a:r>
            <a:r>
              <a:rPr lang="en-US" err="1"/>
              <a:t>Zoho</a:t>
            </a:r>
            <a:r>
              <a:rPr lang="en-US"/>
              <a:t> “IIS-IZG Onboarding Checklist Full Report,” “Provider by Jurisdiction Report,” “Consumer Access Report</a:t>
            </a:r>
            <a:endParaRPr lang="en-US">
              <a:cs typeface="Calibri"/>
            </a:endParaRPr>
          </a:p>
        </p:txBody>
      </p:sp>
    </p:spTree>
    <p:extLst>
      <p:ext uri="{BB962C8B-B14F-4D97-AF65-F5344CB8AC3E}">
        <p14:creationId xmlns:p14="http://schemas.microsoft.com/office/powerpoint/2010/main" val="2563343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128D8-80AA-4E67-9E96-752F9A2CEB32}" type="slidenum">
              <a:rPr lang="en-US" smtClean="0"/>
              <a:t>25</a:t>
            </a:fld>
            <a:endParaRPr lang="en-US"/>
          </a:p>
        </p:txBody>
      </p:sp>
    </p:spTree>
    <p:extLst>
      <p:ext uri="{BB962C8B-B14F-4D97-AF65-F5344CB8AC3E}">
        <p14:creationId xmlns:p14="http://schemas.microsoft.com/office/powerpoint/2010/main" val="3605511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a:t>CDC provides resources to partners to support immunization programs and IIS.  This includes funding to AIRA who p</a:t>
            </a:r>
            <a:r>
              <a:rPr kumimoji="0" lang="en-US" sz="1200" b="0" i="0" u="none" strike="noStrike" kern="1200" cap="none" spc="0" normalizeH="0" baseline="0" noProof="0" err="1">
                <a:ln>
                  <a:noFill/>
                </a:ln>
                <a:solidFill>
                  <a:schemeClr val="tx2"/>
                </a:solidFill>
                <a:effectLst/>
                <a:uLnTx/>
                <a:uFillTx/>
                <a:latin typeface="+mj-lt"/>
                <a:ea typeface="+mn-ea"/>
                <a:cs typeface="+mn-cs"/>
              </a:rPr>
              <a:t>rovides</a:t>
            </a:r>
            <a:r>
              <a:rPr kumimoji="0" lang="en-US" sz="1200" b="0" i="0" u="none" strike="noStrike" kern="1200" cap="none" spc="0" normalizeH="0" baseline="0" noProof="0">
                <a:ln>
                  <a:noFill/>
                </a:ln>
                <a:solidFill>
                  <a:schemeClr val="tx2"/>
                </a:solidFill>
                <a:effectLst/>
                <a:uLnTx/>
                <a:uFillTx/>
                <a:latin typeface="+mj-lt"/>
                <a:ea typeface="+mn-ea"/>
                <a:cs typeface="+mn-cs"/>
              </a:rPr>
              <a:t> direct technical assistance to jurisdictions for onboarding and data exchange between providers and IISs, manages the Measurement and Improvement Initiative, convenes workgroups to solve problems, and collaboratively defines best practices.</a:t>
            </a:r>
          </a:p>
          <a:p>
            <a:pPr marL="0" marR="0" lvl="0" indent="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a:pPr>
            <a:endParaRPr kumimoji="0" lang="en-US" sz="1200" b="0" i="0" u="none" strike="noStrike" kern="1200" cap="none" spc="0" normalizeH="0" baseline="0" noProof="0">
              <a:ln>
                <a:noFill/>
              </a:ln>
              <a:solidFill>
                <a:schemeClr val="tx2"/>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a:pPr>
            <a:r>
              <a:rPr kumimoji="0" lang="en-US" sz="1200" b="0" i="0" u="none" strike="noStrike" kern="1200" cap="none" spc="0" normalizeH="0" baseline="0" noProof="0">
                <a:ln>
                  <a:noFill/>
                </a:ln>
                <a:solidFill>
                  <a:schemeClr val="tx2"/>
                </a:solidFill>
                <a:effectLst/>
                <a:uLnTx/>
                <a:uFillTx/>
                <a:latin typeface="+mj-lt"/>
                <a:ea typeface="+mn-ea"/>
                <a:cs typeface="+mn-cs"/>
              </a:rPr>
              <a:t>It also includes the Public Health  Informatics Institute who </a:t>
            </a:r>
            <a:endParaRPr lang="en-US" sz="1100" b="0" i="0">
              <a:solidFill>
                <a:schemeClr val="tx2"/>
              </a:solidFill>
              <a:effectLst/>
              <a:latin typeface="+mj-lt"/>
            </a:endParaRPr>
          </a:p>
          <a:p>
            <a:pPr marL="174625" lvl="1" indent="-174625" algn="l">
              <a:buClr>
                <a:schemeClr val="tx2"/>
              </a:buClr>
              <a:buFont typeface="Wingdings" panose="05000000000000000000" pitchFamily="2" charset="2"/>
              <a:buChar char="§"/>
            </a:pPr>
            <a:r>
              <a:rPr lang="en-US" sz="1100" b="0" i="0">
                <a:solidFill>
                  <a:schemeClr val="tx2"/>
                </a:solidFill>
                <a:effectLst/>
                <a:latin typeface="+mj-lt"/>
              </a:rPr>
              <a:t>Develops and maintains the IIS competencies model and </a:t>
            </a:r>
          </a:p>
          <a:p>
            <a:pPr marL="174625" lvl="1" indent="-174625" algn="l">
              <a:buClr>
                <a:schemeClr val="tx2"/>
              </a:buClr>
              <a:buFont typeface="Wingdings" panose="05000000000000000000" pitchFamily="2" charset="2"/>
              <a:buChar char="§"/>
            </a:pPr>
            <a:r>
              <a:rPr lang="en-US" sz="1100" b="0" i="0">
                <a:solidFill>
                  <a:schemeClr val="tx2"/>
                </a:solidFill>
                <a:effectLst/>
                <a:latin typeface="+mj-lt"/>
              </a:rPr>
              <a:t>d</a:t>
            </a:r>
            <a:r>
              <a:rPr lang="en-US" sz="1100">
                <a:solidFill>
                  <a:schemeClr val="tx2"/>
                </a:solidFill>
                <a:latin typeface="+mj-lt"/>
              </a:rPr>
              <a:t>evelops r</a:t>
            </a:r>
            <a:r>
              <a:rPr lang="en-US" sz="1100" b="0" i="0">
                <a:solidFill>
                  <a:schemeClr val="tx2"/>
                </a:solidFill>
                <a:effectLst/>
                <a:latin typeface="+mj-lt"/>
              </a:rPr>
              <a:t>ole specific training curriculum</a:t>
            </a:r>
          </a:p>
          <a:p>
            <a:pPr marL="174625" lvl="1" indent="-174625" algn="l">
              <a:buClr>
                <a:schemeClr val="tx2"/>
              </a:buClr>
              <a:buFont typeface="Wingdings" panose="05000000000000000000" pitchFamily="2" charset="2"/>
              <a:buChar char="§"/>
            </a:pPr>
            <a:r>
              <a:rPr lang="en-US" sz="1100" b="0" i="0">
                <a:solidFill>
                  <a:schemeClr val="tx2"/>
                </a:solidFill>
                <a:effectLst/>
                <a:latin typeface="+mj-lt"/>
              </a:rPr>
              <a:t>Collaborates with CDC and other partners to address IIS topics of national interest including facilitating the IIS Functional Standards updates, developing national IIS requirements, and convening a collaborative to assist jurisdictions with the adoption and implementation of a new IIS platform.</a:t>
            </a:r>
          </a:p>
          <a:p>
            <a:pPr marL="174625" lvl="1" indent="-174625" algn="l">
              <a:buClr>
                <a:schemeClr val="tx2"/>
              </a:buClr>
              <a:buFont typeface="Wingdings" panose="05000000000000000000" pitchFamily="2" charset="2"/>
              <a:buChar char="§"/>
            </a:pPr>
            <a:endParaRPr lang="en-US" sz="1100" b="0" i="0">
              <a:solidFill>
                <a:schemeClr val="tx2"/>
              </a:solidFill>
              <a:effectLst/>
              <a:latin typeface="+mj-lt"/>
            </a:endParaRPr>
          </a:p>
          <a:p>
            <a:pPr marL="174625" marR="0" lvl="1" indent="-174625"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100"/>
              <a:t>One way that we engage the community is through a variety of communication vehicles including the weekly IIS Information Brief, monthly IIS All awardee forum, </a:t>
            </a:r>
            <a:r>
              <a:rPr lang="en-US" sz="1100" err="1"/>
              <a:t>IIT</a:t>
            </a:r>
            <a:r>
              <a:rPr lang="en-US" sz="1100"/>
              <a:t> technology partner calls, and </a:t>
            </a:r>
            <a:r>
              <a:rPr lang="en-US" sz="1100" err="1"/>
              <a:t>sharepoint</a:t>
            </a:r>
            <a:r>
              <a:rPr lang="en-US" sz="1100"/>
              <a:t> sites.</a:t>
            </a:r>
          </a:p>
          <a:p>
            <a:pPr marL="0" lvl="1" indent="0" algn="l">
              <a:buClr>
                <a:schemeClr val="tx2"/>
              </a:buClr>
              <a:buFont typeface="Wingdings" panose="05000000000000000000" pitchFamily="2" charset="2"/>
              <a:buNone/>
            </a:pPr>
            <a:endParaRPr lang="en-US" sz="1100" b="0" i="0">
              <a:solidFill>
                <a:schemeClr val="tx2"/>
              </a:solidFill>
              <a:effectLst/>
              <a:latin typeface="+mj-lt"/>
            </a:endParaRPr>
          </a:p>
          <a:p>
            <a:pPr marL="243205" indent="-243205">
              <a:spcBef>
                <a:spcPts val="800"/>
              </a:spcBef>
              <a:spcAft>
                <a:spcPts val="600"/>
              </a:spcAft>
              <a:buFont typeface="Arial,Sans-Serif"/>
              <a:buChar char="•"/>
            </a:pPr>
            <a:r>
              <a:rPr lang="en-US" sz="1100" b="0"/>
              <a:t>CDC has engaged with IIS technology partner-based consortia as needed, such as the consortium-specific meetings held during the 2023 AIRA National Meeting.  However, we have heard from jurisdictions that you want regular engagement with your consortium in order to develop uniform strategies to advance IIS, share successes and challenges, and collaboratively identify priorities.</a:t>
            </a:r>
          </a:p>
          <a:p>
            <a:pPr marL="243205" indent="-243205">
              <a:spcBef>
                <a:spcPts val="800"/>
              </a:spcBef>
              <a:spcAft>
                <a:spcPts val="600"/>
              </a:spcAft>
              <a:buFont typeface="Arial,Sans-Serif"/>
              <a:buChar char="•"/>
            </a:pPr>
            <a:r>
              <a:rPr lang="en-US" sz="1100" b="0"/>
              <a:t>We have assigned a point of contact for each consortium who will help facilitate ongoing engagement through quarterly meetings (or more frequent, if needed), cross-consortium sharing, and collaboration tools.</a:t>
            </a:r>
          </a:p>
          <a:p>
            <a:pPr marL="171450" indent="-243205">
              <a:spcAft>
                <a:spcPts val="600"/>
              </a:spcAft>
              <a:buFont typeface="Arial,Sans-Serif"/>
              <a:buChar char="•"/>
            </a:pPr>
            <a:r>
              <a:rPr lang="en-US" sz="1100">
                <a:cs typeface="Calibri"/>
              </a:rPr>
              <a:t>We also fund and engage regularly with IIS technology partners to advance prioritized capabilities.  </a:t>
            </a:r>
          </a:p>
          <a:p>
            <a:pPr marL="0" lvl="1" indent="0" algn="l">
              <a:buClr>
                <a:schemeClr val="tx2"/>
              </a:buClr>
              <a:buFont typeface="Wingdings" panose="05000000000000000000" pitchFamily="2" charset="2"/>
              <a:buNone/>
            </a:pPr>
            <a:endParaRPr lang="en-US" sz="1100" b="0" i="0">
              <a:solidFill>
                <a:schemeClr val="tx2"/>
              </a:solidFill>
              <a:effectLst/>
              <a:latin typeface="+mj-lt"/>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03DC2-5E72-4044-9017-9CA8D7CD8C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9157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quote, callout</a:t>
            </a:r>
          </a:p>
        </p:txBody>
      </p:sp>
      <p:sp>
        <p:nvSpPr>
          <p:cNvPr id="4" name="Slide Number Placeholder 3"/>
          <p:cNvSpPr>
            <a:spLocks noGrp="1"/>
          </p:cNvSpPr>
          <p:nvPr>
            <p:ph type="sldNum" sz="quarter" idx="10"/>
          </p:nvPr>
        </p:nvSpPr>
        <p:spPr/>
        <p:txBody>
          <a:bodyPr/>
          <a:lstStyle/>
          <a:p>
            <a:fld id="{D759AF6D-BA0E-4594-94DB-478664329D2A}" type="slidenum">
              <a:rPr lang="en-US" smtClean="0"/>
              <a:t>27</a:t>
            </a:fld>
            <a:endParaRPr lang="en-US"/>
          </a:p>
        </p:txBody>
      </p:sp>
    </p:spTree>
    <p:extLst>
      <p:ext uri="{BB962C8B-B14F-4D97-AF65-F5344CB8AC3E}">
        <p14:creationId xmlns:p14="http://schemas.microsoft.com/office/powerpoint/2010/main" val="326554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rgbClr val="000000"/>
                </a:solidFill>
                <a:latin typeface="Calibri" panose="020F0502020204030204" pitchFamily="34" charset="0"/>
                <a:cs typeface="Calibri" panose="020F0502020204030204" pitchFamily="34" charset="0"/>
              </a:rPr>
              <a:t>(e.g., enrollment, inventory, compliance, </a:t>
            </a:r>
            <a:br>
              <a:rPr lang="en-US" sz="1200" kern="1200">
                <a:solidFill>
                  <a:srgbClr val="000000"/>
                </a:solidFill>
                <a:latin typeface="Calibri" panose="020F0502020204030204" pitchFamily="34" charset="0"/>
                <a:cs typeface="Calibri" panose="020F0502020204030204" pitchFamily="34" charset="0"/>
              </a:rPr>
            </a:br>
            <a:r>
              <a:rPr lang="en-US" sz="1200" kern="1200">
                <a:solidFill>
                  <a:srgbClr val="000000"/>
                </a:solidFill>
                <a:latin typeface="Calibri" panose="020F0502020204030204" pitchFamily="34" charset="0"/>
                <a:cs typeface="Calibri" panose="020F0502020204030204" pitchFamily="34" charset="0"/>
              </a:rPr>
              <a:t>coverage, forecasting)</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110286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Speaker: Lynn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65B56-EC05-4470-A9A1-5EE5E7753C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13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F03DC2-5E72-4044-9017-9CA8D7CD8C03}" type="slidenum">
              <a:rPr lang="en-US" smtClean="0"/>
              <a:t>9</a:t>
            </a:fld>
            <a:endParaRPr lang="en-US"/>
          </a:p>
        </p:txBody>
      </p:sp>
    </p:spTree>
    <p:extLst>
      <p:ext uri="{BB962C8B-B14F-4D97-AF65-F5344CB8AC3E}">
        <p14:creationId xmlns:p14="http://schemas.microsoft.com/office/powerpoint/2010/main" val="108194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Speaker: Lynn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65B56-EC05-4470-A9A1-5EE5E7753C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50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552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95ECFCA-58A2-4961-9C29-9EE03BA4D05F}" type="slidenum">
              <a:rPr kumimoji="0" lang="en-US" sz="1200" b="0" i="0" u="none" strike="noStrike" kern="1200" cap="none" spc="0" normalizeH="0" baseline="0" noProof="0" smtClean="0">
                <a:ln>
                  <a:noFill/>
                </a:ln>
                <a:solidFill>
                  <a:prstClr val="black"/>
                </a:solidFill>
                <a:effectLst/>
                <a:uLnTx/>
                <a:uFillTx/>
                <a:latin typeface="Myriad Web Pro" panose="020B0503030403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endParaRPr>
          </a:p>
        </p:txBody>
      </p:sp>
    </p:spTree>
    <p:extLst>
      <p:ext uri="{BB962C8B-B14F-4D97-AF65-F5344CB8AC3E}">
        <p14:creationId xmlns:p14="http://schemas.microsoft.com/office/powerpoint/2010/main" val="175513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279689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Informatics and Data Analytics Branch (IDAB) identified 4 focus areas to support and advance IIS and high quality immunization data.  They are data collection and management, data use, technology and standards, and community engagement and support.  I am going to dive into each of these in more detail and share some of the major activities going on within each focus area.  </a:t>
            </a:r>
          </a:p>
        </p:txBody>
      </p:sp>
      <p:sp>
        <p:nvSpPr>
          <p:cNvPr id="4" name="Slide Number Placeholder 3"/>
          <p:cNvSpPr>
            <a:spLocks noGrp="1"/>
          </p:cNvSpPr>
          <p:nvPr>
            <p:ph type="sldNum" sz="quarter" idx="5"/>
          </p:nvPr>
        </p:nvSpPr>
        <p:spPr/>
        <p:txBody>
          <a:bodyPr/>
          <a:lstStyle/>
          <a:p>
            <a:fld id="{51F03DC2-5E72-4044-9017-9CA8D7CD8C03}" type="slidenum">
              <a:rPr lang="en-US" smtClean="0"/>
              <a:t>16</a:t>
            </a:fld>
            <a:endParaRPr lang="en-US"/>
          </a:p>
        </p:txBody>
      </p:sp>
    </p:spTree>
    <p:extLst>
      <p:ext uri="{BB962C8B-B14F-4D97-AF65-F5344CB8AC3E}">
        <p14:creationId xmlns:p14="http://schemas.microsoft.com/office/powerpoint/2010/main" val="4100269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Tree>
    <p:extLst>
      <p:ext uri="{BB962C8B-B14F-4D97-AF65-F5344CB8AC3E}">
        <p14:creationId xmlns:p14="http://schemas.microsoft.com/office/powerpoint/2010/main" val="369419643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09"/>
            <a:ext cx="5829300" cy="319683"/>
          </a:xfrm>
          <a:prstGeom prst="rect">
            <a:avLst/>
          </a:prstGeom>
        </p:spPr>
        <p:txBody>
          <a:bodyPr anchor="b"/>
          <a:lstStyle>
            <a:lvl1pPr marL="0" indent="0" algn="l">
              <a:lnSpc>
                <a:spcPts val="1650"/>
              </a:lnSpc>
              <a:buNone/>
              <a:defRPr sz="1500" baseline="0">
                <a:solidFill>
                  <a:srgbClr val="000000"/>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438150" y="3071178"/>
            <a:ext cx="7886700" cy="993775"/>
          </a:xfrm>
          <a:prstGeom prst="rect">
            <a:avLst/>
          </a:prstGeom>
        </p:spPr>
        <p:txBody>
          <a:bodyPr/>
          <a:lstStyle>
            <a:lvl1pPr algn="l">
              <a:defRPr sz="36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277136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2829893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3" name="TextBox 2"/>
          <p:cNvSpPr txBox="1"/>
          <p:nvPr userDrawn="1"/>
        </p:nvSpPr>
        <p:spPr>
          <a:xfrm>
            <a:off x="127218" y="2746824"/>
            <a:ext cx="7594382" cy="1384995"/>
          </a:xfrm>
          <a:prstGeom prst="rect">
            <a:avLst/>
          </a:prstGeom>
          <a:noFill/>
        </p:spPr>
        <p:txBody>
          <a:bodyPr wrap="square" rtlCol="0">
            <a:spAutoFit/>
          </a:bodyPr>
          <a:lstStyle/>
          <a:p>
            <a:r>
              <a:rPr lang="en-US" sz="1200">
                <a:solidFill>
                  <a:srgbClr val="0057B7"/>
                </a:solidFill>
                <a:latin typeface="Calibri" panose="020F0502020204030204" pitchFamily="34" charset="0"/>
              </a:rPr>
              <a:t>For more information, contact CDC</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1-800-CDC-INFO (232-4636)</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TTY:  1-888-232-6348    cdc.gov</a:t>
            </a: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8"/>
            <a:ext cx="8286750" cy="993775"/>
          </a:xfrm>
          <a:prstGeom prst="rect">
            <a:avLst/>
          </a:prstGeom>
        </p:spPr>
        <p:txBody>
          <a:bodyPr/>
          <a:lstStyle>
            <a:lvl1pPr algn="l">
              <a:defRPr sz="24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3"/>
            <a:ext cx="838200" cy="544438"/>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t"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1"/>
            <a:ext cx="8229600"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188285431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266232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400" b="1" baseline="0">
                <a:solidFill>
                  <a:srgbClr val="8B9B92"/>
                </a:solidFill>
                <a:effectLst/>
                <a:latin typeface="Calibri" pitchFamily="34" charset="0"/>
              </a:defRPr>
            </a:lvl1pPr>
          </a:lstStyle>
          <a:p>
            <a:r>
              <a:rPr lang="en-US"/>
              <a:t>Bottom band: NCIRD</a:t>
            </a:r>
          </a:p>
        </p:txBody>
      </p:sp>
      <p:sp>
        <p:nvSpPr>
          <p:cNvPr id="8" name="Text Placeholder 7"/>
          <p:cNvSpPr>
            <a:spLocks noGrp="1"/>
          </p:cNvSpPr>
          <p:nvPr>
            <p:ph type="body" sz="quarter" idx="10"/>
          </p:nvPr>
        </p:nvSpPr>
        <p:spPr>
          <a:xfrm>
            <a:off x="457200" y="1158875"/>
            <a:ext cx="8229600" cy="3341688"/>
          </a:xfrm>
        </p:spPr>
        <p:txBody>
          <a:bodyPr/>
          <a:lstStyle>
            <a:lvl1pPr marL="257175" indent="-257175">
              <a:buClr>
                <a:srgbClr val="8B9B92"/>
              </a:buClr>
              <a:buFont typeface="Wingdings" panose="05000000000000000000" pitchFamily="2" charset="2"/>
              <a:buChar char="§"/>
              <a:defRPr sz="1800">
                <a:solidFill>
                  <a:schemeClr val="tx1"/>
                </a:solidFill>
              </a:defRPr>
            </a:lvl1pPr>
            <a:lvl2pPr marL="514350" indent="-211931">
              <a:buClr>
                <a:schemeClr val="tx2"/>
              </a:buClr>
              <a:defRPr sz="1500">
                <a:solidFill>
                  <a:schemeClr val="tx1"/>
                </a:solidFill>
              </a:defRPr>
            </a:lvl2pPr>
            <a:lvl3pPr marL="816769" indent="-130969">
              <a:buClr>
                <a:srgbClr val="594F40"/>
              </a:buClr>
              <a:defRPr sz="1350">
                <a:solidFill>
                  <a:schemeClr val="tx1"/>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
        <p:nvSpPr>
          <p:cNvPr id="6" name="Slide Number Placeholder 1">
            <a:extLst>
              <a:ext uri="{FF2B5EF4-FFF2-40B4-BE49-F238E27FC236}">
                <a16:creationId xmlns:a16="http://schemas.microsoft.com/office/drawing/2014/main" id="{6EBDC20B-C328-4BE4-995C-0C8C433499B1}"/>
              </a:ext>
            </a:extLst>
          </p:cNvPr>
          <p:cNvSpPr>
            <a:spLocks noGrp="1"/>
          </p:cNvSpPr>
          <p:nvPr>
            <p:ph type="sldNum" sz="quarter" idx="4"/>
          </p:nvPr>
        </p:nvSpPr>
        <p:spPr>
          <a:xfrm>
            <a:off x="8332840" y="4767263"/>
            <a:ext cx="685800" cy="273844"/>
          </a:xfrm>
          <a:prstGeom prst="rect">
            <a:avLst/>
          </a:prstGeom>
        </p:spPr>
        <p:txBody>
          <a:bodyPr vert="horz" lIns="91440" tIns="45720" rIns="91440" bIns="45720" rtlCol="0" anchor="ctr"/>
          <a:lstStyle>
            <a:lvl1pPr algn="r">
              <a:defRPr sz="1050" b="1">
                <a:solidFill>
                  <a:schemeClr val="tx2"/>
                </a:solidFill>
                <a:latin typeface="Calibri" panose="020F0502020204030204" pitchFamily="34" charset="0"/>
                <a:cs typeface="Calibri" panose="020F0502020204030204" pitchFamily="34" charset="0"/>
              </a:defRPr>
            </a:lvl1pPr>
          </a:lstStyle>
          <a:p>
            <a:pPr defTabSz="685800" eaLnBrk="1" fontAlgn="auto" hangingPunct="1">
              <a:spcBef>
                <a:spcPts val="0"/>
              </a:spcBef>
              <a:spcAft>
                <a:spcPts val="0"/>
              </a:spcAft>
              <a:defRPr/>
            </a:pPr>
            <a:fld id="{3024AEE4-DF17-4CB8-88A9-F7F9C68EA4FD}" type="slidenum">
              <a:rPr lang="en-US" smtClean="0">
                <a:solidFill>
                  <a:srgbClr val="8B9B92"/>
                </a:solidFill>
              </a:rPr>
              <a:pPr defTabSz="685800" eaLnBrk="1" fontAlgn="auto" hangingPunct="1">
                <a:spcBef>
                  <a:spcPts val="0"/>
                </a:spcBef>
                <a:spcAft>
                  <a:spcPts val="0"/>
                </a:spcAft>
                <a:defRPr/>
              </a:pPr>
              <a:t>‹#›</a:t>
            </a:fld>
            <a:endParaRPr lang="en-US">
              <a:solidFill>
                <a:srgbClr val="8B9B92"/>
              </a:solidFill>
            </a:endParaRPr>
          </a:p>
        </p:txBody>
      </p:sp>
    </p:spTree>
    <p:extLst>
      <p:ext uri="{BB962C8B-B14F-4D97-AF65-F5344CB8AC3E}">
        <p14:creationId xmlns:p14="http://schemas.microsoft.com/office/powerpoint/2010/main" val="27790717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342900" y="1165622"/>
            <a:ext cx="8435340" cy="3465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342900" y="4631532"/>
            <a:ext cx="8435340" cy="413147"/>
          </a:xfrm>
        </p:spPr>
        <p:txBody>
          <a:bodyPr anchor="b" anchorCtr="0"/>
          <a:lstStyle>
            <a:lvl1pPr marL="0" indent="0">
              <a:spcBef>
                <a:spcPts val="150"/>
              </a:spcBef>
              <a:buNone/>
              <a:defRPr sz="900">
                <a:solidFill>
                  <a:schemeClr val="tx2"/>
                </a:solidFill>
              </a:defRPr>
            </a:lvl1pPr>
          </a:lstStyle>
          <a:p>
            <a:pPr lvl="0"/>
            <a:r>
              <a:rPr lang="en-US"/>
              <a:t>*Citations and references</a:t>
            </a:r>
          </a:p>
        </p:txBody>
      </p:sp>
    </p:spTree>
    <p:extLst>
      <p:ext uri="{BB962C8B-B14F-4D97-AF65-F5344CB8AC3E}">
        <p14:creationId xmlns:p14="http://schemas.microsoft.com/office/powerpoint/2010/main" val="18409324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Tree>
    <p:extLst>
      <p:ext uri="{BB962C8B-B14F-4D97-AF65-F5344CB8AC3E}">
        <p14:creationId xmlns:p14="http://schemas.microsoft.com/office/powerpoint/2010/main" val="369419643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Lst>
          </p:cNvPr>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4E39FFFF-C774-97B8-69C4-310FAF71A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163368"/>
            <a:ext cx="838200" cy="544438"/>
          </a:xfrm>
          <a:prstGeom prst="rect">
            <a:avLst/>
          </a:prstGeom>
        </p:spPr>
      </p:pic>
      <p:pic>
        <p:nvPicPr>
          <p:cNvPr id="5" name="Picture 4" descr="A black and white sign&#10;&#10;Description automatically generated with medium confidence">
            <a:extLst>
              <a:ext uri="{FF2B5EF4-FFF2-40B4-BE49-F238E27FC236}">
                <a16:creationId xmlns:a16="http://schemas.microsoft.com/office/drawing/2014/main" id="{215F3BEF-D3CB-A296-5B47-851ADE98EE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306609"/>
            <a:ext cx="781090" cy="239492"/>
          </a:xfrm>
          <a:prstGeom prst="rect">
            <a:avLst/>
          </a:prstGeom>
        </p:spPr>
      </p:pic>
    </p:spTree>
    <p:extLst>
      <p:ext uri="{BB962C8B-B14F-4D97-AF65-F5344CB8AC3E}">
        <p14:creationId xmlns:p14="http://schemas.microsoft.com/office/powerpoint/2010/main" val="66314695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Lst>
          </p:cNvPr>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4E39FFFF-C774-97B8-69C4-310FAF71A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163368"/>
            <a:ext cx="838200" cy="544438"/>
          </a:xfrm>
          <a:prstGeom prst="rect">
            <a:avLst/>
          </a:prstGeom>
        </p:spPr>
      </p:pic>
      <p:pic>
        <p:nvPicPr>
          <p:cNvPr id="5" name="Picture 4" descr="A black and white sign&#10;&#10;Description automatically generated with medium confidence">
            <a:extLst>
              <a:ext uri="{FF2B5EF4-FFF2-40B4-BE49-F238E27FC236}">
                <a16:creationId xmlns:a16="http://schemas.microsoft.com/office/drawing/2014/main" id="{215F3BEF-D3CB-A296-5B47-851ADE98EE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306609"/>
            <a:ext cx="781090" cy="239492"/>
          </a:xfrm>
          <a:prstGeom prst="rect">
            <a:avLst/>
          </a:prstGeom>
        </p:spPr>
      </p:pic>
    </p:spTree>
    <p:extLst>
      <p:ext uri="{BB962C8B-B14F-4D97-AF65-F5344CB8AC3E}">
        <p14:creationId xmlns:p14="http://schemas.microsoft.com/office/powerpoint/2010/main" val="66314695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0606277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398076243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1" y="1358901"/>
            <a:ext cx="3889375"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6" y="1358901"/>
            <a:ext cx="3889375" cy="3316288"/>
          </a:xfrm>
        </p:spPr>
        <p:txBody>
          <a:bodyPr/>
          <a:lstStyle>
            <a:lvl1pPr marL="228594" indent="-228594">
              <a:buClr>
                <a:srgbClr val="0033A1"/>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tabLst>
                <a:tab pos="285743"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41095640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4274355"/>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3" name="TextBox 2"/>
          <p:cNvSpPr txBox="1"/>
          <p:nvPr userDrawn="1"/>
        </p:nvSpPr>
        <p:spPr>
          <a:xfrm>
            <a:off x="127219" y="2746825"/>
            <a:ext cx="7594382" cy="1384995"/>
          </a:xfrm>
          <a:prstGeom prst="rect">
            <a:avLst/>
          </a:prstGeom>
          <a:noFill/>
        </p:spPr>
        <p:txBody>
          <a:bodyPr wrap="square" rtlCol="0">
            <a:spAutoFit/>
          </a:bodyPr>
          <a:lstStyle/>
          <a:p>
            <a:r>
              <a:rPr lang="en-US" sz="1200">
                <a:solidFill>
                  <a:srgbClr val="0057B7"/>
                </a:solidFill>
                <a:latin typeface="Calibri" panose="020F0502020204030204" pitchFamily="34" charset="0"/>
              </a:rPr>
              <a:t>For more information, contact CDC</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1-800-CDC-INFO (232-4636)</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TTY:  1-888-232-6348    www.cdc.gov</a:t>
            </a: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9"/>
            <a:ext cx="8286750" cy="993775"/>
          </a:xfrm>
          <a:prstGeom prst="rect">
            <a:avLst/>
          </a:prstGeom>
        </p:spPr>
        <p:txBody>
          <a:bodyPr/>
          <a:lstStyle>
            <a:lvl1pPr algn="l">
              <a:defRPr sz="24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4"/>
            <a:ext cx="838200" cy="544438"/>
          </a:xfrm>
          <a:prstGeom prst="rect">
            <a:avLst/>
          </a:prstGeom>
        </p:spPr>
      </p:pic>
    </p:spTree>
    <p:extLst>
      <p:ext uri="{BB962C8B-B14F-4D97-AF65-F5344CB8AC3E}">
        <p14:creationId xmlns:p14="http://schemas.microsoft.com/office/powerpoint/2010/main" val="366727853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Lst>
          </p:cNvPr>
          <p:cNvGrpSpPr/>
          <p:nvPr userDrawn="1"/>
        </p:nvGrpSpPr>
        <p:grpSpPr>
          <a:xfrm>
            <a:off x="0" y="4274355"/>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extBox 1">
            <a:extLst>
              <a:ext uri="{FF2B5EF4-FFF2-40B4-BE49-F238E27FC236}">
                <a16:creationId xmlns:a16="http://schemas.microsoft.com/office/drawing/2014/main" id="{63EC5AC4-5C0E-5ADA-63E1-68591A3C61BC}"/>
              </a:ext>
            </a:extLst>
          </p:cNvPr>
          <p:cNvSpPr txBox="1"/>
          <p:nvPr userDrawn="1"/>
        </p:nvSpPr>
        <p:spPr>
          <a:xfrm>
            <a:off x="127219" y="2746825"/>
            <a:ext cx="7594382" cy="1384995"/>
          </a:xfrm>
          <a:prstGeom prst="rect">
            <a:avLst/>
          </a:prstGeom>
          <a:noFill/>
        </p:spPr>
        <p:txBody>
          <a:bodyPr wrap="square" rtlCol="0">
            <a:spAutoFit/>
          </a:bodyPr>
          <a:lstStyle/>
          <a:p>
            <a:r>
              <a:rPr lang="en-US" sz="1200">
                <a:solidFill>
                  <a:srgbClr val="1E5AAA"/>
                </a:solidFill>
                <a:latin typeface="Calibri" panose="020F0502020204030204" pitchFamily="34" charset="0"/>
              </a:rPr>
              <a:t>For more information, contact CDC/ATSDR</a:t>
            </a:r>
            <a:br>
              <a:rPr lang="en-US" sz="1200">
                <a:solidFill>
                  <a:srgbClr val="1E5AAA"/>
                </a:solidFill>
                <a:latin typeface="Calibri" panose="020F0502020204030204" pitchFamily="34" charset="0"/>
              </a:rPr>
            </a:br>
            <a:r>
              <a:rPr lang="en-US" sz="1200">
                <a:solidFill>
                  <a:srgbClr val="1E5AAA"/>
                </a:solidFill>
                <a:latin typeface="Calibri" panose="020F0502020204030204" pitchFamily="34" charset="0"/>
              </a:rPr>
              <a:t>1-800-CDC-INFO (232-4636)</a:t>
            </a:r>
            <a:br>
              <a:rPr lang="en-US" sz="1200">
                <a:solidFill>
                  <a:srgbClr val="1E5AAA"/>
                </a:solidFill>
                <a:latin typeface="Calibri" panose="020F0502020204030204" pitchFamily="34" charset="0"/>
              </a:rPr>
            </a:br>
            <a:r>
              <a:rPr lang="en-US" sz="1200">
                <a:solidFill>
                  <a:srgbClr val="1E5AAA"/>
                </a:solidFill>
                <a:latin typeface="Calibri" panose="020F0502020204030204" pitchFamily="34" charset="0"/>
              </a:rPr>
              <a:t>TTY:  1-888-232-6348    www.cdc.gov           www.atsdr.cdc.gov </a:t>
            </a:r>
            <a:br>
              <a:rPr lang="en-US" sz="1200">
                <a:solidFill>
                  <a:srgbClr val="1E5AAA"/>
                </a:solidFill>
                <a:latin typeface="Calibri" panose="020F0502020204030204" pitchFamily="34" charset="0"/>
              </a:rPr>
            </a:br>
            <a:br>
              <a:rPr lang="en-US" sz="1200">
                <a:solidFill>
                  <a:srgbClr val="1E5AAA"/>
                </a:solidFill>
                <a:latin typeface="Calibri" panose="020F0502020204030204" pitchFamily="34" charset="0"/>
              </a:rPr>
            </a:br>
            <a:br>
              <a:rPr lang="en-US" sz="1200">
                <a:solidFill>
                  <a:srgbClr val="1E5AAA"/>
                </a:solidFill>
                <a:latin typeface="Calibri" panose="020F0502020204030204" pitchFamily="34" charset="0"/>
              </a:rPr>
            </a:br>
            <a:r>
              <a:rPr lang="en-US" sz="1200">
                <a:solidFill>
                  <a:srgbClr val="1E5AAA"/>
                </a:solidFill>
                <a:latin typeface="Calibri" panose="020F0502020204030204" pitchFamily="34" charset="0"/>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9"/>
            <a:ext cx="8286750" cy="993775"/>
          </a:xfrm>
          <a:prstGeom prst="rect">
            <a:avLst/>
          </a:prstGeom>
        </p:spPr>
        <p:txBody>
          <a:bodyPr/>
          <a:lstStyle>
            <a:lvl1pPr algn="l">
              <a:defRPr sz="2400" b="1">
                <a:solidFill>
                  <a:srgbClr val="1E5AAA"/>
                </a:solidFill>
                <a:latin typeface="Calibri" panose="020F0502020204030204" pitchFamily="34" charset="0"/>
                <a:cs typeface="Calibri" panose="020F0502020204030204" pitchFamily="34" charset="0"/>
              </a:defRPr>
            </a:lvl1pPr>
          </a:lstStyle>
          <a:p>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42A424E5-EC2E-6C95-7E53-4B97888007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4440401"/>
            <a:ext cx="838200" cy="544438"/>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A913A7AB-3BD7-6D83-E156-20B20392C0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4583641"/>
            <a:ext cx="781090" cy="239492"/>
          </a:xfrm>
          <a:prstGeom prst="rect">
            <a:avLst/>
          </a:prstGeom>
        </p:spPr>
      </p:pic>
    </p:spTree>
    <p:extLst>
      <p:ext uri="{BB962C8B-B14F-4D97-AF65-F5344CB8AC3E}">
        <p14:creationId xmlns:p14="http://schemas.microsoft.com/office/powerpoint/2010/main" val="168141090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342900" y="4631533"/>
            <a:ext cx="8366760" cy="413147"/>
          </a:xfrm>
        </p:spPr>
        <p:txBody>
          <a:bodyPr anchor="b" anchorCtr="0"/>
          <a:lstStyle>
            <a:lvl1pPr marL="0" indent="0">
              <a:spcBef>
                <a:spcPts val="150"/>
              </a:spcBef>
              <a:buNone/>
              <a:defRPr sz="900">
                <a:solidFill>
                  <a:schemeClr val="tx2"/>
                </a:solidFill>
              </a:defRPr>
            </a:lvl1pPr>
          </a:lstStyle>
          <a:p>
            <a:pPr lvl="0"/>
            <a:r>
              <a:rPr lang="en-US"/>
              <a:t>*Citations and references</a:t>
            </a:r>
          </a:p>
        </p:txBody>
      </p:sp>
    </p:spTree>
    <p:extLst>
      <p:ext uri="{BB962C8B-B14F-4D97-AF65-F5344CB8AC3E}">
        <p14:creationId xmlns:p14="http://schemas.microsoft.com/office/powerpoint/2010/main" val="169268606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1"/>
            <a:ext cx="8229600"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341689521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Tree>
    <p:extLst>
      <p:ext uri="{BB962C8B-B14F-4D97-AF65-F5344CB8AC3E}">
        <p14:creationId xmlns:p14="http://schemas.microsoft.com/office/powerpoint/2010/main" val="327105432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Lst>
          </p:cNvPr>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6" name="Group 5">
              <a:extLst>
                <a:ext uri="{FF2B5EF4-FFF2-40B4-BE49-F238E27FC236}">
                  <a16:creationId xmlns:a16="http://schemas.microsoft.com/office/drawing/2014/main" id="{57EE0707-A628-935A-CECC-70626B3FA8FC}"/>
                </a:ext>
              </a:extLst>
            </p:cNvPr>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2" name="Parallelogram 11">
                <a:extLst>
                  <a:ext uri="{FF2B5EF4-FFF2-40B4-BE49-F238E27FC236}">
                    <a16:creationId xmlns:a16="http://schemas.microsoft.com/office/drawing/2014/main" id="{91CB8924-C83A-F743-E7B7-6A26681D7283}"/>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3" name="Parallelogram 12">
                <a:extLst>
                  <a:ext uri="{FF2B5EF4-FFF2-40B4-BE49-F238E27FC236}">
                    <a16:creationId xmlns:a16="http://schemas.microsoft.com/office/drawing/2014/main" id="{352A5B8C-A481-8BA7-8E13-68A6747B9BF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4" name="Parallelogram 13">
                <a:extLst>
                  <a:ext uri="{FF2B5EF4-FFF2-40B4-BE49-F238E27FC236}">
                    <a16:creationId xmlns:a16="http://schemas.microsoft.com/office/drawing/2014/main" id="{DAB573E3-591C-13FE-7262-EA1F1564CB36}"/>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5" name="Parallelogram 14">
                <a:extLst>
                  <a:ext uri="{FF2B5EF4-FFF2-40B4-BE49-F238E27FC236}">
                    <a16:creationId xmlns:a16="http://schemas.microsoft.com/office/drawing/2014/main" id="{C0A06E43-B1E2-116B-6C8D-8AE5C97FA5CC}"/>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4E39FFFF-C774-97B8-69C4-310FAF71A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163368"/>
            <a:ext cx="838200" cy="544438"/>
          </a:xfrm>
          <a:prstGeom prst="rect">
            <a:avLst/>
          </a:prstGeom>
        </p:spPr>
      </p:pic>
      <p:pic>
        <p:nvPicPr>
          <p:cNvPr id="5" name="Picture 4" descr="A black and white sign&#10;&#10;Description automatically generated with medium confidence">
            <a:extLst>
              <a:ext uri="{FF2B5EF4-FFF2-40B4-BE49-F238E27FC236}">
                <a16:creationId xmlns:a16="http://schemas.microsoft.com/office/drawing/2014/main" id="{215F3BEF-D3CB-A296-5B47-851ADE98EE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306609"/>
            <a:ext cx="781090" cy="239492"/>
          </a:xfrm>
          <a:prstGeom prst="rect">
            <a:avLst/>
          </a:prstGeom>
        </p:spPr>
      </p:pic>
    </p:spTree>
    <p:extLst>
      <p:ext uri="{BB962C8B-B14F-4D97-AF65-F5344CB8AC3E}">
        <p14:creationId xmlns:p14="http://schemas.microsoft.com/office/powerpoint/2010/main" val="146016763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0606277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3657271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10"/>
            <a:ext cx="5829300" cy="319683"/>
          </a:xfrm>
          <a:prstGeom prst="rect">
            <a:avLst/>
          </a:prstGeom>
        </p:spPr>
        <p:txBody>
          <a:bodyPr anchor="b"/>
          <a:lstStyle>
            <a:lvl1pPr marL="0" indent="0" algn="l">
              <a:lnSpc>
                <a:spcPts val="1650"/>
              </a:lnSpc>
              <a:buNone/>
              <a:defRPr sz="1500" baseline="0">
                <a:solidFill>
                  <a:srgbClr val="000000"/>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438150" y="3071179"/>
            <a:ext cx="7886700" cy="993775"/>
          </a:xfrm>
          <a:prstGeom prst="rect">
            <a:avLst/>
          </a:prstGeom>
        </p:spPr>
        <p:txBody>
          <a:bodyPr/>
          <a:lstStyle>
            <a:lvl1pPr algn="l">
              <a:defRPr sz="36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1" y="5043949"/>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grpSp>
    </p:spTree>
    <p:extLst>
      <p:ext uri="{BB962C8B-B14F-4D97-AF65-F5344CB8AC3E}">
        <p14:creationId xmlns:p14="http://schemas.microsoft.com/office/powerpoint/2010/main" val="4160225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grpSp>
    </p:spTree>
    <p:extLst>
      <p:ext uri="{BB962C8B-B14F-4D97-AF65-F5344CB8AC3E}">
        <p14:creationId xmlns:p14="http://schemas.microsoft.com/office/powerpoint/2010/main" val="179610249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1" y="1358901"/>
            <a:ext cx="3889375"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6" y="1358901"/>
            <a:ext cx="3889375" cy="3316288"/>
          </a:xfrm>
        </p:spPr>
        <p:txBody>
          <a:bodyPr/>
          <a:lstStyle>
            <a:lvl1pPr marL="228594" indent="-228594">
              <a:buClr>
                <a:srgbClr val="0033A1"/>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tabLst>
                <a:tab pos="285743"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grpSp>
    </p:spTree>
    <p:extLst>
      <p:ext uri="{BB962C8B-B14F-4D97-AF65-F5344CB8AC3E}">
        <p14:creationId xmlns:p14="http://schemas.microsoft.com/office/powerpoint/2010/main" val="355748953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S/DATA">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1" y="1358901"/>
            <a:ext cx="3889375" cy="3316288"/>
          </a:xfrm>
        </p:spPr>
        <p:txBody>
          <a:bodyPr/>
          <a:lstStyle>
            <a:lvl1pPr marL="228594" indent="-228594">
              <a:buClr>
                <a:srgbClr val="213F98"/>
              </a:buClr>
              <a:buFont typeface="Arial" panose="020B0604020202020204" pitchFamily="34" charset="0"/>
              <a:buChar char="•"/>
              <a:defRPr sz="2000" b="1">
                <a:solidFill>
                  <a:srgbClr val="1D1D1D"/>
                </a:solidFill>
              </a:defRPr>
            </a:lvl1pPr>
            <a:lvl2pPr marL="457189" indent="-169859">
              <a:buClr>
                <a:srgbClr val="004D71"/>
              </a:buClr>
              <a:buFont typeface="Calibri" panose="020F050202020403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4572000" y="1358901"/>
            <a:ext cx="4114800" cy="3316288"/>
          </a:xfrm>
        </p:spPr>
        <p:txBody>
          <a:bodyPr/>
          <a:lstStyle>
            <a:lvl1pPr>
              <a:spcAft>
                <a:spcPts val="1200"/>
              </a:spcAft>
              <a:buNone/>
              <a:defRPr sz="2000" b="0">
                <a:solidFill>
                  <a:srgbClr val="000000"/>
                </a:solidFill>
              </a:defRPr>
            </a:lvl1pPr>
            <a:lvl2pPr marL="290506" indent="-290506">
              <a:spcBef>
                <a:spcPts val="600"/>
              </a:spcBef>
              <a:spcAft>
                <a:spcPts val="600"/>
              </a:spcAft>
              <a:buClr>
                <a:srgbClr val="9B4E9E"/>
              </a:buClr>
              <a:buFont typeface="Wingdings" panose="05000000000000000000" pitchFamily="2" charset="2"/>
              <a:buChar char="§"/>
              <a:defRPr sz="2800"/>
            </a:lvl2pPr>
            <a:lvl3pPr marL="623873" indent="-333367">
              <a:spcBef>
                <a:spcPts val="600"/>
              </a:spcBef>
              <a:spcAft>
                <a:spcPts val="600"/>
              </a:spcAft>
              <a:buClr>
                <a:srgbClr val="692145"/>
              </a:buClr>
              <a:defRPr sz="2400"/>
            </a:lvl3pPr>
            <a:lvl4pPr marL="914378" indent="-231770">
              <a:spcBef>
                <a:spcPts val="600"/>
              </a:spcBef>
              <a:spcAft>
                <a:spcPts val="600"/>
              </a:spcAft>
              <a:defRPr/>
            </a:lvl4pPr>
          </a:lstStyle>
          <a:p>
            <a:pPr lvl="0"/>
            <a:r>
              <a:rPr lang="en-US"/>
              <a:t>Object</a:t>
            </a:r>
          </a:p>
        </p:txBody>
      </p:sp>
      <p:grpSp>
        <p:nvGrpSpPr>
          <p:cNvPr id="6" name="Group 5">
            <a:extLst>
              <a:ext uri="{FF2B5EF4-FFF2-40B4-BE49-F238E27FC236}">
                <a16:creationId xmlns:a16="http://schemas.microsoft.com/office/drawing/2014/main" id="{C8EA5292-B508-5CCC-3B11-5F514326AB72}"/>
              </a:ext>
            </a:extLst>
          </p:cNvPr>
          <p:cNvGrpSpPr/>
          <p:nvPr userDrawn="1"/>
        </p:nvGrpSpPr>
        <p:grpSpPr>
          <a:xfrm>
            <a:off x="1" y="5043949"/>
            <a:ext cx="9144001" cy="106925"/>
            <a:chOff x="7355954" y="15880786"/>
            <a:chExt cx="21904846" cy="578414"/>
          </a:xfrm>
        </p:grpSpPr>
        <p:sp>
          <p:nvSpPr>
            <p:cNvPr id="8" name="Rectangle 20">
              <a:extLst>
                <a:ext uri="{FF2B5EF4-FFF2-40B4-BE49-F238E27FC236}">
                  <a16:creationId xmlns:a16="http://schemas.microsoft.com/office/drawing/2014/main" id="{539AAD55-CAFC-28FA-1603-012C70964EF9}"/>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9" name="Rectangle 20">
              <a:extLst>
                <a:ext uri="{FF2B5EF4-FFF2-40B4-BE49-F238E27FC236}">
                  <a16:creationId xmlns:a16="http://schemas.microsoft.com/office/drawing/2014/main" id="{ECA99706-428A-5A9B-342D-4D840B1E03AB}"/>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10" name="Rectangle 20">
              <a:extLst>
                <a:ext uri="{FF2B5EF4-FFF2-40B4-BE49-F238E27FC236}">
                  <a16:creationId xmlns:a16="http://schemas.microsoft.com/office/drawing/2014/main" id="{79DDDD67-FECD-CBEB-564B-EDFA0D549E1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11" name="Rectangle 20">
              <a:extLst>
                <a:ext uri="{FF2B5EF4-FFF2-40B4-BE49-F238E27FC236}">
                  <a16:creationId xmlns:a16="http://schemas.microsoft.com/office/drawing/2014/main" id="{EFFB22AD-82B6-AB04-B682-8FFC29BE6868}"/>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grpSp>
    </p:spTree>
    <p:extLst>
      <p:ext uri="{BB962C8B-B14F-4D97-AF65-F5344CB8AC3E}">
        <p14:creationId xmlns:p14="http://schemas.microsoft.com/office/powerpoint/2010/main" val="109682366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4274355"/>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3" name="TextBox 2"/>
          <p:cNvSpPr txBox="1"/>
          <p:nvPr userDrawn="1"/>
        </p:nvSpPr>
        <p:spPr>
          <a:xfrm>
            <a:off x="127219" y="2746825"/>
            <a:ext cx="7594382" cy="1384995"/>
          </a:xfrm>
          <a:prstGeom prst="rect">
            <a:avLst/>
          </a:prstGeom>
          <a:noFill/>
        </p:spPr>
        <p:txBody>
          <a:bodyPr wrap="squar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For more information, contact CDC</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1-800-CDC-INFO (232-4636)</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TTY:  1-888-232-6348    www.cdc.gov</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9"/>
            <a:ext cx="8286750" cy="993775"/>
          </a:xfrm>
          <a:prstGeom prst="rect">
            <a:avLst/>
          </a:prstGeom>
        </p:spPr>
        <p:txBody>
          <a:bodyPr/>
          <a:lstStyle>
            <a:lvl1pPr algn="l">
              <a:defRPr sz="24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4"/>
            <a:ext cx="838200" cy="544438"/>
          </a:xfrm>
          <a:prstGeom prst="rect">
            <a:avLst/>
          </a:prstGeom>
        </p:spPr>
      </p:pic>
    </p:spTree>
    <p:extLst>
      <p:ext uri="{BB962C8B-B14F-4D97-AF65-F5344CB8AC3E}">
        <p14:creationId xmlns:p14="http://schemas.microsoft.com/office/powerpoint/2010/main" val="246499208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Lst>
          </p:cNvPr>
          <p:cNvGrpSpPr/>
          <p:nvPr userDrawn="1"/>
        </p:nvGrpSpPr>
        <p:grpSpPr>
          <a:xfrm>
            <a:off x="0" y="4274355"/>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6" name="Group 5">
              <a:extLst>
                <a:ext uri="{FF2B5EF4-FFF2-40B4-BE49-F238E27FC236}">
                  <a16:creationId xmlns:a16="http://schemas.microsoft.com/office/drawing/2014/main" id="{4C15464F-2DC0-02E4-5EBE-4271CBFCFE29}"/>
                </a:ext>
              </a:extLst>
            </p:cNvPr>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8" name="Parallelogram 7">
                <a:extLst>
                  <a:ext uri="{FF2B5EF4-FFF2-40B4-BE49-F238E27FC236}">
                    <a16:creationId xmlns:a16="http://schemas.microsoft.com/office/drawing/2014/main" id="{B86E1BC7-59E7-4F47-5FB3-C02246911E2C}"/>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3" name="Parallelogram 12">
                <a:extLst>
                  <a:ext uri="{FF2B5EF4-FFF2-40B4-BE49-F238E27FC236}">
                    <a16:creationId xmlns:a16="http://schemas.microsoft.com/office/drawing/2014/main" id="{1200FC31-8FC6-FF0D-B5D2-3AAF45711FE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9" name="Parallelogram 18">
                <a:extLst>
                  <a:ext uri="{FF2B5EF4-FFF2-40B4-BE49-F238E27FC236}">
                    <a16:creationId xmlns:a16="http://schemas.microsoft.com/office/drawing/2014/main" id="{9E48511E-6721-466F-BC20-6BA94574094F}"/>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2" name="TextBox 1">
            <a:extLst>
              <a:ext uri="{FF2B5EF4-FFF2-40B4-BE49-F238E27FC236}">
                <a16:creationId xmlns:a16="http://schemas.microsoft.com/office/drawing/2014/main" id="{63EC5AC4-5C0E-5ADA-63E1-68591A3C61BC}"/>
              </a:ext>
            </a:extLst>
          </p:cNvPr>
          <p:cNvSpPr txBox="1"/>
          <p:nvPr userDrawn="1"/>
        </p:nvSpPr>
        <p:spPr>
          <a:xfrm>
            <a:off x="127219" y="2746825"/>
            <a:ext cx="7594382" cy="1384995"/>
          </a:xfrm>
          <a:prstGeom prst="rect">
            <a:avLst/>
          </a:prstGeom>
          <a:noFill/>
        </p:spPr>
        <p:txBody>
          <a:bodyPr wrap="squar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For more information, contact CDC/ATSDR</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1-800-CDC-INFO (232-4636)</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TTY:  1-888-232-6348    www.cdc.gov           www.atsdr.cdc.gov </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9"/>
            <a:ext cx="8286750" cy="993775"/>
          </a:xfrm>
          <a:prstGeom prst="rect">
            <a:avLst/>
          </a:prstGeom>
        </p:spPr>
        <p:txBody>
          <a:bodyPr/>
          <a:lstStyle>
            <a:lvl1pPr algn="l">
              <a:defRPr sz="2400" b="1">
                <a:solidFill>
                  <a:srgbClr val="1E5AAA"/>
                </a:solidFill>
                <a:latin typeface="Calibri" panose="020F0502020204030204" pitchFamily="34" charset="0"/>
                <a:cs typeface="Calibri" panose="020F0502020204030204" pitchFamily="34" charset="0"/>
              </a:defRPr>
            </a:lvl1pPr>
          </a:lstStyle>
          <a:p>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42A424E5-EC2E-6C95-7E53-4B97888007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4440401"/>
            <a:ext cx="838200" cy="544438"/>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A913A7AB-3BD7-6D83-E156-20B20392C0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4583641"/>
            <a:ext cx="781090" cy="239492"/>
          </a:xfrm>
          <a:prstGeom prst="rect">
            <a:avLst/>
          </a:prstGeom>
        </p:spPr>
      </p:pic>
    </p:spTree>
    <p:extLst>
      <p:ext uri="{BB962C8B-B14F-4D97-AF65-F5344CB8AC3E}">
        <p14:creationId xmlns:p14="http://schemas.microsoft.com/office/powerpoint/2010/main" val="10168824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Web Pro"/>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236581" y="4530956"/>
            <a:ext cx="838200" cy="544438"/>
          </a:xfrm>
          <a:prstGeom prst="rect">
            <a:avLst/>
          </a:prstGeom>
        </p:spPr>
      </p:pic>
    </p:spTree>
    <p:extLst>
      <p:ext uri="{BB962C8B-B14F-4D97-AF65-F5344CB8AC3E}">
        <p14:creationId xmlns:p14="http://schemas.microsoft.com/office/powerpoint/2010/main" val="343794995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1" y="1358901"/>
            <a:ext cx="3889375"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6" y="1358901"/>
            <a:ext cx="3889375" cy="3316288"/>
          </a:xfrm>
        </p:spPr>
        <p:txBody>
          <a:bodyPr/>
          <a:lstStyle>
            <a:lvl1pPr marL="228594" indent="-228594">
              <a:buClr>
                <a:srgbClr val="0033A1"/>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tabLst>
                <a:tab pos="285743"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4109564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4274355"/>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3" name="TextBox 2"/>
          <p:cNvSpPr txBox="1"/>
          <p:nvPr userDrawn="1"/>
        </p:nvSpPr>
        <p:spPr>
          <a:xfrm>
            <a:off x="127219" y="2746825"/>
            <a:ext cx="7594382" cy="1384995"/>
          </a:xfrm>
          <a:prstGeom prst="rect">
            <a:avLst/>
          </a:prstGeom>
          <a:noFill/>
        </p:spPr>
        <p:txBody>
          <a:bodyPr wrap="square" rtlCol="0">
            <a:spAutoFit/>
          </a:bodyPr>
          <a:lstStyle/>
          <a:p>
            <a:r>
              <a:rPr lang="en-US" sz="1200">
                <a:solidFill>
                  <a:srgbClr val="0057B7"/>
                </a:solidFill>
                <a:latin typeface="Calibri" panose="020F0502020204030204" pitchFamily="34" charset="0"/>
              </a:rPr>
              <a:t>For more information, contact CDC</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1-800-CDC-INFO (232-4636)</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TTY:  1-888-232-6348    www.cdc.gov</a:t>
            </a: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9"/>
            <a:ext cx="8286750" cy="993775"/>
          </a:xfrm>
          <a:prstGeom prst="rect">
            <a:avLst/>
          </a:prstGeom>
        </p:spPr>
        <p:txBody>
          <a:bodyPr/>
          <a:lstStyle>
            <a:lvl1pPr algn="l">
              <a:defRPr sz="24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4"/>
            <a:ext cx="838200" cy="544438"/>
          </a:xfrm>
          <a:prstGeom prst="rect">
            <a:avLst/>
          </a:prstGeom>
        </p:spPr>
      </p:pic>
    </p:spTree>
    <p:extLst>
      <p:ext uri="{BB962C8B-B14F-4D97-AF65-F5344CB8AC3E}">
        <p14:creationId xmlns:p14="http://schemas.microsoft.com/office/powerpoint/2010/main" val="366727853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Lst>
          </p:cNvPr>
          <p:cNvGrpSpPr/>
          <p:nvPr userDrawn="1"/>
        </p:nvGrpSpPr>
        <p:grpSpPr>
          <a:xfrm>
            <a:off x="0" y="4274355"/>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extBox 1">
            <a:extLst>
              <a:ext uri="{FF2B5EF4-FFF2-40B4-BE49-F238E27FC236}">
                <a16:creationId xmlns:a16="http://schemas.microsoft.com/office/drawing/2014/main" id="{63EC5AC4-5C0E-5ADA-63E1-68591A3C61BC}"/>
              </a:ext>
            </a:extLst>
          </p:cNvPr>
          <p:cNvSpPr txBox="1"/>
          <p:nvPr userDrawn="1"/>
        </p:nvSpPr>
        <p:spPr>
          <a:xfrm>
            <a:off x="127219" y="2746825"/>
            <a:ext cx="7594382" cy="1384995"/>
          </a:xfrm>
          <a:prstGeom prst="rect">
            <a:avLst/>
          </a:prstGeom>
          <a:noFill/>
        </p:spPr>
        <p:txBody>
          <a:bodyPr wrap="square" rtlCol="0">
            <a:spAutoFit/>
          </a:bodyPr>
          <a:lstStyle/>
          <a:p>
            <a:r>
              <a:rPr lang="en-US" sz="1200">
                <a:solidFill>
                  <a:srgbClr val="1E5AAA"/>
                </a:solidFill>
                <a:latin typeface="Calibri" panose="020F0502020204030204" pitchFamily="34" charset="0"/>
              </a:rPr>
              <a:t>For more information, contact CDC/ATSDR</a:t>
            </a:r>
            <a:br>
              <a:rPr lang="en-US" sz="1200">
                <a:solidFill>
                  <a:srgbClr val="1E5AAA"/>
                </a:solidFill>
                <a:latin typeface="Calibri" panose="020F0502020204030204" pitchFamily="34" charset="0"/>
              </a:rPr>
            </a:br>
            <a:r>
              <a:rPr lang="en-US" sz="1200">
                <a:solidFill>
                  <a:srgbClr val="1E5AAA"/>
                </a:solidFill>
                <a:latin typeface="Calibri" panose="020F0502020204030204" pitchFamily="34" charset="0"/>
              </a:rPr>
              <a:t>1-800-CDC-INFO (232-4636)</a:t>
            </a:r>
            <a:br>
              <a:rPr lang="en-US" sz="1200">
                <a:solidFill>
                  <a:srgbClr val="1E5AAA"/>
                </a:solidFill>
                <a:latin typeface="Calibri" panose="020F0502020204030204" pitchFamily="34" charset="0"/>
              </a:rPr>
            </a:br>
            <a:r>
              <a:rPr lang="en-US" sz="1200">
                <a:solidFill>
                  <a:srgbClr val="1E5AAA"/>
                </a:solidFill>
                <a:latin typeface="Calibri" panose="020F0502020204030204" pitchFamily="34" charset="0"/>
              </a:rPr>
              <a:t>TTY:  1-888-232-6348    www.cdc.gov           www.atsdr.cdc.gov </a:t>
            </a:r>
            <a:br>
              <a:rPr lang="en-US" sz="1200">
                <a:solidFill>
                  <a:srgbClr val="1E5AAA"/>
                </a:solidFill>
                <a:latin typeface="Calibri" panose="020F0502020204030204" pitchFamily="34" charset="0"/>
              </a:rPr>
            </a:br>
            <a:br>
              <a:rPr lang="en-US" sz="1200">
                <a:solidFill>
                  <a:srgbClr val="1E5AAA"/>
                </a:solidFill>
                <a:latin typeface="Calibri" panose="020F0502020204030204" pitchFamily="34" charset="0"/>
              </a:rPr>
            </a:br>
            <a:br>
              <a:rPr lang="en-US" sz="1200">
                <a:solidFill>
                  <a:srgbClr val="1E5AAA"/>
                </a:solidFill>
                <a:latin typeface="Calibri" panose="020F0502020204030204" pitchFamily="34" charset="0"/>
              </a:rPr>
            </a:br>
            <a:r>
              <a:rPr lang="en-US" sz="1200">
                <a:solidFill>
                  <a:srgbClr val="1E5AAA"/>
                </a:solidFill>
                <a:latin typeface="Calibri" panose="020F0502020204030204" pitchFamily="34" charset="0"/>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9"/>
            <a:ext cx="8286750" cy="993775"/>
          </a:xfrm>
          <a:prstGeom prst="rect">
            <a:avLst/>
          </a:prstGeom>
        </p:spPr>
        <p:txBody>
          <a:bodyPr/>
          <a:lstStyle>
            <a:lvl1pPr algn="l">
              <a:defRPr sz="2400" b="1">
                <a:solidFill>
                  <a:srgbClr val="1E5AAA"/>
                </a:solidFill>
                <a:latin typeface="Calibri" panose="020F0502020204030204" pitchFamily="34" charset="0"/>
                <a:cs typeface="Calibri" panose="020F0502020204030204" pitchFamily="34" charset="0"/>
              </a:defRPr>
            </a:lvl1pPr>
          </a:lstStyle>
          <a:p>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42A424E5-EC2E-6C95-7E53-4B97888007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4440401"/>
            <a:ext cx="838200" cy="544438"/>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A913A7AB-3BD7-6D83-E156-20B20392C0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4583641"/>
            <a:ext cx="781090" cy="239492"/>
          </a:xfrm>
          <a:prstGeom prst="rect">
            <a:avLst/>
          </a:prstGeom>
        </p:spPr>
      </p:pic>
    </p:spTree>
    <p:extLst>
      <p:ext uri="{BB962C8B-B14F-4D97-AF65-F5344CB8AC3E}">
        <p14:creationId xmlns:p14="http://schemas.microsoft.com/office/powerpoint/2010/main" val="168141090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342900" y="4631533"/>
            <a:ext cx="8366760" cy="413147"/>
          </a:xfrm>
        </p:spPr>
        <p:txBody>
          <a:bodyPr anchor="b" anchorCtr="0"/>
          <a:lstStyle>
            <a:lvl1pPr marL="0" indent="0">
              <a:spcBef>
                <a:spcPts val="150"/>
              </a:spcBef>
              <a:buNone/>
              <a:defRPr sz="900">
                <a:solidFill>
                  <a:schemeClr val="tx2"/>
                </a:solidFill>
              </a:defRPr>
            </a:lvl1pPr>
          </a:lstStyle>
          <a:p>
            <a:pPr lvl="0"/>
            <a:r>
              <a:rPr lang="en-US"/>
              <a:t>*Citations and references</a:t>
            </a:r>
          </a:p>
        </p:txBody>
      </p:sp>
    </p:spTree>
    <p:extLst>
      <p:ext uri="{BB962C8B-B14F-4D97-AF65-F5344CB8AC3E}">
        <p14:creationId xmlns:p14="http://schemas.microsoft.com/office/powerpoint/2010/main" val="169268606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1"/>
            <a:ext cx="8229600"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341689521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3" r:id="rId4"/>
    <p:sldLayoutId id="2147484014" r:id="rId5"/>
    <p:sldLayoutId id="2147484015" r:id="rId6"/>
    <p:sldLayoutId id="2147484016" r:id="rId7"/>
    <p:sldLayoutId id="2147484017" r:id="rId8"/>
    <p:sldLayoutId id="2147483887" r:id="rId9"/>
    <p:sldLayoutId id="2147483823" r:id="rId10"/>
    <p:sldLayoutId id="2147483876" r:id="rId11"/>
    <p:sldLayoutId id="2147483877" r:id="rId12"/>
    <p:sldLayoutId id="2147483852" r:id="rId13"/>
    <p:sldLayoutId id="2147483883" r:id="rId14"/>
    <p:sldLayoutId id="2147483888" r:id="rId15"/>
    <p:sldLayoutId id="2147483966" r:id="rId16"/>
    <p:sldLayoutId id="2147484008" r:id="rId17"/>
    <p:sldLayoutId id="2147484018" r:id="rId18"/>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26960419"/>
      </p:ext>
    </p:extLst>
  </p:cSld>
  <p:clrMap bg1="lt1" tx1="dk1" bg2="lt2" tx2="dk2" accent1="accent1" accent2="accent2" accent3="accent3" accent4="accent4" accent5="accent5" accent6="accent6" hlink="hlink" folHlink="folHlink"/>
  <p:sldLayoutIdLst>
    <p:sldLayoutId id="214748397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Lst>
  <p:transition>
    <p:fad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Clr>
          <a:srgbClr val="0033A1"/>
        </a:buClr>
        <a:buFont typeface="Arial" panose="020B0604020202020204" pitchFamily="34" charset="0"/>
        <a:buChar char="•"/>
        <a:defRPr sz="2400" kern="1200">
          <a:solidFill>
            <a:srgbClr val="1D1D1D"/>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lr>
          <a:srgbClr val="0033A1"/>
        </a:buClr>
        <a:buFont typeface="Arial" panose="020B0604020202020204" pitchFamily="34" charset="0"/>
        <a:buChar char="–"/>
        <a:defRPr sz="2100" kern="1200">
          <a:solidFill>
            <a:srgbClr val="1D1D1D"/>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1D1D1D"/>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1D1D1D"/>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1D1D1D"/>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420864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2.xml"/><Relationship Id="rId5" Type="http://schemas.openxmlformats.org/officeDocument/2006/relationships/image" Target="../media/image55.emf"/><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62.svg"/></Relationships>
</file>

<file path=ppt/slides/_rels/slide2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slideLayout" Target="../slideLayouts/slideLayout8.xml"/><Relationship Id="rId7" Type="http://schemas.openxmlformats.org/officeDocument/2006/relationships/image" Target="../media/image6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3.emf"/><Relationship Id="rId11" Type="http://schemas.openxmlformats.org/officeDocument/2006/relationships/image" Target="../media/image68.png"/><Relationship Id="rId5" Type="http://schemas.openxmlformats.org/officeDocument/2006/relationships/oleObject" Target="../embeddings/oleObject1.bin"/><Relationship Id="rId10" Type="http://schemas.openxmlformats.org/officeDocument/2006/relationships/image" Target="../media/image67.svg"/><Relationship Id="rId4" Type="http://schemas.openxmlformats.org/officeDocument/2006/relationships/notesSlide" Target="../notesSlides/notesSlide14.xml"/><Relationship Id="rId9"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88.png"/><Relationship Id="rId3" Type="http://schemas.openxmlformats.org/officeDocument/2006/relationships/image" Target="../media/image73.png"/><Relationship Id="rId21" Type="http://schemas.openxmlformats.org/officeDocument/2006/relationships/image" Target="../media/image91.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image" Target="../media/image72.png"/><Relationship Id="rId16" Type="http://schemas.openxmlformats.org/officeDocument/2006/relationships/image" Target="../media/image86.png"/><Relationship Id="rId20" Type="http://schemas.openxmlformats.org/officeDocument/2006/relationships/image" Target="../media/image90.png"/><Relationship Id="rId1" Type="http://schemas.openxmlformats.org/officeDocument/2006/relationships/slideLayout" Target="../slideLayouts/slideLayout32.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png"/><Relationship Id="rId19" Type="http://schemas.openxmlformats.org/officeDocument/2006/relationships/image" Target="../media/image89.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 Id="rId22" Type="http://schemas.openxmlformats.org/officeDocument/2006/relationships/image" Target="../media/image92.png"/></Relationships>
</file>

<file path=ppt/slides/_rels/slide2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99.emf"/><Relationship Id="rId5" Type="http://schemas.openxmlformats.org/officeDocument/2006/relationships/oleObject" Target="../embeddings/oleObject2.bin"/><Relationship Id="rId4" Type="http://schemas.openxmlformats.org/officeDocument/2006/relationships/image" Target="../media/image9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8.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8.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16.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lIns="91440" tIns="45720" rIns="91440" bIns="45720" anchor="ctr"/>
          <a:lstStyle/>
          <a:p>
            <a:pPr>
              <a:lnSpc>
                <a:spcPct val="164835"/>
              </a:lnSpc>
            </a:pPr>
            <a:r>
              <a:rPr lang="en-US" altLang="en-US">
                <a:latin typeface="Calibri"/>
                <a:cs typeface="Calibri"/>
              </a:rPr>
              <a:t>Immunization Information Systems Overview</a:t>
            </a:r>
            <a:endParaRPr lang="en-US"/>
          </a:p>
        </p:txBody>
      </p:sp>
      <p:sp>
        <p:nvSpPr>
          <p:cNvPr id="3" name="Subtitle 2">
            <a:extLst>
              <a:ext uri="{FF2B5EF4-FFF2-40B4-BE49-F238E27FC236}">
                <a16:creationId xmlns:a16="http://schemas.microsoft.com/office/drawing/2014/main" id="{A027815A-D900-45DB-B7E9-7E3E5057AAA1}"/>
              </a:ext>
            </a:extLst>
          </p:cNvPr>
          <p:cNvSpPr>
            <a:spLocks noGrp="1"/>
          </p:cNvSpPr>
          <p:nvPr>
            <p:ph type="subTitle" idx="1"/>
          </p:nvPr>
        </p:nvSpPr>
        <p:spPr>
          <a:xfrm>
            <a:off x="457200" y="2144512"/>
            <a:ext cx="6400800" cy="877022"/>
          </a:xfrm>
        </p:spPr>
        <p:txBody>
          <a:bodyPr>
            <a:normAutofit/>
          </a:bodyPr>
          <a:lstStyle/>
          <a:p>
            <a:r>
              <a:rPr lang="en-US"/>
              <a:t>Lynn Gibbs Scharf, MPH</a:t>
            </a:r>
          </a:p>
          <a:p>
            <a:r>
              <a:rPr lang="en-US" b="0">
                <a:solidFill>
                  <a:srgbClr val="1E5DB2"/>
                </a:solidFill>
                <a:latin typeface="Calibri"/>
                <a:cs typeface="Calibri"/>
              </a:rPr>
              <a:t>Chief, Informatics and Data Analytics Branch</a:t>
            </a:r>
            <a:endParaRPr lang="en-US" b="0">
              <a:solidFill>
                <a:srgbClr val="1E5DB2"/>
              </a:solidFill>
              <a:cs typeface="Calibri"/>
            </a:endParaRPr>
          </a:p>
          <a:p>
            <a:endParaRPr lang="en-US"/>
          </a:p>
        </p:txBody>
      </p:sp>
      <p:sp>
        <p:nvSpPr>
          <p:cNvPr id="4" name="Text Placeholder 3">
            <a:extLst>
              <a:ext uri="{FF2B5EF4-FFF2-40B4-BE49-F238E27FC236}">
                <a16:creationId xmlns:a16="http://schemas.microsoft.com/office/drawing/2014/main" id="{58FFE8E3-8F69-40F6-9D10-8E58648E78B5}"/>
              </a:ext>
            </a:extLst>
          </p:cNvPr>
          <p:cNvSpPr>
            <a:spLocks noGrp="1"/>
          </p:cNvSpPr>
          <p:nvPr>
            <p:ph type="body" sz="quarter" idx="10"/>
          </p:nvPr>
        </p:nvSpPr>
        <p:spPr/>
        <p:txBody>
          <a:bodyPr/>
          <a:lstStyle/>
          <a:p>
            <a:pPr>
              <a:lnSpc>
                <a:spcPct val="170940"/>
              </a:lnSpc>
            </a:pPr>
            <a:r>
              <a:rPr lang="en-US"/>
              <a:t>July 12, 2024</a:t>
            </a:r>
          </a:p>
        </p:txBody>
      </p:sp>
      <p:sp>
        <p:nvSpPr>
          <p:cNvPr id="7" name="Text Placeholder 6">
            <a:extLst>
              <a:ext uri="{FF2B5EF4-FFF2-40B4-BE49-F238E27FC236}">
                <a16:creationId xmlns:a16="http://schemas.microsoft.com/office/drawing/2014/main" id="{CF2A097E-3484-325A-AFA6-F80D6D1C0BAE}"/>
              </a:ext>
            </a:extLst>
          </p:cNvPr>
          <p:cNvSpPr>
            <a:spLocks noGrp="1"/>
          </p:cNvSpPr>
          <p:nvPr>
            <p:ph type="body" sz="quarter" idx="11"/>
          </p:nvPr>
        </p:nvSpPr>
        <p:spPr/>
        <p:txBody>
          <a:bodyPr/>
          <a:lstStyle/>
          <a:p>
            <a:r>
              <a:rPr lang="en-US" sz="2000">
                <a:latin typeface="Calibri"/>
                <a:cs typeface="Calibri"/>
              </a:rPr>
              <a:t>National Center for Immunization and Respiratory Diseases</a:t>
            </a:r>
            <a:endParaRPr lang="en-US" sz="2000">
              <a:solidFill>
                <a:srgbClr val="FFFFFF"/>
              </a:solidFill>
              <a:latin typeface="Calibri"/>
              <a:cs typeface="Calibri"/>
            </a:endParaRPr>
          </a:p>
          <a:p>
            <a:endParaRPr lang="en-US" sz="2000">
              <a:latin typeface="Calibri"/>
              <a:cs typeface="Calibri"/>
            </a:endParaRP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5816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D854C5-6FB1-4288-B200-483B700E9CCB}"/>
              </a:ext>
            </a:extLst>
          </p:cNvPr>
          <p:cNvSpPr>
            <a:spLocks noGrp="1"/>
          </p:cNvSpPr>
          <p:nvPr>
            <p:ph type="body" sz="quarter" idx="10"/>
          </p:nvPr>
        </p:nvSpPr>
        <p:spPr>
          <a:xfrm>
            <a:off x="3502334" y="1584198"/>
            <a:ext cx="5156774" cy="3132350"/>
          </a:xfr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indent="0">
              <a:lnSpc>
                <a:spcPct val="100000"/>
              </a:lnSpc>
              <a:spcBef>
                <a:spcPts val="900"/>
              </a:spcBef>
              <a:buNone/>
            </a:pPr>
            <a:r>
              <a:rPr lang="en-US" sz="1350">
                <a:solidFill>
                  <a:srgbClr val="0057B7"/>
                </a:solidFill>
                <a:latin typeface="Calibri" panose="020F0502020204030204" pitchFamily="34" charset="0"/>
                <a:ea typeface="Open Sans" panose="020B0606030504020204" pitchFamily="34" charset="0"/>
                <a:cs typeface="Calibri" panose="020F0502020204030204" pitchFamily="34" charset="0"/>
              </a:rPr>
              <a:t>The response highlighted opportunities and achievements in improving data capture and quality. Specifically, it showed:</a:t>
            </a:r>
            <a:endParaRPr lang="en-US" sz="1350">
              <a:solidFill>
                <a:srgbClr val="0057B7"/>
              </a:solidFill>
              <a:latin typeface="Calibri" panose="020F0502020204030204" pitchFamily="34" charset="0"/>
              <a:cs typeface="Calibri" panose="020F0502020204030204" pitchFamily="34" charset="0"/>
            </a:endParaRPr>
          </a:p>
          <a:p>
            <a:pPr marL="213836" indent="-213836">
              <a:lnSpc>
                <a:spcPct val="100000"/>
              </a:lnSpc>
              <a:spcBef>
                <a:spcPts val="900"/>
              </a:spcBef>
              <a:buClrTx/>
            </a:pPr>
            <a:r>
              <a:rPr lang="en-US" sz="1350" b="0">
                <a:solidFill>
                  <a:srgbClr val="000000"/>
                </a:solidFill>
                <a:latin typeface="Calibri" panose="020F0502020204030204" pitchFamily="34" charset="0"/>
                <a:ea typeface="Open Sans" panose="020B0606030504020204" pitchFamily="34" charset="0"/>
                <a:cs typeface="Calibri" panose="020F0502020204030204" pitchFamily="34" charset="0"/>
              </a:rPr>
              <a:t>Core building blocks for data exchange, storage, and processing of large data in public health</a:t>
            </a:r>
          </a:p>
          <a:p>
            <a:pPr marL="213836" indent="-213836">
              <a:lnSpc>
                <a:spcPct val="100000"/>
              </a:lnSpc>
              <a:spcBef>
                <a:spcPts val="900"/>
              </a:spcBef>
              <a:buClrTx/>
            </a:pPr>
            <a:r>
              <a:rPr lang="en-US" sz="1350" b="0">
                <a:solidFill>
                  <a:srgbClr val="000000"/>
                </a:solidFill>
                <a:latin typeface="Calibri" panose="020F0502020204030204" pitchFamily="34" charset="0"/>
                <a:ea typeface="Open Sans" panose="020B0606030504020204" pitchFamily="34" charset="0"/>
                <a:cs typeface="Calibri" panose="020F0502020204030204" pitchFamily="34" charset="0"/>
              </a:rPr>
              <a:t>A real-world example of the ability of CDC and its public health partners to use new technologies to support, process, and manage a nationwide surveillance data set</a:t>
            </a:r>
          </a:p>
          <a:p>
            <a:pPr marL="213836" indent="-213836">
              <a:lnSpc>
                <a:spcPct val="100000"/>
              </a:lnSpc>
              <a:spcBef>
                <a:spcPts val="900"/>
              </a:spcBef>
              <a:buClrTx/>
            </a:pPr>
            <a:r>
              <a:rPr lang="en-US" sz="1350" b="0">
                <a:solidFill>
                  <a:srgbClr val="000000"/>
                </a:solidFill>
                <a:latin typeface="Calibri" panose="020F0502020204030204" pitchFamily="34" charset="0"/>
                <a:ea typeface="Open Sans" panose="020B0606030504020204" pitchFamily="34" charset="0"/>
                <a:cs typeface="Calibri" panose="020F0502020204030204" pitchFamily="34" charset="0"/>
              </a:rPr>
              <a:t>How novel technologies like secure exchanges enhance how state, local, tribal, and federal public health partners exchange and work with data </a:t>
            </a:r>
          </a:p>
          <a:p>
            <a:pPr marL="228124" indent="-228124">
              <a:lnSpc>
                <a:spcPct val="284205"/>
              </a:lnSpc>
              <a:spcBef>
                <a:spcPts val="450"/>
              </a:spcBef>
            </a:pPr>
            <a:endParaRPr lang="en-US" sz="1350">
              <a:latin typeface="Calibri" panose="020F0502020204030204" pitchFamily="34" charset="0"/>
              <a:ea typeface="Open Sans" panose="020B060603050402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4A122580-1189-45CC-8A3E-A54CEB14A583}"/>
              </a:ext>
            </a:extLst>
          </p:cNvPr>
          <p:cNvSpPr/>
          <p:nvPr/>
        </p:nvSpPr>
        <p:spPr>
          <a:xfrm>
            <a:off x="462304" y="610164"/>
            <a:ext cx="8324850" cy="790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r>
              <a:rPr lang="en-US" sz="1200">
                <a:solidFill>
                  <a:prstClr val="black"/>
                </a:solidFill>
                <a:latin typeface="Calibri"/>
                <a:ea typeface="Open Sans"/>
                <a:cs typeface="Calibri"/>
              </a:rPr>
              <a:t>Aspects of IIS architecture and the ecosystem, that were stood up during the response, provided opportunities to advance </a:t>
            </a:r>
            <a:r>
              <a:rPr lang="en-US" sz="1200" b="1">
                <a:solidFill>
                  <a:srgbClr val="0057B7"/>
                </a:solidFill>
                <a:latin typeface="Calibri"/>
                <a:ea typeface="Open Sans"/>
                <a:cs typeface="Calibri"/>
              </a:rPr>
              <a:t>CDC data modernization efforts </a:t>
            </a:r>
            <a:r>
              <a:rPr lang="en-US" sz="1200">
                <a:solidFill>
                  <a:prstClr val="black"/>
                </a:solidFill>
                <a:latin typeface="Calibri"/>
                <a:ea typeface="Open Sans"/>
                <a:cs typeface="Calibri"/>
              </a:rPr>
              <a:t>and </a:t>
            </a:r>
            <a:r>
              <a:rPr lang="en-US" sz="1200" b="1">
                <a:solidFill>
                  <a:srgbClr val="0057B7"/>
                </a:solidFill>
                <a:latin typeface="Calibri"/>
                <a:ea typeface="Open Sans"/>
                <a:cs typeface="Calibri"/>
              </a:rPr>
              <a:t>support future public health emergencies.</a:t>
            </a:r>
            <a:r>
              <a:rPr lang="en-US" sz="1200">
                <a:solidFill>
                  <a:srgbClr val="0057B7"/>
                </a:solidFill>
                <a:latin typeface="Calibri"/>
                <a:ea typeface="Open Sans"/>
                <a:cs typeface="Calibri"/>
              </a:rPr>
              <a:t> </a:t>
            </a:r>
            <a:endParaRPr lang="en-US" sz="1200">
              <a:solidFill>
                <a:srgbClr val="0057B7"/>
              </a:solidFill>
              <a:latin typeface="Calibri" panose="020F0502020204030204" pitchFamily="34" charset="0"/>
              <a:ea typeface="Open Sans" panose="020B060603050402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C03B8235-BD61-48B9-8E7C-5395F034D8A6}"/>
              </a:ext>
            </a:extLst>
          </p:cNvPr>
          <p:cNvCxnSpPr>
            <a:cxnSpLocks/>
          </p:cNvCxnSpPr>
          <p:nvPr/>
        </p:nvCxnSpPr>
        <p:spPr>
          <a:xfrm>
            <a:off x="457200" y="1623971"/>
            <a:ext cx="0" cy="2749856"/>
          </a:xfrm>
          <a:prstGeom prst="line">
            <a:avLst/>
          </a:prstGeom>
          <a:ln w="38100">
            <a:solidFill>
              <a:srgbClr val="0057B7"/>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17CBF32-B7F9-4167-AB84-E21015EDCB97}"/>
              </a:ext>
            </a:extLst>
          </p:cNvPr>
          <p:cNvSpPr/>
          <p:nvPr/>
        </p:nvSpPr>
        <p:spPr>
          <a:xfrm>
            <a:off x="656227" y="3412040"/>
            <a:ext cx="2371597" cy="961787"/>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algn="ctr" defTabSz="685783" eaLnBrk="1" fontAlgn="auto" hangingPunct="1">
              <a:spcBef>
                <a:spcPts val="0"/>
              </a:spcBef>
              <a:spcAft>
                <a:spcPts val="0"/>
              </a:spcAft>
              <a:defRPr/>
            </a:pPr>
            <a:r>
              <a:rPr lang="en-US" sz="1500">
                <a:solidFill>
                  <a:prstClr val="black"/>
                </a:solidFill>
                <a:latin typeface="Calibri" panose="020F0502020204030204" pitchFamily="34" charset="0"/>
                <a:ea typeface="Open Sans" panose="020B0606030504020204" pitchFamily="34" charset="0"/>
                <a:cs typeface="Calibri" panose="020F0502020204030204" pitchFamily="34" charset="0"/>
              </a:rPr>
              <a:t>Greater interconnectedness across systems and communities </a:t>
            </a:r>
          </a:p>
        </p:txBody>
      </p:sp>
      <p:grpSp>
        <p:nvGrpSpPr>
          <p:cNvPr id="4" name="Group 3" descr="On the left are two computers, connected by 5 dots. One the right are three computers, connected by a line. ">
            <a:extLst>
              <a:ext uri="{FF2B5EF4-FFF2-40B4-BE49-F238E27FC236}">
                <a16:creationId xmlns:a16="http://schemas.microsoft.com/office/drawing/2014/main" id="{2380B61F-89EE-FC24-0B26-6730036B94A5}"/>
              </a:ext>
            </a:extLst>
          </p:cNvPr>
          <p:cNvGrpSpPr/>
          <p:nvPr/>
        </p:nvGrpSpPr>
        <p:grpSpPr>
          <a:xfrm>
            <a:off x="661713" y="1980165"/>
            <a:ext cx="2204381" cy="1136287"/>
            <a:chOff x="882283" y="3135041"/>
            <a:chExt cx="2939175" cy="1515049"/>
          </a:xfrm>
        </p:grpSpPr>
        <p:grpSp>
          <p:nvGrpSpPr>
            <p:cNvPr id="26" name="Group 25">
              <a:extLst>
                <a:ext uri="{FF2B5EF4-FFF2-40B4-BE49-F238E27FC236}">
                  <a16:creationId xmlns:a16="http://schemas.microsoft.com/office/drawing/2014/main" id="{79A1F929-B84B-4CEE-9166-D4348D2C41D5}"/>
                </a:ext>
              </a:extLst>
            </p:cNvPr>
            <p:cNvGrpSpPr/>
            <p:nvPr/>
          </p:nvGrpSpPr>
          <p:grpSpPr>
            <a:xfrm>
              <a:off x="882283" y="3135041"/>
              <a:ext cx="1248832" cy="1017316"/>
              <a:chOff x="4057650" y="2192338"/>
              <a:chExt cx="1058863" cy="854075"/>
            </a:xfrm>
            <a:solidFill>
              <a:srgbClr val="0057B7"/>
            </a:solidFill>
          </p:grpSpPr>
          <p:sp>
            <p:nvSpPr>
              <p:cNvPr id="27" name="Freeform 95">
                <a:extLst>
                  <a:ext uri="{FF2B5EF4-FFF2-40B4-BE49-F238E27FC236}">
                    <a16:creationId xmlns:a16="http://schemas.microsoft.com/office/drawing/2014/main" id="{036074C0-3E47-45D2-9B38-4D9C510898D1}"/>
                  </a:ext>
                </a:extLst>
              </p:cNvPr>
              <p:cNvSpPr>
                <a:spLocks noEditPoints="1"/>
              </p:cNvSpPr>
              <p:nvPr/>
            </p:nvSpPr>
            <p:spPr bwMode="auto">
              <a:xfrm>
                <a:off x="4057650" y="2192338"/>
                <a:ext cx="457200" cy="447675"/>
              </a:xfrm>
              <a:custGeom>
                <a:avLst/>
                <a:gdLst>
                  <a:gd name="T0" fmla="*/ 15 w 164"/>
                  <a:gd name="T1" fmla="*/ 110 h 161"/>
                  <a:gd name="T2" fmla="*/ 150 w 164"/>
                  <a:gd name="T3" fmla="*/ 110 h 161"/>
                  <a:gd name="T4" fmla="*/ 162 w 164"/>
                  <a:gd name="T5" fmla="*/ 98 h 161"/>
                  <a:gd name="T6" fmla="*/ 162 w 164"/>
                  <a:gd name="T7" fmla="*/ 12 h 161"/>
                  <a:gd name="T8" fmla="*/ 150 w 164"/>
                  <a:gd name="T9" fmla="*/ 0 h 161"/>
                  <a:gd name="T10" fmla="*/ 15 w 164"/>
                  <a:gd name="T11" fmla="*/ 0 h 161"/>
                  <a:gd name="T12" fmla="*/ 3 w 164"/>
                  <a:gd name="T13" fmla="*/ 12 h 161"/>
                  <a:gd name="T14" fmla="*/ 3 w 164"/>
                  <a:gd name="T15" fmla="*/ 98 h 161"/>
                  <a:gd name="T16" fmla="*/ 15 w 164"/>
                  <a:gd name="T17" fmla="*/ 110 h 161"/>
                  <a:gd name="T18" fmla="*/ 16 w 164"/>
                  <a:gd name="T19" fmla="*/ 18 h 161"/>
                  <a:gd name="T20" fmla="*/ 21 w 164"/>
                  <a:gd name="T21" fmla="*/ 13 h 161"/>
                  <a:gd name="T22" fmla="*/ 143 w 164"/>
                  <a:gd name="T23" fmla="*/ 13 h 161"/>
                  <a:gd name="T24" fmla="*/ 148 w 164"/>
                  <a:gd name="T25" fmla="*/ 18 h 161"/>
                  <a:gd name="T26" fmla="*/ 148 w 164"/>
                  <a:gd name="T27" fmla="*/ 89 h 161"/>
                  <a:gd name="T28" fmla="*/ 143 w 164"/>
                  <a:gd name="T29" fmla="*/ 95 h 161"/>
                  <a:gd name="T30" fmla="*/ 21 w 164"/>
                  <a:gd name="T31" fmla="*/ 95 h 161"/>
                  <a:gd name="T32" fmla="*/ 16 w 164"/>
                  <a:gd name="T33" fmla="*/ 89 h 161"/>
                  <a:gd name="T34" fmla="*/ 16 w 164"/>
                  <a:gd name="T35" fmla="*/ 18 h 161"/>
                  <a:gd name="T36" fmla="*/ 143 w 164"/>
                  <a:gd name="T37" fmla="*/ 118 h 161"/>
                  <a:gd name="T38" fmla="*/ 22 w 164"/>
                  <a:gd name="T39" fmla="*/ 118 h 161"/>
                  <a:gd name="T40" fmla="*/ 0 w 164"/>
                  <a:gd name="T41" fmla="*/ 136 h 161"/>
                  <a:gd name="T42" fmla="*/ 0 w 164"/>
                  <a:gd name="T43" fmla="*/ 143 h 161"/>
                  <a:gd name="T44" fmla="*/ 22 w 164"/>
                  <a:gd name="T45" fmla="*/ 161 h 161"/>
                  <a:gd name="T46" fmla="*/ 143 w 164"/>
                  <a:gd name="T47" fmla="*/ 161 h 161"/>
                  <a:gd name="T48" fmla="*/ 164 w 164"/>
                  <a:gd name="T49" fmla="*/ 143 h 161"/>
                  <a:gd name="T50" fmla="*/ 164 w 164"/>
                  <a:gd name="T51" fmla="*/ 136 h 161"/>
                  <a:gd name="T52" fmla="*/ 143 w 164"/>
                  <a:gd name="T53" fmla="*/ 118 h 161"/>
                  <a:gd name="T54" fmla="*/ 138 w 164"/>
                  <a:gd name="T55" fmla="*/ 148 h 161"/>
                  <a:gd name="T56" fmla="*/ 129 w 164"/>
                  <a:gd name="T57" fmla="*/ 139 h 161"/>
                  <a:gd name="T58" fmla="*/ 138 w 164"/>
                  <a:gd name="T59" fmla="*/ 130 h 161"/>
                  <a:gd name="T60" fmla="*/ 147 w 164"/>
                  <a:gd name="T61" fmla="*/ 139 h 161"/>
                  <a:gd name="T62" fmla="*/ 138 w 164"/>
                  <a:gd name="T63" fmla="*/ 14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61">
                    <a:moveTo>
                      <a:pt x="15" y="110"/>
                    </a:moveTo>
                    <a:cubicBezTo>
                      <a:pt x="150" y="110"/>
                      <a:pt x="150" y="110"/>
                      <a:pt x="150" y="110"/>
                    </a:cubicBezTo>
                    <a:cubicBezTo>
                      <a:pt x="157" y="110"/>
                      <a:pt x="162" y="104"/>
                      <a:pt x="162" y="98"/>
                    </a:cubicBezTo>
                    <a:cubicBezTo>
                      <a:pt x="162" y="12"/>
                      <a:pt x="162" y="12"/>
                      <a:pt x="162" y="12"/>
                    </a:cubicBezTo>
                    <a:cubicBezTo>
                      <a:pt x="162" y="5"/>
                      <a:pt x="157" y="0"/>
                      <a:pt x="150" y="0"/>
                    </a:cubicBezTo>
                    <a:cubicBezTo>
                      <a:pt x="15" y="0"/>
                      <a:pt x="15" y="0"/>
                      <a:pt x="15" y="0"/>
                    </a:cubicBezTo>
                    <a:cubicBezTo>
                      <a:pt x="8" y="0"/>
                      <a:pt x="3" y="5"/>
                      <a:pt x="3" y="12"/>
                    </a:cubicBezTo>
                    <a:cubicBezTo>
                      <a:pt x="3" y="98"/>
                      <a:pt x="3" y="98"/>
                      <a:pt x="3" y="98"/>
                    </a:cubicBezTo>
                    <a:cubicBezTo>
                      <a:pt x="3" y="104"/>
                      <a:pt x="8" y="110"/>
                      <a:pt x="15" y="110"/>
                    </a:cubicBezTo>
                    <a:close/>
                    <a:moveTo>
                      <a:pt x="16" y="18"/>
                    </a:moveTo>
                    <a:cubicBezTo>
                      <a:pt x="16" y="16"/>
                      <a:pt x="19" y="13"/>
                      <a:pt x="21" y="13"/>
                    </a:cubicBezTo>
                    <a:cubicBezTo>
                      <a:pt x="143" y="13"/>
                      <a:pt x="143" y="13"/>
                      <a:pt x="143" y="13"/>
                    </a:cubicBezTo>
                    <a:cubicBezTo>
                      <a:pt x="145" y="13"/>
                      <a:pt x="148" y="16"/>
                      <a:pt x="148" y="18"/>
                    </a:cubicBezTo>
                    <a:cubicBezTo>
                      <a:pt x="148" y="89"/>
                      <a:pt x="148" y="89"/>
                      <a:pt x="148" y="89"/>
                    </a:cubicBezTo>
                    <a:cubicBezTo>
                      <a:pt x="148" y="92"/>
                      <a:pt x="145" y="95"/>
                      <a:pt x="143" y="95"/>
                    </a:cubicBezTo>
                    <a:cubicBezTo>
                      <a:pt x="21" y="95"/>
                      <a:pt x="21" y="95"/>
                      <a:pt x="21" y="95"/>
                    </a:cubicBezTo>
                    <a:cubicBezTo>
                      <a:pt x="19" y="95"/>
                      <a:pt x="16" y="92"/>
                      <a:pt x="16" y="89"/>
                    </a:cubicBezTo>
                    <a:lnTo>
                      <a:pt x="16" y="18"/>
                    </a:lnTo>
                    <a:close/>
                    <a:moveTo>
                      <a:pt x="143" y="118"/>
                    </a:moveTo>
                    <a:cubicBezTo>
                      <a:pt x="22" y="118"/>
                      <a:pt x="22" y="118"/>
                      <a:pt x="22" y="118"/>
                    </a:cubicBezTo>
                    <a:cubicBezTo>
                      <a:pt x="10" y="118"/>
                      <a:pt x="0" y="126"/>
                      <a:pt x="0" y="136"/>
                    </a:cubicBezTo>
                    <a:cubicBezTo>
                      <a:pt x="0" y="143"/>
                      <a:pt x="0" y="143"/>
                      <a:pt x="0" y="143"/>
                    </a:cubicBezTo>
                    <a:cubicBezTo>
                      <a:pt x="0" y="153"/>
                      <a:pt x="10" y="161"/>
                      <a:pt x="22" y="161"/>
                    </a:cubicBezTo>
                    <a:cubicBezTo>
                      <a:pt x="143" y="161"/>
                      <a:pt x="143" y="161"/>
                      <a:pt x="143" y="161"/>
                    </a:cubicBezTo>
                    <a:cubicBezTo>
                      <a:pt x="155" y="161"/>
                      <a:pt x="164" y="153"/>
                      <a:pt x="164" y="143"/>
                    </a:cubicBezTo>
                    <a:cubicBezTo>
                      <a:pt x="164" y="136"/>
                      <a:pt x="164" y="136"/>
                      <a:pt x="164" y="136"/>
                    </a:cubicBezTo>
                    <a:cubicBezTo>
                      <a:pt x="164" y="126"/>
                      <a:pt x="155" y="118"/>
                      <a:pt x="143" y="118"/>
                    </a:cubicBezTo>
                    <a:close/>
                    <a:moveTo>
                      <a:pt x="138" y="148"/>
                    </a:moveTo>
                    <a:cubicBezTo>
                      <a:pt x="133" y="148"/>
                      <a:pt x="129" y="144"/>
                      <a:pt x="129" y="139"/>
                    </a:cubicBezTo>
                    <a:cubicBezTo>
                      <a:pt x="129" y="134"/>
                      <a:pt x="133" y="130"/>
                      <a:pt x="138" y="130"/>
                    </a:cubicBezTo>
                    <a:cubicBezTo>
                      <a:pt x="143" y="130"/>
                      <a:pt x="147" y="134"/>
                      <a:pt x="147" y="139"/>
                    </a:cubicBezTo>
                    <a:cubicBezTo>
                      <a:pt x="147" y="144"/>
                      <a:pt x="143" y="148"/>
                      <a:pt x="13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endParaRPr lang="en-US" sz="1350">
                  <a:solidFill>
                    <a:srgbClr val="1A468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96">
                <a:extLst>
                  <a:ext uri="{FF2B5EF4-FFF2-40B4-BE49-F238E27FC236}">
                    <a16:creationId xmlns:a16="http://schemas.microsoft.com/office/drawing/2014/main" id="{5D178B8E-6992-4453-9781-CB6C5AE0A650}"/>
                  </a:ext>
                </a:extLst>
              </p:cNvPr>
              <p:cNvSpPr>
                <a:spLocks noEditPoints="1"/>
              </p:cNvSpPr>
              <p:nvPr/>
            </p:nvSpPr>
            <p:spPr bwMode="auto">
              <a:xfrm>
                <a:off x="4260850" y="2695576"/>
                <a:ext cx="338138" cy="331788"/>
              </a:xfrm>
              <a:custGeom>
                <a:avLst/>
                <a:gdLst>
                  <a:gd name="T0" fmla="*/ 108 w 121"/>
                  <a:gd name="T1" fmla="*/ 93 h 119"/>
                  <a:gd name="T2" fmla="*/ 95 w 121"/>
                  <a:gd name="T3" fmla="*/ 106 h 119"/>
                  <a:gd name="T4" fmla="*/ 108 w 121"/>
                  <a:gd name="T5" fmla="*/ 119 h 119"/>
                  <a:gd name="T6" fmla="*/ 121 w 121"/>
                  <a:gd name="T7" fmla="*/ 106 h 119"/>
                  <a:gd name="T8" fmla="*/ 108 w 121"/>
                  <a:gd name="T9" fmla="*/ 93 h 119"/>
                  <a:gd name="T10" fmla="*/ 61 w 121"/>
                  <a:gd name="T11" fmla="*/ 93 h 119"/>
                  <a:gd name="T12" fmla="*/ 48 w 121"/>
                  <a:gd name="T13" fmla="*/ 106 h 119"/>
                  <a:gd name="T14" fmla="*/ 61 w 121"/>
                  <a:gd name="T15" fmla="*/ 119 h 119"/>
                  <a:gd name="T16" fmla="*/ 74 w 121"/>
                  <a:gd name="T17" fmla="*/ 106 h 119"/>
                  <a:gd name="T18" fmla="*/ 61 w 121"/>
                  <a:gd name="T19" fmla="*/ 93 h 119"/>
                  <a:gd name="T20" fmla="*/ 13 w 121"/>
                  <a:gd name="T21" fmla="*/ 93 h 119"/>
                  <a:gd name="T22" fmla="*/ 0 w 121"/>
                  <a:gd name="T23" fmla="*/ 106 h 119"/>
                  <a:gd name="T24" fmla="*/ 13 w 121"/>
                  <a:gd name="T25" fmla="*/ 119 h 119"/>
                  <a:gd name="T26" fmla="*/ 26 w 121"/>
                  <a:gd name="T27" fmla="*/ 106 h 119"/>
                  <a:gd name="T28" fmla="*/ 13 w 121"/>
                  <a:gd name="T29" fmla="*/ 93 h 119"/>
                  <a:gd name="T30" fmla="*/ 13 w 121"/>
                  <a:gd name="T31" fmla="*/ 26 h 119"/>
                  <a:gd name="T32" fmla="*/ 26 w 121"/>
                  <a:gd name="T33" fmla="*/ 13 h 119"/>
                  <a:gd name="T34" fmla="*/ 13 w 121"/>
                  <a:gd name="T35" fmla="*/ 0 h 119"/>
                  <a:gd name="T36" fmla="*/ 0 w 121"/>
                  <a:gd name="T37" fmla="*/ 13 h 119"/>
                  <a:gd name="T38" fmla="*/ 13 w 121"/>
                  <a:gd name="T39" fmla="*/ 26 h 119"/>
                  <a:gd name="T40" fmla="*/ 13 w 121"/>
                  <a:gd name="T41" fmla="*/ 73 h 119"/>
                  <a:gd name="T42" fmla="*/ 26 w 121"/>
                  <a:gd name="T43" fmla="*/ 60 h 119"/>
                  <a:gd name="T44" fmla="*/ 13 w 121"/>
                  <a:gd name="T45" fmla="*/ 47 h 119"/>
                  <a:gd name="T46" fmla="*/ 0 w 121"/>
                  <a:gd name="T47" fmla="*/ 60 h 119"/>
                  <a:gd name="T48" fmla="*/ 13 w 121"/>
                  <a:gd name="T4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19">
                    <a:moveTo>
                      <a:pt x="108" y="93"/>
                    </a:moveTo>
                    <a:cubicBezTo>
                      <a:pt x="101" y="93"/>
                      <a:pt x="95" y="99"/>
                      <a:pt x="95" y="106"/>
                    </a:cubicBezTo>
                    <a:cubicBezTo>
                      <a:pt x="95" y="114"/>
                      <a:pt x="101" y="119"/>
                      <a:pt x="108" y="119"/>
                    </a:cubicBezTo>
                    <a:cubicBezTo>
                      <a:pt x="115" y="119"/>
                      <a:pt x="121" y="114"/>
                      <a:pt x="121" y="106"/>
                    </a:cubicBezTo>
                    <a:cubicBezTo>
                      <a:pt x="121" y="99"/>
                      <a:pt x="115" y="93"/>
                      <a:pt x="108" y="93"/>
                    </a:cubicBezTo>
                    <a:close/>
                    <a:moveTo>
                      <a:pt x="61" y="93"/>
                    </a:moveTo>
                    <a:cubicBezTo>
                      <a:pt x="54" y="93"/>
                      <a:pt x="48" y="99"/>
                      <a:pt x="48" y="106"/>
                    </a:cubicBezTo>
                    <a:cubicBezTo>
                      <a:pt x="48" y="114"/>
                      <a:pt x="54" y="119"/>
                      <a:pt x="61" y="119"/>
                    </a:cubicBezTo>
                    <a:cubicBezTo>
                      <a:pt x="68" y="119"/>
                      <a:pt x="74" y="114"/>
                      <a:pt x="74" y="106"/>
                    </a:cubicBezTo>
                    <a:cubicBezTo>
                      <a:pt x="74" y="99"/>
                      <a:pt x="68" y="93"/>
                      <a:pt x="61" y="93"/>
                    </a:cubicBezTo>
                    <a:close/>
                    <a:moveTo>
                      <a:pt x="13" y="93"/>
                    </a:moveTo>
                    <a:cubicBezTo>
                      <a:pt x="6" y="93"/>
                      <a:pt x="0" y="99"/>
                      <a:pt x="0" y="106"/>
                    </a:cubicBezTo>
                    <a:cubicBezTo>
                      <a:pt x="0" y="114"/>
                      <a:pt x="6" y="119"/>
                      <a:pt x="13" y="119"/>
                    </a:cubicBezTo>
                    <a:cubicBezTo>
                      <a:pt x="20" y="119"/>
                      <a:pt x="26" y="114"/>
                      <a:pt x="26" y="106"/>
                    </a:cubicBezTo>
                    <a:cubicBezTo>
                      <a:pt x="26" y="99"/>
                      <a:pt x="20" y="93"/>
                      <a:pt x="13" y="93"/>
                    </a:cubicBezTo>
                    <a:close/>
                    <a:moveTo>
                      <a:pt x="13" y="26"/>
                    </a:moveTo>
                    <a:cubicBezTo>
                      <a:pt x="20" y="26"/>
                      <a:pt x="26" y="20"/>
                      <a:pt x="26" y="13"/>
                    </a:cubicBezTo>
                    <a:cubicBezTo>
                      <a:pt x="26" y="6"/>
                      <a:pt x="20" y="0"/>
                      <a:pt x="13" y="0"/>
                    </a:cubicBezTo>
                    <a:cubicBezTo>
                      <a:pt x="6" y="0"/>
                      <a:pt x="0" y="6"/>
                      <a:pt x="0" y="13"/>
                    </a:cubicBezTo>
                    <a:cubicBezTo>
                      <a:pt x="0" y="20"/>
                      <a:pt x="6" y="26"/>
                      <a:pt x="13" y="26"/>
                    </a:cubicBezTo>
                    <a:close/>
                    <a:moveTo>
                      <a:pt x="13" y="73"/>
                    </a:moveTo>
                    <a:cubicBezTo>
                      <a:pt x="20" y="73"/>
                      <a:pt x="26" y="68"/>
                      <a:pt x="26" y="60"/>
                    </a:cubicBezTo>
                    <a:cubicBezTo>
                      <a:pt x="26" y="53"/>
                      <a:pt x="20" y="47"/>
                      <a:pt x="13" y="47"/>
                    </a:cubicBezTo>
                    <a:cubicBezTo>
                      <a:pt x="6" y="47"/>
                      <a:pt x="0" y="53"/>
                      <a:pt x="0" y="60"/>
                    </a:cubicBezTo>
                    <a:cubicBezTo>
                      <a:pt x="0" y="68"/>
                      <a:pt x="6" y="73"/>
                      <a:pt x="1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endParaRPr lang="en-US" sz="1350">
                  <a:solidFill>
                    <a:srgbClr val="1A468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97">
                <a:extLst>
                  <a:ext uri="{FF2B5EF4-FFF2-40B4-BE49-F238E27FC236}">
                    <a16:creationId xmlns:a16="http://schemas.microsoft.com/office/drawing/2014/main" id="{A738962C-C848-443F-8D91-655E394E3FAB}"/>
                  </a:ext>
                </a:extLst>
              </p:cNvPr>
              <p:cNvSpPr>
                <a:spLocks noEditPoints="1"/>
              </p:cNvSpPr>
              <p:nvPr/>
            </p:nvSpPr>
            <p:spPr bwMode="auto">
              <a:xfrm>
                <a:off x="4657725" y="2598738"/>
                <a:ext cx="458788" cy="447675"/>
              </a:xfrm>
              <a:custGeom>
                <a:avLst/>
                <a:gdLst>
                  <a:gd name="T0" fmla="*/ 15 w 165"/>
                  <a:gd name="T1" fmla="*/ 110 h 161"/>
                  <a:gd name="T2" fmla="*/ 151 w 165"/>
                  <a:gd name="T3" fmla="*/ 110 h 161"/>
                  <a:gd name="T4" fmla="*/ 163 w 165"/>
                  <a:gd name="T5" fmla="*/ 98 h 161"/>
                  <a:gd name="T6" fmla="*/ 163 w 165"/>
                  <a:gd name="T7" fmla="*/ 12 h 161"/>
                  <a:gd name="T8" fmla="*/ 151 w 165"/>
                  <a:gd name="T9" fmla="*/ 0 h 161"/>
                  <a:gd name="T10" fmla="*/ 15 w 165"/>
                  <a:gd name="T11" fmla="*/ 0 h 161"/>
                  <a:gd name="T12" fmla="*/ 3 w 165"/>
                  <a:gd name="T13" fmla="*/ 12 h 161"/>
                  <a:gd name="T14" fmla="*/ 3 w 165"/>
                  <a:gd name="T15" fmla="*/ 98 h 161"/>
                  <a:gd name="T16" fmla="*/ 15 w 165"/>
                  <a:gd name="T17" fmla="*/ 110 h 161"/>
                  <a:gd name="T18" fmla="*/ 16 w 165"/>
                  <a:gd name="T19" fmla="*/ 19 h 161"/>
                  <a:gd name="T20" fmla="*/ 22 w 165"/>
                  <a:gd name="T21" fmla="*/ 13 h 161"/>
                  <a:gd name="T22" fmla="*/ 143 w 165"/>
                  <a:gd name="T23" fmla="*/ 13 h 161"/>
                  <a:gd name="T24" fmla="*/ 148 w 165"/>
                  <a:gd name="T25" fmla="*/ 19 h 161"/>
                  <a:gd name="T26" fmla="*/ 148 w 165"/>
                  <a:gd name="T27" fmla="*/ 90 h 161"/>
                  <a:gd name="T28" fmla="*/ 143 w 165"/>
                  <a:gd name="T29" fmla="*/ 95 h 161"/>
                  <a:gd name="T30" fmla="*/ 22 w 165"/>
                  <a:gd name="T31" fmla="*/ 95 h 161"/>
                  <a:gd name="T32" fmla="*/ 16 w 165"/>
                  <a:gd name="T33" fmla="*/ 90 h 161"/>
                  <a:gd name="T34" fmla="*/ 16 w 165"/>
                  <a:gd name="T35" fmla="*/ 19 h 161"/>
                  <a:gd name="T36" fmla="*/ 143 w 165"/>
                  <a:gd name="T37" fmla="*/ 118 h 161"/>
                  <a:gd name="T38" fmla="*/ 22 w 165"/>
                  <a:gd name="T39" fmla="*/ 118 h 161"/>
                  <a:gd name="T40" fmla="*/ 0 w 165"/>
                  <a:gd name="T41" fmla="*/ 136 h 161"/>
                  <a:gd name="T42" fmla="*/ 0 w 165"/>
                  <a:gd name="T43" fmla="*/ 143 h 161"/>
                  <a:gd name="T44" fmla="*/ 22 w 165"/>
                  <a:gd name="T45" fmla="*/ 161 h 161"/>
                  <a:gd name="T46" fmla="*/ 143 w 165"/>
                  <a:gd name="T47" fmla="*/ 161 h 161"/>
                  <a:gd name="T48" fmla="*/ 165 w 165"/>
                  <a:gd name="T49" fmla="*/ 143 h 161"/>
                  <a:gd name="T50" fmla="*/ 165 w 165"/>
                  <a:gd name="T51" fmla="*/ 136 h 161"/>
                  <a:gd name="T52" fmla="*/ 143 w 165"/>
                  <a:gd name="T53" fmla="*/ 118 h 161"/>
                  <a:gd name="T54" fmla="*/ 138 w 165"/>
                  <a:gd name="T55" fmla="*/ 148 h 161"/>
                  <a:gd name="T56" fmla="*/ 130 w 165"/>
                  <a:gd name="T57" fmla="*/ 139 h 161"/>
                  <a:gd name="T58" fmla="*/ 138 w 165"/>
                  <a:gd name="T59" fmla="*/ 130 h 161"/>
                  <a:gd name="T60" fmla="*/ 147 w 165"/>
                  <a:gd name="T61" fmla="*/ 139 h 161"/>
                  <a:gd name="T62" fmla="*/ 138 w 165"/>
                  <a:gd name="T63" fmla="*/ 14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61">
                    <a:moveTo>
                      <a:pt x="15" y="110"/>
                    </a:moveTo>
                    <a:cubicBezTo>
                      <a:pt x="151" y="110"/>
                      <a:pt x="151" y="110"/>
                      <a:pt x="151" y="110"/>
                    </a:cubicBezTo>
                    <a:cubicBezTo>
                      <a:pt x="157" y="110"/>
                      <a:pt x="163" y="104"/>
                      <a:pt x="163" y="98"/>
                    </a:cubicBezTo>
                    <a:cubicBezTo>
                      <a:pt x="163" y="12"/>
                      <a:pt x="163" y="12"/>
                      <a:pt x="163" y="12"/>
                    </a:cubicBezTo>
                    <a:cubicBezTo>
                      <a:pt x="163" y="6"/>
                      <a:pt x="157" y="0"/>
                      <a:pt x="151" y="0"/>
                    </a:cubicBezTo>
                    <a:cubicBezTo>
                      <a:pt x="15" y="0"/>
                      <a:pt x="15" y="0"/>
                      <a:pt x="15" y="0"/>
                    </a:cubicBezTo>
                    <a:cubicBezTo>
                      <a:pt x="8" y="0"/>
                      <a:pt x="3" y="6"/>
                      <a:pt x="3" y="12"/>
                    </a:cubicBezTo>
                    <a:cubicBezTo>
                      <a:pt x="3" y="98"/>
                      <a:pt x="3" y="98"/>
                      <a:pt x="3" y="98"/>
                    </a:cubicBezTo>
                    <a:cubicBezTo>
                      <a:pt x="3" y="104"/>
                      <a:pt x="8" y="110"/>
                      <a:pt x="15" y="110"/>
                    </a:cubicBezTo>
                    <a:close/>
                    <a:moveTo>
                      <a:pt x="16" y="19"/>
                    </a:moveTo>
                    <a:cubicBezTo>
                      <a:pt x="16" y="16"/>
                      <a:pt x="19" y="13"/>
                      <a:pt x="22" y="13"/>
                    </a:cubicBezTo>
                    <a:cubicBezTo>
                      <a:pt x="143" y="13"/>
                      <a:pt x="143" y="13"/>
                      <a:pt x="143" y="13"/>
                    </a:cubicBezTo>
                    <a:cubicBezTo>
                      <a:pt x="145" y="13"/>
                      <a:pt x="148" y="16"/>
                      <a:pt x="148" y="19"/>
                    </a:cubicBezTo>
                    <a:cubicBezTo>
                      <a:pt x="148" y="90"/>
                      <a:pt x="148" y="90"/>
                      <a:pt x="148" y="90"/>
                    </a:cubicBezTo>
                    <a:cubicBezTo>
                      <a:pt x="148" y="93"/>
                      <a:pt x="145" y="95"/>
                      <a:pt x="143" y="95"/>
                    </a:cubicBezTo>
                    <a:cubicBezTo>
                      <a:pt x="22" y="95"/>
                      <a:pt x="22" y="95"/>
                      <a:pt x="22" y="95"/>
                    </a:cubicBezTo>
                    <a:cubicBezTo>
                      <a:pt x="19" y="95"/>
                      <a:pt x="16" y="93"/>
                      <a:pt x="16" y="90"/>
                    </a:cubicBezTo>
                    <a:lnTo>
                      <a:pt x="16" y="19"/>
                    </a:lnTo>
                    <a:close/>
                    <a:moveTo>
                      <a:pt x="143" y="118"/>
                    </a:moveTo>
                    <a:cubicBezTo>
                      <a:pt x="22" y="118"/>
                      <a:pt x="22" y="118"/>
                      <a:pt x="22" y="118"/>
                    </a:cubicBezTo>
                    <a:cubicBezTo>
                      <a:pt x="10" y="118"/>
                      <a:pt x="0" y="126"/>
                      <a:pt x="0" y="136"/>
                    </a:cubicBezTo>
                    <a:cubicBezTo>
                      <a:pt x="0" y="143"/>
                      <a:pt x="0" y="143"/>
                      <a:pt x="0" y="143"/>
                    </a:cubicBezTo>
                    <a:cubicBezTo>
                      <a:pt x="0" y="153"/>
                      <a:pt x="10" y="161"/>
                      <a:pt x="22" y="161"/>
                    </a:cubicBezTo>
                    <a:cubicBezTo>
                      <a:pt x="143" y="161"/>
                      <a:pt x="143" y="161"/>
                      <a:pt x="143" y="161"/>
                    </a:cubicBezTo>
                    <a:cubicBezTo>
                      <a:pt x="155" y="161"/>
                      <a:pt x="165" y="153"/>
                      <a:pt x="165" y="143"/>
                    </a:cubicBezTo>
                    <a:cubicBezTo>
                      <a:pt x="165" y="136"/>
                      <a:pt x="165" y="136"/>
                      <a:pt x="165" y="136"/>
                    </a:cubicBezTo>
                    <a:cubicBezTo>
                      <a:pt x="165" y="126"/>
                      <a:pt x="155" y="118"/>
                      <a:pt x="143" y="118"/>
                    </a:cubicBezTo>
                    <a:close/>
                    <a:moveTo>
                      <a:pt x="138" y="148"/>
                    </a:moveTo>
                    <a:cubicBezTo>
                      <a:pt x="133" y="148"/>
                      <a:pt x="130" y="144"/>
                      <a:pt x="130" y="139"/>
                    </a:cubicBezTo>
                    <a:cubicBezTo>
                      <a:pt x="130" y="134"/>
                      <a:pt x="133" y="130"/>
                      <a:pt x="138" y="130"/>
                    </a:cubicBezTo>
                    <a:cubicBezTo>
                      <a:pt x="143" y="130"/>
                      <a:pt x="147" y="134"/>
                      <a:pt x="147" y="139"/>
                    </a:cubicBezTo>
                    <a:cubicBezTo>
                      <a:pt x="147" y="144"/>
                      <a:pt x="143" y="148"/>
                      <a:pt x="13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endParaRPr lang="en-US" sz="1350">
                  <a:solidFill>
                    <a:srgbClr val="1A468D"/>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 name="Group 29">
              <a:extLst>
                <a:ext uri="{FF2B5EF4-FFF2-40B4-BE49-F238E27FC236}">
                  <a16:creationId xmlns:a16="http://schemas.microsoft.com/office/drawing/2014/main" id="{173E1D73-4EB5-4AFA-A36A-41D248567F2B}"/>
                </a:ext>
              </a:extLst>
            </p:cNvPr>
            <p:cNvGrpSpPr/>
            <p:nvPr/>
          </p:nvGrpSpPr>
          <p:grpSpPr>
            <a:xfrm>
              <a:off x="2494351" y="3654625"/>
              <a:ext cx="1327107" cy="995465"/>
              <a:chOff x="5875338" y="2244726"/>
              <a:chExt cx="1119187" cy="781050"/>
            </a:xfrm>
            <a:solidFill>
              <a:srgbClr val="0057B7"/>
            </a:solidFill>
          </p:grpSpPr>
          <p:sp>
            <p:nvSpPr>
              <p:cNvPr id="31" name="Freeform 102">
                <a:extLst>
                  <a:ext uri="{FF2B5EF4-FFF2-40B4-BE49-F238E27FC236}">
                    <a16:creationId xmlns:a16="http://schemas.microsoft.com/office/drawing/2014/main" id="{8CFB7C13-6B83-41C4-A23F-EF8969BD163E}"/>
                  </a:ext>
                </a:extLst>
              </p:cNvPr>
              <p:cNvSpPr>
                <a:spLocks/>
              </p:cNvSpPr>
              <p:nvPr/>
            </p:nvSpPr>
            <p:spPr bwMode="auto">
              <a:xfrm>
                <a:off x="5913438" y="2701926"/>
                <a:ext cx="422275" cy="254000"/>
              </a:xfrm>
              <a:custGeom>
                <a:avLst/>
                <a:gdLst>
                  <a:gd name="T0" fmla="*/ 15 w 260"/>
                  <a:gd name="T1" fmla="*/ 156 h 156"/>
                  <a:gd name="T2" fmla="*/ 15 w 260"/>
                  <a:gd name="T3" fmla="*/ 15 h 156"/>
                  <a:gd name="T4" fmla="*/ 246 w 260"/>
                  <a:gd name="T5" fmla="*/ 15 h 156"/>
                  <a:gd name="T6" fmla="*/ 246 w 260"/>
                  <a:gd name="T7" fmla="*/ 156 h 156"/>
                  <a:gd name="T8" fmla="*/ 260 w 260"/>
                  <a:gd name="T9" fmla="*/ 156 h 156"/>
                  <a:gd name="T10" fmla="*/ 260 w 260"/>
                  <a:gd name="T11" fmla="*/ 14 h 156"/>
                  <a:gd name="T12" fmla="*/ 246 w 260"/>
                  <a:gd name="T13" fmla="*/ 0 h 156"/>
                  <a:gd name="T14" fmla="*/ 15 w 260"/>
                  <a:gd name="T15" fmla="*/ 0 h 156"/>
                  <a:gd name="T16" fmla="*/ 0 w 260"/>
                  <a:gd name="T17" fmla="*/ 14 h 156"/>
                  <a:gd name="T18" fmla="*/ 0 w 260"/>
                  <a:gd name="T19" fmla="*/ 156 h 156"/>
                  <a:gd name="T20" fmla="*/ 15 w 260"/>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156">
                    <a:moveTo>
                      <a:pt x="15" y="156"/>
                    </a:moveTo>
                    <a:cubicBezTo>
                      <a:pt x="15" y="15"/>
                      <a:pt x="15" y="15"/>
                      <a:pt x="15" y="15"/>
                    </a:cubicBezTo>
                    <a:cubicBezTo>
                      <a:pt x="246" y="15"/>
                      <a:pt x="246" y="15"/>
                      <a:pt x="246" y="15"/>
                    </a:cubicBezTo>
                    <a:cubicBezTo>
                      <a:pt x="246" y="156"/>
                      <a:pt x="246" y="156"/>
                      <a:pt x="246" y="156"/>
                    </a:cubicBezTo>
                    <a:cubicBezTo>
                      <a:pt x="260" y="156"/>
                      <a:pt x="260" y="156"/>
                      <a:pt x="260" y="156"/>
                    </a:cubicBezTo>
                    <a:cubicBezTo>
                      <a:pt x="260" y="14"/>
                      <a:pt x="260" y="14"/>
                      <a:pt x="260" y="14"/>
                    </a:cubicBezTo>
                    <a:cubicBezTo>
                      <a:pt x="260" y="6"/>
                      <a:pt x="254" y="0"/>
                      <a:pt x="246" y="0"/>
                    </a:cubicBezTo>
                    <a:cubicBezTo>
                      <a:pt x="15" y="0"/>
                      <a:pt x="15" y="0"/>
                      <a:pt x="15" y="0"/>
                    </a:cubicBezTo>
                    <a:cubicBezTo>
                      <a:pt x="7" y="0"/>
                      <a:pt x="0" y="6"/>
                      <a:pt x="0" y="14"/>
                    </a:cubicBezTo>
                    <a:cubicBezTo>
                      <a:pt x="0" y="156"/>
                      <a:pt x="0" y="156"/>
                      <a:pt x="0" y="156"/>
                    </a:cubicBezTo>
                    <a:lnTo>
                      <a:pt x="15" y="156"/>
                    </a:lnTo>
                    <a:close/>
                  </a:path>
                </a:pathLst>
              </a:custGeom>
              <a:grpFill/>
              <a:ln w="9525">
                <a:solidFill>
                  <a:srgbClr val="1A468D"/>
                </a:solidFill>
                <a:round/>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endParaRPr lang="en-US" sz="1350">
                  <a:solidFill>
                    <a:srgbClr val="0F56D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Freeform 103">
                <a:extLst>
                  <a:ext uri="{FF2B5EF4-FFF2-40B4-BE49-F238E27FC236}">
                    <a16:creationId xmlns:a16="http://schemas.microsoft.com/office/drawing/2014/main" id="{5EB56121-D8D9-44F8-A876-F4287333DA4F}"/>
                  </a:ext>
                </a:extLst>
              </p:cNvPr>
              <p:cNvSpPr>
                <a:spLocks noEditPoints="1"/>
              </p:cNvSpPr>
              <p:nvPr/>
            </p:nvSpPr>
            <p:spPr bwMode="auto">
              <a:xfrm>
                <a:off x="5875338" y="2978151"/>
                <a:ext cx="498475" cy="47625"/>
              </a:xfrm>
              <a:custGeom>
                <a:avLst/>
                <a:gdLst>
                  <a:gd name="T0" fmla="*/ 305 w 306"/>
                  <a:gd name="T1" fmla="*/ 3 h 29"/>
                  <a:gd name="T2" fmla="*/ 300 w 306"/>
                  <a:gd name="T3" fmla="*/ 0 h 29"/>
                  <a:gd name="T4" fmla="*/ 6 w 306"/>
                  <a:gd name="T5" fmla="*/ 0 h 29"/>
                  <a:gd name="T6" fmla="*/ 1 w 306"/>
                  <a:gd name="T7" fmla="*/ 3 h 29"/>
                  <a:gd name="T8" fmla="*/ 0 w 306"/>
                  <a:gd name="T9" fmla="*/ 8 h 29"/>
                  <a:gd name="T10" fmla="*/ 0 w 306"/>
                  <a:gd name="T11" fmla="*/ 15 h 29"/>
                  <a:gd name="T12" fmla="*/ 16 w 306"/>
                  <a:gd name="T13" fmla="*/ 29 h 29"/>
                  <a:gd name="T14" fmla="*/ 291 w 306"/>
                  <a:gd name="T15" fmla="*/ 29 h 29"/>
                  <a:gd name="T16" fmla="*/ 306 w 306"/>
                  <a:gd name="T17" fmla="*/ 15 h 29"/>
                  <a:gd name="T18" fmla="*/ 306 w 306"/>
                  <a:gd name="T19" fmla="*/ 15 h 29"/>
                  <a:gd name="T20" fmla="*/ 306 w 306"/>
                  <a:gd name="T21" fmla="*/ 8 h 29"/>
                  <a:gd name="T22" fmla="*/ 305 w 306"/>
                  <a:gd name="T23" fmla="*/ 3 h 29"/>
                  <a:gd name="T24" fmla="*/ 180 w 306"/>
                  <a:gd name="T25" fmla="*/ 16 h 29"/>
                  <a:gd name="T26" fmla="*/ 126 w 306"/>
                  <a:gd name="T27" fmla="*/ 16 h 29"/>
                  <a:gd name="T28" fmla="*/ 121 w 306"/>
                  <a:gd name="T29" fmla="*/ 12 h 29"/>
                  <a:gd name="T30" fmla="*/ 126 w 306"/>
                  <a:gd name="T31" fmla="*/ 7 h 29"/>
                  <a:gd name="T32" fmla="*/ 180 w 306"/>
                  <a:gd name="T33" fmla="*/ 7 h 29"/>
                  <a:gd name="T34" fmla="*/ 185 w 306"/>
                  <a:gd name="T35" fmla="*/ 12 h 29"/>
                  <a:gd name="T36" fmla="*/ 180 w 306"/>
                  <a:gd name="T37" fmla="*/ 16 h 29"/>
                  <a:gd name="T38" fmla="*/ 280 w 306"/>
                  <a:gd name="T39" fmla="*/ 22 h 29"/>
                  <a:gd name="T40" fmla="*/ 272 w 306"/>
                  <a:gd name="T41" fmla="*/ 14 h 29"/>
                  <a:gd name="T42" fmla="*/ 280 w 306"/>
                  <a:gd name="T43" fmla="*/ 6 h 29"/>
                  <a:gd name="T44" fmla="*/ 288 w 306"/>
                  <a:gd name="T45" fmla="*/ 14 h 29"/>
                  <a:gd name="T46" fmla="*/ 280 w 306"/>
                  <a:gd name="T47"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29">
                    <a:moveTo>
                      <a:pt x="305" y="3"/>
                    </a:moveTo>
                    <a:cubicBezTo>
                      <a:pt x="305" y="1"/>
                      <a:pt x="303" y="0"/>
                      <a:pt x="300" y="0"/>
                    </a:cubicBezTo>
                    <a:cubicBezTo>
                      <a:pt x="6" y="0"/>
                      <a:pt x="6" y="0"/>
                      <a:pt x="6" y="0"/>
                    </a:cubicBezTo>
                    <a:cubicBezTo>
                      <a:pt x="3" y="0"/>
                      <a:pt x="2" y="1"/>
                      <a:pt x="1" y="3"/>
                    </a:cubicBezTo>
                    <a:cubicBezTo>
                      <a:pt x="1" y="4"/>
                      <a:pt x="0" y="6"/>
                      <a:pt x="0" y="8"/>
                    </a:cubicBezTo>
                    <a:cubicBezTo>
                      <a:pt x="0" y="15"/>
                      <a:pt x="0" y="15"/>
                      <a:pt x="0" y="15"/>
                    </a:cubicBezTo>
                    <a:cubicBezTo>
                      <a:pt x="0" y="23"/>
                      <a:pt x="7" y="29"/>
                      <a:pt x="16" y="29"/>
                    </a:cubicBezTo>
                    <a:cubicBezTo>
                      <a:pt x="291" y="29"/>
                      <a:pt x="291" y="29"/>
                      <a:pt x="291" y="29"/>
                    </a:cubicBezTo>
                    <a:cubicBezTo>
                      <a:pt x="299" y="29"/>
                      <a:pt x="306" y="23"/>
                      <a:pt x="306" y="15"/>
                    </a:cubicBezTo>
                    <a:cubicBezTo>
                      <a:pt x="306" y="15"/>
                      <a:pt x="306" y="15"/>
                      <a:pt x="306" y="15"/>
                    </a:cubicBezTo>
                    <a:cubicBezTo>
                      <a:pt x="306" y="8"/>
                      <a:pt x="306" y="8"/>
                      <a:pt x="306" y="8"/>
                    </a:cubicBezTo>
                    <a:cubicBezTo>
                      <a:pt x="306" y="6"/>
                      <a:pt x="306" y="4"/>
                      <a:pt x="305" y="3"/>
                    </a:cubicBezTo>
                    <a:close/>
                    <a:moveTo>
                      <a:pt x="180" y="16"/>
                    </a:moveTo>
                    <a:cubicBezTo>
                      <a:pt x="126" y="16"/>
                      <a:pt x="126" y="16"/>
                      <a:pt x="126" y="16"/>
                    </a:cubicBezTo>
                    <a:cubicBezTo>
                      <a:pt x="123" y="16"/>
                      <a:pt x="121" y="14"/>
                      <a:pt x="121" y="12"/>
                    </a:cubicBezTo>
                    <a:cubicBezTo>
                      <a:pt x="121" y="9"/>
                      <a:pt x="123" y="7"/>
                      <a:pt x="126" y="7"/>
                    </a:cubicBezTo>
                    <a:cubicBezTo>
                      <a:pt x="180" y="7"/>
                      <a:pt x="180" y="7"/>
                      <a:pt x="180" y="7"/>
                    </a:cubicBezTo>
                    <a:cubicBezTo>
                      <a:pt x="183" y="7"/>
                      <a:pt x="185" y="9"/>
                      <a:pt x="185" y="12"/>
                    </a:cubicBezTo>
                    <a:cubicBezTo>
                      <a:pt x="185" y="14"/>
                      <a:pt x="183" y="16"/>
                      <a:pt x="180" y="16"/>
                    </a:cubicBezTo>
                    <a:close/>
                    <a:moveTo>
                      <a:pt x="280" y="22"/>
                    </a:moveTo>
                    <a:cubicBezTo>
                      <a:pt x="275" y="22"/>
                      <a:pt x="272" y="18"/>
                      <a:pt x="272" y="14"/>
                    </a:cubicBezTo>
                    <a:cubicBezTo>
                      <a:pt x="272" y="9"/>
                      <a:pt x="275" y="6"/>
                      <a:pt x="280" y="6"/>
                    </a:cubicBezTo>
                    <a:cubicBezTo>
                      <a:pt x="284" y="6"/>
                      <a:pt x="288" y="9"/>
                      <a:pt x="288" y="14"/>
                    </a:cubicBezTo>
                    <a:cubicBezTo>
                      <a:pt x="288" y="18"/>
                      <a:pt x="284" y="22"/>
                      <a:pt x="280" y="22"/>
                    </a:cubicBezTo>
                    <a:close/>
                  </a:path>
                </a:pathLst>
              </a:custGeom>
              <a:grpFill/>
              <a:ln w="9525">
                <a:solidFill>
                  <a:srgbClr val="1A468D"/>
                </a:solidFill>
                <a:round/>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endParaRPr lang="en-US" sz="1350">
                  <a:solidFill>
                    <a:srgbClr val="0F56D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104">
                <a:extLst>
                  <a:ext uri="{FF2B5EF4-FFF2-40B4-BE49-F238E27FC236}">
                    <a16:creationId xmlns:a16="http://schemas.microsoft.com/office/drawing/2014/main" id="{CF9CEFF9-8076-4AAD-86DA-820697E03C77}"/>
                  </a:ext>
                </a:extLst>
              </p:cNvPr>
              <p:cNvSpPr>
                <a:spLocks/>
              </p:cNvSpPr>
              <p:nvPr/>
            </p:nvSpPr>
            <p:spPr bwMode="auto">
              <a:xfrm>
                <a:off x="6534150" y="2701926"/>
                <a:ext cx="422275" cy="254000"/>
              </a:xfrm>
              <a:custGeom>
                <a:avLst/>
                <a:gdLst>
                  <a:gd name="T0" fmla="*/ 15 w 260"/>
                  <a:gd name="T1" fmla="*/ 156 h 156"/>
                  <a:gd name="T2" fmla="*/ 15 w 260"/>
                  <a:gd name="T3" fmla="*/ 15 h 156"/>
                  <a:gd name="T4" fmla="*/ 246 w 260"/>
                  <a:gd name="T5" fmla="*/ 15 h 156"/>
                  <a:gd name="T6" fmla="*/ 246 w 260"/>
                  <a:gd name="T7" fmla="*/ 156 h 156"/>
                  <a:gd name="T8" fmla="*/ 260 w 260"/>
                  <a:gd name="T9" fmla="*/ 156 h 156"/>
                  <a:gd name="T10" fmla="*/ 260 w 260"/>
                  <a:gd name="T11" fmla="*/ 14 h 156"/>
                  <a:gd name="T12" fmla="*/ 246 w 260"/>
                  <a:gd name="T13" fmla="*/ 0 h 156"/>
                  <a:gd name="T14" fmla="*/ 15 w 260"/>
                  <a:gd name="T15" fmla="*/ 0 h 156"/>
                  <a:gd name="T16" fmla="*/ 0 w 260"/>
                  <a:gd name="T17" fmla="*/ 14 h 156"/>
                  <a:gd name="T18" fmla="*/ 0 w 260"/>
                  <a:gd name="T19" fmla="*/ 156 h 156"/>
                  <a:gd name="T20" fmla="*/ 15 w 260"/>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156">
                    <a:moveTo>
                      <a:pt x="15" y="156"/>
                    </a:moveTo>
                    <a:cubicBezTo>
                      <a:pt x="15" y="15"/>
                      <a:pt x="15" y="15"/>
                      <a:pt x="15" y="15"/>
                    </a:cubicBezTo>
                    <a:cubicBezTo>
                      <a:pt x="246" y="15"/>
                      <a:pt x="246" y="15"/>
                      <a:pt x="246" y="15"/>
                    </a:cubicBezTo>
                    <a:cubicBezTo>
                      <a:pt x="246" y="156"/>
                      <a:pt x="246" y="156"/>
                      <a:pt x="246" y="156"/>
                    </a:cubicBezTo>
                    <a:cubicBezTo>
                      <a:pt x="260" y="156"/>
                      <a:pt x="260" y="156"/>
                      <a:pt x="260" y="156"/>
                    </a:cubicBezTo>
                    <a:cubicBezTo>
                      <a:pt x="260" y="14"/>
                      <a:pt x="260" y="14"/>
                      <a:pt x="260" y="14"/>
                    </a:cubicBezTo>
                    <a:cubicBezTo>
                      <a:pt x="260" y="6"/>
                      <a:pt x="254" y="0"/>
                      <a:pt x="246" y="0"/>
                    </a:cubicBezTo>
                    <a:cubicBezTo>
                      <a:pt x="15" y="0"/>
                      <a:pt x="15" y="0"/>
                      <a:pt x="15" y="0"/>
                    </a:cubicBezTo>
                    <a:cubicBezTo>
                      <a:pt x="7" y="0"/>
                      <a:pt x="0" y="6"/>
                      <a:pt x="0" y="14"/>
                    </a:cubicBezTo>
                    <a:cubicBezTo>
                      <a:pt x="0" y="156"/>
                      <a:pt x="0" y="156"/>
                      <a:pt x="0" y="156"/>
                    </a:cubicBezTo>
                    <a:lnTo>
                      <a:pt x="15" y="156"/>
                    </a:lnTo>
                    <a:close/>
                  </a:path>
                </a:pathLst>
              </a:custGeom>
              <a:grpFill/>
              <a:ln w="9525">
                <a:solidFill>
                  <a:srgbClr val="1A468D"/>
                </a:solidFill>
                <a:round/>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endParaRPr lang="en-US" sz="1350">
                  <a:solidFill>
                    <a:srgbClr val="0F56D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Freeform 105">
                <a:extLst>
                  <a:ext uri="{FF2B5EF4-FFF2-40B4-BE49-F238E27FC236}">
                    <a16:creationId xmlns:a16="http://schemas.microsoft.com/office/drawing/2014/main" id="{0FDFCEDC-0EA6-4DF6-9C04-A3DDA549576A}"/>
                  </a:ext>
                </a:extLst>
              </p:cNvPr>
              <p:cNvSpPr>
                <a:spLocks noEditPoints="1"/>
              </p:cNvSpPr>
              <p:nvPr/>
            </p:nvSpPr>
            <p:spPr bwMode="auto">
              <a:xfrm>
                <a:off x="6496050" y="2978151"/>
                <a:ext cx="498475" cy="47625"/>
              </a:xfrm>
              <a:custGeom>
                <a:avLst/>
                <a:gdLst>
                  <a:gd name="T0" fmla="*/ 305 w 306"/>
                  <a:gd name="T1" fmla="*/ 3 h 29"/>
                  <a:gd name="T2" fmla="*/ 300 w 306"/>
                  <a:gd name="T3" fmla="*/ 0 h 29"/>
                  <a:gd name="T4" fmla="*/ 6 w 306"/>
                  <a:gd name="T5" fmla="*/ 0 h 29"/>
                  <a:gd name="T6" fmla="*/ 1 w 306"/>
                  <a:gd name="T7" fmla="*/ 3 h 29"/>
                  <a:gd name="T8" fmla="*/ 0 w 306"/>
                  <a:gd name="T9" fmla="*/ 8 h 29"/>
                  <a:gd name="T10" fmla="*/ 0 w 306"/>
                  <a:gd name="T11" fmla="*/ 15 h 29"/>
                  <a:gd name="T12" fmla="*/ 16 w 306"/>
                  <a:gd name="T13" fmla="*/ 29 h 29"/>
                  <a:gd name="T14" fmla="*/ 291 w 306"/>
                  <a:gd name="T15" fmla="*/ 29 h 29"/>
                  <a:gd name="T16" fmla="*/ 306 w 306"/>
                  <a:gd name="T17" fmla="*/ 15 h 29"/>
                  <a:gd name="T18" fmla="*/ 306 w 306"/>
                  <a:gd name="T19" fmla="*/ 15 h 29"/>
                  <a:gd name="T20" fmla="*/ 306 w 306"/>
                  <a:gd name="T21" fmla="*/ 8 h 29"/>
                  <a:gd name="T22" fmla="*/ 305 w 306"/>
                  <a:gd name="T23" fmla="*/ 3 h 29"/>
                  <a:gd name="T24" fmla="*/ 180 w 306"/>
                  <a:gd name="T25" fmla="*/ 16 h 29"/>
                  <a:gd name="T26" fmla="*/ 126 w 306"/>
                  <a:gd name="T27" fmla="*/ 16 h 29"/>
                  <a:gd name="T28" fmla="*/ 121 w 306"/>
                  <a:gd name="T29" fmla="*/ 12 h 29"/>
                  <a:gd name="T30" fmla="*/ 126 w 306"/>
                  <a:gd name="T31" fmla="*/ 7 h 29"/>
                  <a:gd name="T32" fmla="*/ 180 w 306"/>
                  <a:gd name="T33" fmla="*/ 7 h 29"/>
                  <a:gd name="T34" fmla="*/ 185 w 306"/>
                  <a:gd name="T35" fmla="*/ 12 h 29"/>
                  <a:gd name="T36" fmla="*/ 180 w 306"/>
                  <a:gd name="T37" fmla="*/ 16 h 29"/>
                  <a:gd name="T38" fmla="*/ 280 w 306"/>
                  <a:gd name="T39" fmla="*/ 22 h 29"/>
                  <a:gd name="T40" fmla="*/ 272 w 306"/>
                  <a:gd name="T41" fmla="*/ 14 h 29"/>
                  <a:gd name="T42" fmla="*/ 280 w 306"/>
                  <a:gd name="T43" fmla="*/ 6 h 29"/>
                  <a:gd name="T44" fmla="*/ 288 w 306"/>
                  <a:gd name="T45" fmla="*/ 14 h 29"/>
                  <a:gd name="T46" fmla="*/ 280 w 306"/>
                  <a:gd name="T47"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29">
                    <a:moveTo>
                      <a:pt x="305" y="3"/>
                    </a:moveTo>
                    <a:cubicBezTo>
                      <a:pt x="305" y="1"/>
                      <a:pt x="303" y="0"/>
                      <a:pt x="300" y="0"/>
                    </a:cubicBezTo>
                    <a:cubicBezTo>
                      <a:pt x="6" y="0"/>
                      <a:pt x="6" y="0"/>
                      <a:pt x="6" y="0"/>
                    </a:cubicBezTo>
                    <a:cubicBezTo>
                      <a:pt x="3" y="0"/>
                      <a:pt x="2" y="1"/>
                      <a:pt x="1" y="3"/>
                    </a:cubicBezTo>
                    <a:cubicBezTo>
                      <a:pt x="1" y="4"/>
                      <a:pt x="0" y="6"/>
                      <a:pt x="0" y="8"/>
                    </a:cubicBezTo>
                    <a:cubicBezTo>
                      <a:pt x="0" y="15"/>
                      <a:pt x="0" y="15"/>
                      <a:pt x="0" y="15"/>
                    </a:cubicBezTo>
                    <a:cubicBezTo>
                      <a:pt x="0" y="23"/>
                      <a:pt x="7" y="29"/>
                      <a:pt x="16" y="29"/>
                    </a:cubicBezTo>
                    <a:cubicBezTo>
                      <a:pt x="291" y="29"/>
                      <a:pt x="291" y="29"/>
                      <a:pt x="291" y="29"/>
                    </a:cubicBezTo>
                    <a:cubicBezTo>
                      <a:pt x="299" y="29"/>
                      <a:pt x="306" y="23"/>
                      <a:pt x="306" y="15"/>
                    </a:cubicBezTo>
                    <a:cubicBezTo>
                      <a:pt x="306" y="15"/>
                      <a:pt x="306" y="15"/>
                      <a:pt x="306" y="15"/>
                    </a:cubicBezTo>
                    <a:cubicBezTo>
                      <a:pt x="306" y="8"/>
                      <a:pt x="306" y="8"/>
                      <a:pt x="306" y="8"/>
                    </a:cubicBezTo>
                    <a:cubicBezTo>
                      <a:pt x="306" y="6"/>
                      <a:pt x="306" y="4"/>
                      <a:pt x="305" y="3"/>
                    </a:cubicBezTo>
                    <a:close/>
                    <a:moveTo>
                      <a:pt x="180" y="16"/>
                    </a:moveTo>
                    <a:cubicBezTo>
                      <a:pt x="126" y="16"/>
                      <a:pt x="126" y="16"/>
                      <a:pt x="126" y="16"/>
                    </a:cubicBezTo>
                    <a:cubicBezTo>
                      <a:pt x="123" y="16"/>
                      <a:pt x="121" y="14"/>
                      <a:pt x="121" y="12"/>
                    </a:cubicBezTo>
                    <a:cubicBezTo>
                      <a:pt x="121" y="9"/>
                      <a:pt x="123" y="7"/>
                      <a:pt x="126" y="7"/>
                    </a:cubicBezTo>
                    <a:cubicBezTo>
                      <a:pt x="180" y="7"/>
                      <a:pt x="180" y="7"/>
                      <a:pt x="180" y="7"/>
                    </a:cubicBezTo>
                    <a:cubicBezTo>
                      <a:pt x="183" y="7"/>
                      <a:pt x="185" y="9"/>
                      <a:pt x="185" y="12"/>
                    </a:cubicBezTo>
                    <a:cubicBezTo>
                      <a:pt x="185" y="14"/>
                      <a:pt x="183" y="16"/>
                      <a:pt x="180" y="16"/>
                    </a:cubicBezTo>
                    <a:close/>
                    <a:moveTo>
                      <a:pt x="280" y="22"/>
                    </a:moveTo>
                    <a:cubicBezTo>
                      <a:pt x="275" y="22"/>
                      <a:pt x="272" y="18"/>
                      <a:pt x="272" y="14"/>
                    </a:cubicBezTo>
                    <a:cubicBezTo>
                      <a:pt x="272" y="9"/>
                      <a:pt x="275" y="6"/>
                      <a:pt x="280" y="6"/>
                    </a:cubicBezTo>
                    <a:cubicBezTo>
                      <a:pt x="284" y="6"/>
                      <a:pt x="288" y="9"/>
                      <a:pt x="288" y="14"/>
                    </a:cubicBezTo>
                    <a:cubicBezTo>
                      <a:pt x="288" y="18"/>
                      <a:pt x="284" y="22"/>
                      <a:pt x="280" y="22"/>
                    </a:cubicBezTo>
                    <a:close/>
                  </a:path>
                </a:pathLst>
              </a:custGeom>
              <a:grpFill/>
              <a:ln w="9525">
                <a:solidFill>
                  <a:srgbClr val="1A468D"/>
                </a:solidFill>
                <a:round/>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endParaRPr lang="en-US" sz="1350">
                  <a:solidFill>
                    <a:srgbClr val="0F56D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106">
                <a:extLst>
                  <a:ext uri="{FF2B5EF4-FFF2-40B4-BE49-F238E27FC236}">
                    <a16:creationId xmlns:a16="http://schemas.microsoft.com/office/drawing/2014/main" id="{499DCFFF-BD49-4A41-9D49-7C06EBC2E23A}"/>
                  </a:ext>
                </a:extLst>
              </p:cNvPr>
              <p:cNvSpPr>
                <a:spLocks/>
              </p:cNvSpPr>
              <p:nvPr/>
            </p:nvSpPr>
            <p:spPr bwMode="auto">
              <a:xfrm>
                <a:off x="6211888" y="2244726"/>
                <a:ext cx="423863" cy="255588"/>
              </a:xfrm>
              <a:custGeom>
                <a:avLst/>
                <a:gdLst>
                  <a:gd name="T0" fmla="*/ 15 w 260"/>
                  <a:gd name="T1" fmla="*/ 157 h 157"/>
                  <a:gd name="T2" fmla="*/ 15 w 260"/>
                  <a:gd name="T3" fmla="*/ 16 h 157"/>
                  <a:gd name="T4" fmla="*/ 245 w 260"/>
                  <a:gd name="T5" fmla="*/ 16 h 157"/>
                  <a:gd name="T6" fmla="*/ 245 w 260"/>
                  <a:gd name="T7" fmla="*/ 157 h 157"/>
                  <a:gd name="T8" fmla="*/ 260 w 260"/>
                  <a:gd name="T9" fmla="*/ 157 h 157"/>
                  <a:gd name="T10" fmla="*/ 260 w 260"/>
                  <a:gd name="T11" fmla="*/ 15 h 157"/>
                  <a:gd name="T12" fmla="*/ 246 w 260"/>
                  <a:gd name="T13" fmla="*/ 0 h 157"/>
                  <a:gd name="T14" fmla="*/ 15 w 260"/>
                  <a:gd name="T15" fmla="*/ 0 h 157"/>
                  <a:gd name="T16" fmla="*/ 0 w 260"/>
                  <a:gd name="T17" fmla="*/ 15 h 157"/>
                  <a:gd name="T18" fmla="*/ 0 w 260"/>
                  <a:gd name="T19" fmla="*/ 157 h 157"/>
                  <a:gd name="T20" fmla="*/ 15 w 260"/>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157">
                    <a:moveTo>
                      <a:pt x="15" y="157"/>
                    </a:moveTo>
                    <a:cubicBezTo>
                      <a:pt x="15" y="16"/>
                      <a:pt x="15" y="16"/>
                      <a:pt x="15" y="16"/>
                    </a:cubicBezTo>
                    <a:cubicBezTo>
                      <a:pt x="245" y="16"/>
                      <a:pt x="245" y="16"/>
                      <a:pt x="245" y="16"/>
                    </a:cubicBezTo>
                    <a:cubicBezTo>
                      <a:pt x="245" y="157"/>
                      <a:pt x="245" y="157"/>
                      <a:pt x="245" y="157"/>
                    </a:cubicBezTo>
                    <a:cubicBezTo>
                      <a:pt x="260" y="157"/>
                      <a:pt x="260" y="157"/>
                      <a:pt x="260" y="157"/>
                    </a:cubicBezTo>
                    <a:cubicBezTo>
                      <a:pt x="260" y="15"/>
                      <a:pt x="260" y="15"/>
                      <a:pt x="260" y="15"/>
                    </a:cubicBezTo>
                    <a:cubicBezTo>
                      <a:pt x="260" y="7"/>
                      <a:pt x="254" y="0"/>
                      <a:pt x="246" y="0"/>
                    </a:cubicBezTo>
                    <a:cubicBezTo>
                      <a:pt x="15" y="0"/>
                      <a:pt x="15" y="0"/>
                      <a:pt x="15" y="0"/>
                    </a:cubicBezTo>
                    <a:cubicBezTo>
                      <a:pt x="7" y="0"/>
                      <a:pt x="0" y="7"/>
                      <a:pt x="0" y="15"/>
                    </a:cubicBezTo>
                    <a:cubicBezTo>
                      <a:pt x="0" y="157"/>
                      <a:pt x="0" y="157"/>
                      <a:pt x="0" y="157"/>
                    </a:cubicBezTo>
                    <a:lnTo>
                      <a:pt x="15" y="157"/>
                    </a:lnTo>
                    <a:close/>
                  </a:path>
                </a:pathLst>
              </a:custGeom>
              <a:grpFill/>
              <a:ln w="9525">
                <a:solidFill>
                  <a:srgbClr val="1A468D"/>
                </a:solidFill>
                <a:round/>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endParaRPr lang="en-US" sz="1350">
                  <a:solidFill>
                    <a:srgbClr val="0F56D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107">
                <a:extLst>
                  <a:ext uri="{FF2B5EF4-FFF2-40B4-BE49-F238E27FC236}">
                    <a16:creationId xmlns:a16="http://schemas.microsoft.com/office/drawing/2014/main" id="{DA494C99-7B12-4317-B24E-EB57061E284F}"/>
                  </a:ext>
                </a:extLst>
              </p:cNvPr>
              <p:cNvSpPr>
                <a:spLocks noEditPoints="1"/>
              </p:cNvSpPr>
              <p:nvPr/>
            </p:nvSpPr>
            <p:spPr bwMode="auto">
              <a:xfrm>
                <a:off x="6175375" y="2522538"/>
                <a:ext cx="498475" cy="47625"/>
              </a:xfrm>
              <a:custGeom>
                <a:avLst/>
                <a:gdLst>
                  <a:gd name="T0" fmla="*/ 305 w 306"/>
                  <a:gd name="T1" fmla="*/ 3 h 29"/>
                  <a:gd name="T2" fmla="*/ 300 w 306"/>
                  <a:gd name="T3" fmla="*/ 0 h 29"/>
                  <a:gd name="T4" fmla="*/ 6 w 306"/>
                  <a:gd name="T5" fmla="*/ 0 h 29"/>
                  <a:gd name="T6" fmla="*/ 1 w 306"/>
                  <a:gd name="T7" fmla="*/ 3 h 29"/>
                  <a:gd name="T8" fmla="*/ 0 w 306"/>
                  <a:gd name="T9" fmla="*/ 7 h 29"/>
                  <a:gd name="T10" fmla="*/ 0 w 306"/>
                  <a:gd name="T11" fmla="*/ 15 h 29"/>
                  <a:gd name="T12" fmla="*/ 16 w 306"/>
                  <a:gd name="T13" fmla="*/ 29 h 29"/>
                  <a:gd name="T14" fmla="*/ 290 w 306"/>
                  <a:gd name="T15" fmla="*/ 29 h 29"/>
                  <a:gd name="T16" fmla="*/ 306 w 306"/>
                  <a:gd name="T17" fmla="*/ 15 h 29"/>
                  <a:gd name="T18" fmla="*/ 306 w 306"/>
                  <a:gd name="T19" fmla="*/ 15 h 29"/>
                  <a:gd name="T20" fmla="*/ 306 w 306"/>
                  <a:gd name="T21" fmla="*/ 7 h 29"/>
                  <a:gd name="T22" fmla="*/ 305 w 306"/>
                  <a:gd name="T23" fmla="*/ 3 h 29"/>
                  <a:gd name="T24" fmla="*/ 180 w 306"/>
                  <a:gd name="T25" fmla="*/ 16 h 29"/>
                  <a:gd name="T26" fmla="*/ 126 w 306"/>
                  <a:gd name="T27" fmla="*/ 16 h 29"/>
                  <a:gd name="T28" fmla="*/ 121 w 306"/>
                  <a:gd name="T29" fmla="*/ 11 h 29"/>
                  <a:gd name="T30" fmla="*/ 126 w 306"/>
                  <a:gd name="T31" fmla="*/ 7 h 29"/>
                  <a:gd name="T32" fmla="*/ 180 w 306"/>
                  <a:gd name="T33" fmla="*/ 7 h 29"/>
                  <a:gd name="T34" fmla="*/ 185 w 306"/>
                  <a:gd name="T35" fmla="*/ 11 h 29"/>
                  <a:gd name="T36" fmla="*/ 180 w 306"/>
                  <a:gd name="T37" fmla="*/ 16 h 29"/>
                  <a:gd name="T38" fmla="*/ 280 w 306"/>
                  <a:gd name="T39" fmla="*/ 22 h 29"/>
                  <a:gd name="T40" fmla="*/ 272 w 306"/>
                  <a:gd name="T41" fmla="*/ 14 h 29"/>
                  <a:gd name="T42" fmla="*/ 280 w 306"/>
                  <a:gd name="T43" fmla="*/ 5 h 29"/>
                  <a:gd name="T44" fmla="*/ 288 w 306"/>
                  <a:gd name="T45" fmla="*/ 14 h 29"/>
                  <a:gd name="T46" fmla="*/ 280 w 306"/>
                  <a:gd name="T47"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29">
                    <a:moveTo>
                      <a:pt x="305" y="3"/>
                    </a:moveTo>
                    <a:cubicBezTo>
                      <a:pt x="305" y="1"/>
                      <a:pt x="303" y="0"/>
                      <a:pt x="300" y="0"/>
                    </a:cubicBezTo>
                    <a:cubicBezTo>
                      <a:pt x="6" y="0"/>
                      <a:pt x="6" y="0"/>
                      <a:pt x="6" y="0"/>
                    </a:cubicBezTo>
                    <a:cubicBezTo>
                      <a:pt x="3" y="0"/>
                      <a:pt x="2" y="1"/>
                      <a:pt x="1" y="3"/>
                    </a:cubicBezTo>
                    <a:cubicBezTo>
                      <a:pt x="0" y="4"/>
                      <a:pt x="0" y="6"/>
                      <a:pt x="0" y="7"/>
                    </a:cubicBezTo>
                    <a:cubicBezTo>
                      <a:pt x="0" y="15"/>
                      <a:pt x="0" y="15"/>
                      <a:pt x="0" y="15"/>
                    </a:cubicBezTo>
                    <a:cubicBezTo>
                      <a:pt x="0" y="23"/>
                      <a:pt x="7" y="29"/>
                      <a:pt x="16" y="29"/>
                    </a:cubicBezTo>
                    <a:cubicBezTo>
                      <a:pt x="290" y="29"/>
                      <a:pt x="290" y="29"/>
                      <a:pt x="290" y="29"/>
                    </a:cubicBezTo>
                    <a:cubicBezTo>
                      <a:pt x="299" y="29"/>
                      <a:pt x="306" y="23"/>
                      <a:pt x="306" y="15"/>
                    </a:cubicBezTo>
                    <a:cubicBezTo>
                      <a:pt x="306" y="15"/>
                      <a:pt x="306" y="15"/>
                      <a:pt x="306" y="15"/>
                    </a:cubicBezTo>
                    <a:cubicBezTo>
                      <a:pt x="306" y="7"/>
                      <a:pt x="306" y="7"/>
                      <a:pt x="306" y="7"/>
                    </a:cubicBezTo>
                    <a:cubicBezTo>
                      <a:pt x="306" y="6"/>
                      <a:pt x="306" y="4"/>
                      <a:pt x="305" y="3"/>
                    </a:cubicBezTo>
                    <a:close/>
                    <a:moveTo>
                      <a:pt x="180" y="16"/>
                    </a:moveTo>
                    <a:cubicBezTo>
                      <a:pt x="126" y="16"/>
                      <a:pt x="126" y="16"/>
                      <a:pt x="126" y="16"/>
                    </a:cubicBezTo>
                    <a:cubicBezTo>
                      <a:pt x="123" y="16"/>
                      <a:pt x="121" y="14"/>
                      <a:pt x="121" y="11"/>
                    </a:cubicBezTo>
                    <a:cubicBezTo>
                      <a:pt x="121" y="9"/>
                      <a:pt x="123" y="7"/>
                      <a:pt x="126" y="7"/>
                    </a:cubicBezTo>
                    <a:cubicBezTo>
                      <a:pt x="180" y="7"/>
                      <a:pt x="180" y="7"/>
                      <a:pt x="180" y="7"/>
                    </a:cubicBezTo>
                    <a:cubicBezTo>
                      <a:pt x="183" y="7"/>
                      <a:pt x="185" y="9"/>
                      <a:pt x="185" y="11"/>
                    </a:cubicBezTo>
                    <a:cubicBezTo>
                      <a:pt x="185" y="14"/>
                      <a:pt x="183" y="16"/>
                      <a:pt x="180" y="16"/>
                    </a:cubicBezTo>
                    <a:close/>
                    <a:moveTo>
                      <a:pt x="280" y="22"/>
                    </a:moveTo>
                    <a:cubicBezTo>
                      <a:pt x="275" y="22"/>
                      <a:pt x="272" y="18"/>
                      <a:pt x="272" y="14"/>
                    </a:cubicBezTo>
                    <a:cubicBezTo>
                      <a:pt x="272" y="9"/>
                      <a:pt x="275" y="5"/>
                      <a:pt x="280" y="5"/>
                    </a:cubicBezTo>
                    <a:cubicBezTo>
                      <a:pt x="284" y="5"/>
                      <a:pt x="288" y="9"/>
                      <a:pt x="288" y="14"/>
                    </a:cubicBezTo>
                    <a:cubicBezTo>
                      <a:pt x="288" y="18"/>
                      <a:pt x="284" y="22"/>
                      <a:pt x="280" y="22"/>
                    </a:cubicBezTo>
                    <a:close/>
                  </a:path>
                </a:pathLst>
              </a:custGeom>
              <a:grpFill/>
              <a:ln w="9525">
                <a:solidFill>
                  <a:srgbClr val="1A468D"/>
                </a:solidFill>
                <a:round/>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endParaRPr lang="en-US" sz="1350">
                  <a:solidFill>
                    <a:srgbClr val="0F56D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108">
                <a:extLst>
                  <a:ext uri="{FF2B5EF4-FFF2-40B4-BE49-F238E27FC236}">
                    <a16:creationId xmlns:a16="http://schemas.microsoft.com/office/drawing/2014/main" id="{0B205C87-6771-423E-98A4-C6712BBAEC36}"/>
                  </a:ext>
                </a:extLst>
              </p:cNvPr>
              <p:cNvSpPr>
                <a:spLocks noChangeArrowheads="1"/>
              </p:cNvSpPr>
              <p:nvPr/>
            </p:nvSpPr>
            <p:spPr bwMode="auto">
              <a:xfrm>
                <a:off x="6375400" y="2860676"/>
                <a:ext cx="120650" cy="23813"/>
              </a:xfrm>
              <a:prstGeom prst="rect">
                <a:avLst/>
              </a:prstGeom>
              <a:grpFill/>
              <a:ln w="9525">
                <a:solidFill>
                  <a:srgbClr val="1A468D"/>
                </a:solidFill>
                <a:miter lim="800000"/>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endParaRPr lang="en-US" sz="1350">
                  <a:solidFill>
                    <a:srgbClr val="0F56D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109">
                <a:extLst>
                  <a:ext uri="{FF2B5EF4-FFF2-40B4-BE49-F238E27FC236}">
                    <a16:creationId xmlns:a16="http://schemas.microsoft.com/office/drawing/2014/main" id="{EB80C47F-9EFC-4996-99EC-91465483DC8B}"/>
                  </a:ext>
                </a:extLst>
              </p:cNvPr>
              <p:cNvSpPr>
                <a:spLocks noChangeArrowheads="1"/>
              </p:cNvSpPr>
              <p:nvPr/>
            </p:nvSpPr>
            <p:spPr bwMode="auto">
              <a:xfrm>
                <a:off x="6423025" y="2627313"/>
                <a:ext cx="25400" cy="250825"/>
              </a:xfrm>
              <a:prstGeom prst="rect">
                <a:avLst/>
              </a:prstGeom>
              <a:grpFill/>
              <a:ln w="9525">
                <a:solidFill>
                  <a:srgbClr val="1A468D"/>
                </a:solidFill>
                <a:miter lim="800000"/>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endParaRPr lang="en-US" sz="1350">
                  <a:solidFill>
                    <a:srgbClr val="0F56DC"/>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5" name="Title 7">
            <a:extLst>
              <a:ext uri="{FF2B5EF4-FFF2-40B4-BE49-F238E27FC236}">
                <a16:creationId xmlns:a16="http://schemas.microsoft.com/office/drawing/2014/main" id="{3452EB85-A3A2-A98A-7637-CF4E7294F84D}"/>
              </a:ext>
            </a:extLst>
          </p:cNvPr>
          <p:cNvSpPr txBox="1">
            <a:spLocks/>
          </p:cNvSpPr>
          <p:nvPr/>
        </p:nvSpPr>
        <p:spPr>
          <a:xfrm>
            <a:off x="457200" y="205979"/>
            <a:ext cx="8229600" cy="857250"/>
          </a:xfrm>
          <a:prstGeom prst="rect">
            <a:avLst/>
          </a:prstGeom>
        </p:spPr>
        <p:txBody>
          <a:bodyPr lIns="68580" tIns="34290" rIns="68580" bIns="34290" anchor="t" anchorCtr="0"/>
          <a:lstStyle>
            <a:lvl1pPr algn="l" rtl="0" eaLnBrk="0" fontAlgn="base" hangingPunct="0">
              <a:lnSpc>
                <a:spcPts val="4000"/>
              </a:lnSpc>
              <a:spcBef>
                <a:spcPct val="0"/>
              </a:spcBef>
              <a:spcAft>
                <a:spcPct val="0"/>
              </a:spcAft>
              <a:defRPr sz="3733" b="1" kern="1200" baseline="0">
                <a:solidFill>
                  <a:srgbClr val="1E5AA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685800">
              <a:lnSpc>
                <a:spcPct val="90090"/>
              </a:lnSpc>
              <a:defRPr/>
            </a:pPr>
            <a:r>
              <a:rPr lang="en-US" sz="2800">
                <a:solidFill>
                  <a:srgbClr val="0057B7"/>
                </a:solidFill>
                <a:ea typeface="Open Sans" panose="020B0606030504020204" pitchFamily="34" charset="0"/>
                <a:cs typeface="Calibri" panose="020F0502020204030204" pitchFamily="34" charset="0"/>
              </a:rPr>
              <a:t>Opportunities After the COVID-19 Response</a:t>
            </a:r>
            <a:endParaRPr lang="en-US" sz="2800">
              <a:cs typeface="Calibri" pitchFamily="34" charset="0"/>
            </a:endParaRPr>
          </a:p>
        </p:txBody>
      </p:sp>
      <p:sp>
        <p:nvSpPr>
          <p:cNvPr id="6" name="Slide Number Placeholder 3">
            <a:extLst>
              <a:ext uri="{FF2B5EF4-FFF2-40B4-BE49-F238E27FC236}">
                <a16:creationId xmlns:a16="http://schemas.microsoft.com/office/drawing/2014/main" id="{73FB9DDF-B7DD-189B-583A-8988D04B9D5E}"/>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10</a:t>
            </a:fld>
            <a:endParaRPr lang="en-US" sz="900">
              <a:solidFill>
                <a:srgbClr val="17468F"/>
              </a:solidFill>
            </a:endParaRPr>
          </a:p>
        </p:txBody>
      </p:sp>
    </p:spTree>
    <p:extLst>
      <p:ext uri="{BB962C8B-B14F-4D97-AF65-F5344CB8AC3E}">
        <p14:creationId xmlns:p14="http://schemas.microsoft.com/office/powerpoint/2010/main" val="184353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C3BF1C-8816-E760-F0D4-3F0A23933C63}"/>
              </a:ext>
            </a:extLst>
          </p:cNvPr>
          <p:cNvSpPr/>
          <p:nvPr/>
        </p:nvSpPr>
        <p:spPr>
          <a:xfrm>
            <a:off x="2706255" y="996373"/>
            <a:ext cx="6287261" cy="4008160"/>
          </a:xfrm>
          <a:prstGeom prst="rect">
            <a:avLst/>
          </a:prstGeom>
          <a:solidFill>
            <a:schemeClr val="accent6">
              <a:lumMod val="10000"/>
              <a:lumOff val="9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FAF31D-EB66-3A6C-8F51-0BC462806169}"/>
              </a:ext>
            </a:extLst>
          </p:cNvPr>
          <p:cNvSpPr/>
          <p:nvPr/>
        </p:nvSpPr>
        <p:spPr>
          <a:xfrm>
            <a:off x="2817030" y="1097253"/>
            <a:ext cx="6040643" cy="378569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837BB31-5A38-5E81-98B2-C01987B4B18C}"/>
              </a:ext>
            </a:extLst>
          </p:cNvPr>
          <p:cNvSpPr>
            <a:spLocks noGrp="1"/>
          </p:cNvSpPr>
          <p:nvPr>
            <p:ph type="title"/>
          </p:nvPr>
        </p:nvSpPr>
        <p:spPr>
          <a:xfrm>
            <a:off x="243646" y="473663"/>
            <a:ext cx="8749869" cy="462658"/>
          </a:xfrm>
        </p:spPr>
        <p:txBody>
          <a:bodyPr lIns="91440" tIns="45720" rIns="91440" bIns="45720" anchor="b" anchorCtr="0"/>
          <a:lstStyle/>
          <a:p>
            <a:pPr>
              <a:lnSpc>
                <a:spcPct val="100000"/>
              </a:lnSpc>
            </a:pPr>
            <a:r>
              <a:rPr lang="en-US"/>
              <a:t>National Surveillance:</a:t>
            </a:r>
            <a:br>
              <a:rPr lang="en-US"/>
            </a:br>
            <a:r>
              <a:rPr lang="en-US"/>
              <a:t>IIS Data Give a National View of Immunization Coverage  </a:t>
            </a:r>
          </a:p>
        </p:txBody>
      </p:sp>
      <p:sp>
        <p:nvSpPr>
          <p:cNvPr id="142" name="TextBox 141">
            <a:extLst>
              <a:ext uri="{FF2B5EF4-FFF2-40B4-BE49-F238E27FC236}">
                <a16:creationId xmlns:a16="http://schemas.microsoft.com/office/drawing/2014/main" id="{CDBA0352-8F20-4C1D-8A02-702C9D89233E}"/>
              </a:ext>
            </a:extLst>
          </p:cNvPr>
          <p:cNvSpPr txBox="1"/>
          <p:nvPr/>
        </p:nvSpPr>
        <p:spPr>
          <a:xfrm>
            <a:off x="7240550" y="4604702"/>
            <a:ext cx="1543233" cy="230832"/>
          </a:xfrm>
          <a:prstGeom prst="rect">
            <a:avLst/>
          </a:prstGeom>
          <a:noFill/>
        </p:spPr>
        <p:txBody>
          <a:bodyPr wrap="square">
            <a:spAutoFit/>
          </a:bodyPr>
          <a:lstStyle/>
          <a:p>
            <a:pPr defTabSz="914378" eaLnBrk="1" fontAlgn="auto" hangingPunct="1">
              <a:spcBef>
                <a:spcPts val="0"/>
              </a:spcBef>
              <a:spcAft>
                <a:spcPts val="0"/>
              </a:spcAft>
              <a:defRPr/>
            </a:pPr>
            <a:r>
              <a:rPr lang="en-US" sz="900">
                <a:solidFill>
                  <a:prstClr val="black"/>
                </a:solidFill>
                <a:latin typeface="Calibri" panose="020F0502020204030204"/>
                <a:cs typeface="Calibri"/>
              </a:rPr>
              <a:t>*Cities covered by state DUA</a:t>
            </a:r>
          </a:p>
        </p:txBody>
      </p:sp>
      <p:graphicFrame>
        <p:nvGraphicFramePr>
          <p:cNvPr id="143" name="Table 125">
            <a:extLst>
              <a:ext uri="{FF2B5EF4-FFF2-40B4-BE49-F238E27FC236}">
                <a16:creationId xmlns:a16="http://schemas.microsoft.com/office/drawing/2014/main" id="{0BDEB55B-80A0-4E03-931A-DC0400AF6E46}"/>
              </a:ext>
            </a:extLst>
          </p:cNvPr>
          <p:cNvGraphicFramePr>
            <a:graphicFrameLocks noGrp="1"/>
          </p:cNvGraphicFramePr>
          <p:nvPr>
            <p:extLst>
              <p:ext uri="{D42A27DB-BD31-4B8C-83A1-F6EECF244321}">
                <p14:modId xmlns:p14="http://schemas.microsoft.com/office/powerpoint/2010/main" val="3247663662"/>
              </p:ext>
            </p:extLst>
          </p:nvPr>
        </p:nvGraphicFramePr>
        <p:xfrm>
          <a:off x="7390813" y="1427276"/>
          <a:ext cx="1416046" cy="3183324"/>
        </p:xfrm>
        <a:graphic>
          <a:graphicData uri="http://schemas.openxmlformats.org/drawingml/2006/table">
            <a:tbl>
              <a:tblPr firstRow="1" bandRow="1">
                <a:tableStyleId>{5940675A-B579-460E-94D1-54222C63F5DA}</a:tableStyleId>
              </a:tblPr>
              <a:tblGrid>
                <a:gridCol w="215950">
                  <a:extLst>
                    <a:ext uri="{9D8B030D-6E8A-4147-A177-3AD203B41FA5}">
                      <a16:colId xmlns:a16="http://schemas.microsoft.com/office/drawing/2014/main" val="2125198177"/>
                    </a:ext>
                  </a:extLst>
                </a:gridCol>
                <a:gridCol w="1200096">
                  <a:extLst>
                    <a:ext uri="{9D8B030D-6E8A-4147-A177-3AD203B41FA5}">
                      <a16:colId xmlns:a16="http://schemas.microsoft.com/office/drawing/2014/main" val="2082845252"/>
                    </a:ext>
                  </a:extLst>
                </a:gridCol>
              </a:tblGrid>
              <a:tr h="231546">
                <a:tc gridSpan="2">
                  <a:txBody>
                    <a:bodyPr/>
                    <a:lstStyle/>
                    <a:p>
                      <a:pPr algn="l"/>
                      <a:r>
                        <a:rPr lang="en-US" sz="1100" b="1">
                          <a:solidFill>
                            <a:srgbClr val="000000"/>
                          </a:solidFill>
                        </a:rPr>
                        <a:t>Not Shown on Map</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1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1289427"/>
                  </a:ext>
                </a:extLst>
              </a:tr>
              <a:tr h="202668">
                <a:tc>
                  <a:txBody>
                    <a:bodyPr/>
                    <a:lstStyle/>
                    <a:p>
                      <a:endParaRPr lang="en-US" sz="800"/>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800">
                          <a:solidFill>
                            <a:srgbClr val="000000"/>
                          </a:solidFill>
                        </a:rPr>
                        <a:t>American Samoa</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7327"/>
                  </a:ext>
                </a:extLst>
              </a:tr>
              <a:tr h="202668">
                <a:tc>
                  <a:txBody>
                    <a:bodyPr/>
                    <a:lstStyle/>
                    <a:p>
                      <a:endParaRPr lang="en-US" sz="800"/>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800">
                          <a:solidFill>
                            <a:srgbClr val="000000"/>
                          </a:solidFill>
                        </a:rPr>
                        <a:t>Chicago*</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2503609"/>
                  </a:ext>
                </a:extLst>
              </a:tr>
              <a:tr h="202668">
                <a:tc>
                  <a:txBody>
                    <a:bodyPr/>
                    <a:lstStyle/>
                    <a:p>
                      <a:endParaRPr lang="en-US" sz="800"/>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800">
                          <a:solidFill>
                            <a:srgbClr val="000000"/>
                          </a:solidFill>
                        </a:rPr>
                        <a:t>Guam</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8912775"/>
                  </a:ext>
                </a:extLst>
              </a:tr>
              <a:tr h="202668">
                <a:tc>
                  <a:txBody>
                    <a:bodyPr/>
                    <a:lstStyle/>
                    <a:p>
                      <a:endParaRPr lang="en-US" sz="800"/>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800">
                          <a:solidFill>
                            <a:srgbClr val="000000"/>
                          </a:solidFill>
                        </a:rPr>
                        <a:t>Houston*</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4128983"/>
                  </a:ext>
                </a:extLst>
              </a:tr>
              <a:tr h="202668">
                <a:tc>
                  <a:txBody>
                    <a:bodyPr/>
                    <a:lstStyle/>
                    <a:p>
                      <a:endParaRPr lang="en-US" sz="800"/>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800">
                          <a:solidFill>
                            <a:srgbClr val="000000"/>
                          </a:solidFill>
                        </a:rPr>
                        <a:t>Marshall Islands</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261718"/>
                  </a:ext>
                </a:extLst>
              </a:tr>
              <a:tr h="202668">
                <a:tc>
                  <a:txBody>
                    <a:bodyPr/>
                    <a:lstStyle/>
                    <a:p>
                      <a:endParaRPr lang="en-US" sz="800"/>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800">
                          <a:solidFill>
                            <a:srgbClr val="000000"/>
                          </a:solidFill>
                        </a:rPr>
                        <a:t>Micronesia</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6756232"/>
                  </a:ext>
                </a:extLst>
              </a:tr>
              <a:tr h="306239">
                <a:tc>
                  <a:txBody>
                    <a:bodyPr/>
                    <a:lstStyle/>
                    <a:p>
                      <a:endParaRPr lang="en-US" sz="800"/>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800">
                          <a:solidFill>
                            <a:srgbClr val="000000"/>
                          </a:solidFill>
                        </a:rPr>
                        <a:t>Northern Mariana Islands</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4215278"/>
                  </a:ext>
                </a:extLst>
              </a:tr>
              <a:tr h="202668">
                <a:tc>
                  <a:txBody>
                    <a:bodyPr/>
                    <a:lstStyle/>
                    <a:p>
                      <a:endParaRPr lang="en-US" sz="800"/>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800">
                          <a:solidFill>
                            <a:srgbClr val="000000"/>
                          </a:solidFill>
                        </a:rPr>
                        <a:t>NYC</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9954433"/>
                  </a:ext>
                </a:extLst>
              </a:tr>
              <a:tr h="202668">
                <a:tc>
                  <a:txBody>
                    <a:bodyPr/>
                    <a:lstStyle/>
                    <a:p>
                      <a:endParaRPr lang="en-US" sz="800"/>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800">
                          <a:solidFill>
                            <a:srgbClr val="000000"/>
                          </a:solidFill>
                        </a:rPr>
                        <a:t>Palau</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038095"/>
                  </a:ext>
                </a:extLst>
              </a:tr>
              <a:tr h="202668">
                <a:tc>
                  <a:txBody>
                    <a:bodyPr/>
                    <a:lstStyle/>
                    <a:p>
                      <a:endParaRPr lang="en-US" sz="800"/>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800">
                          <a:solidFill>
                            <a:srgbClr val="000000"/>
                          </a:solidFill>
                        </a:rPr>
                        <a:t>Philadelphia</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0581404"/>
                  </a:ext>
                </a:extLst>
              </a:tr>
              <a:tr h="202668">
                <a:tc>
                  <a:txBody>
                    <a:bodyPr/>
                    <a:lstStyle/>
                    <a:p>
                      <a:endParaRPr lang="en-US" sz="800"/>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800">
                          <a:solidFill>
                            <a:srgbClr val="000000"/>
                          </a:solidFill>
                        </a:rPr>
                        <a:t>Puerto Rico</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9066601"/>
                  </a:ext>
                </a:extLst>
              </a:tr>
              <a:tr h="202668">
                <a:tc>
                  <a:txBody>
                    <a:bodyPr/>
                    <a:lstStyle/>
                    <a:p>
                      <a:endParaRPr lang="en-US" sz="800"/>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800">
                          <a:solidFill>
                            <a:srgbClr val="000000"/>
                          </a:solidFill>
                        </a:rPr>
                        <a:t>San Antonio*</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6297258"/>
                  </a:ext>
                </a:extLst>
              </a:tr>
              <a:tr h="202668">
                <a:tc>
                  <a:txBody>
                    <a:bodyPr/>
                    <a:lstStyle/>
                    <a:p>
                      <a:endParaRPr lang="en-US" sz="800"/>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800">
                          <a:solidFill>
                            <a:srgbClr val="000000"/>
                          </a:solidFill>
                        </a:rPr>
                        <a:t>USVI</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404821"/>
                  </a:ext>
                </a:extLst>
              </a:tr>
              <a:tr h="202668">
                <a:tc>
                  <a:txBody>
                    <a:bodyPr/>
                    <a:lstStyle/>
                    <a:p>
                      <a:endParaRPr lang="en-US" sz="800"/>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800">
                          <a:solidFill>
                            <a:srgbClr val="000000"/>
                          </a:solidFill>
                        </a:rPr>
                        <a:t>Washington DC</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5038762"/>
                  </a:ext>
                </a:extLst>
              </a:tr>
            </a:tbl>
          </a:graphicData>
        </a:graphic>
      </p:graphicFrame>
      <p:graphicFrame>
        <p:nvGraphicFramePr>
          <p:cNvPr id="5" name="Table 6">
            <a:extLst>
              <a:ext uri="{FF2B5EF4-FFF2-40B4-BE49-F238E27FC236}">
                <a16:creationId xmlns:a16="http://schemas.microsoft.com/office/drawing/2014/main" id="{ADD17DE5-8BA0-411A-91A9-07A981000691}"/>
              </a:ext>
            </a:extLst>
          </p:cNvPr>
          <p:cNvGraphicFramePr>
            <a:graphicFrameLocks noGrp="1"/>
          </p:cNvGraphicFramePr>
          <p:nvPr>
            <p:extLst>
              <p:ext uri="{D42A27DB-BD31-4B8C-83A1-F6EECF244321}">
                <p14:modId xmlns:p14="http://schemas.microsoft.com/office/powerpoint/2010/main" val="1363775896"/>
              </p:ext>
            </p:extLst>
          </p:nvPr>
        </p:nvGraphicFramePr>
        <p:xfrm>
          <a:off x="2977799" y="4555198"/>
          <a:ext cx="4091676" cy="278130"/>
        </p:xfrm>
        <a:graphic>
          <a:graphicData uri="http://schemas.openxmlformats.org/drawingml/2006/table">
            <a:tbl>
              <a:tblPr firstRow="1" bandRow="1">
                <a:tableStyleId>{616DA210-FB5B-4158-B5E0-FEB733F419BA}</a:tableStyleId>
              </a:tblPr>
              <a:tblGrid>
                <a:gridCol w="1363892">
                  <a:extLst>
                    <a:ext uri="{9D8B030D-6E8A-4147-A177-3AD203B41FA5}">
                      <a16:colId xmlns:a16="http://schemas.microsoft.com/office/drawing/2014/main" val="1668739327"/>
                    </a:ext>
                  </a:extLst>
                </a:gridCol>
                <a:gridCol w="1363892">
                  <a:extLst>
                    <a:ext uri="{9D8B030D-6E8A-4147-A177-3AD203B41FA5}">
                      <a16:colId xmlns:a16="http://schemas.microsoft.com/office/drawing/2014/main" val="604219228"/>
                    </a:ext>
                  </a:extLst>
                </a:gridCol>
                <a:gridCol w="1363892">
                  <a:extLst>
                    <a:ext uri="{9D8B030D-6E8A-4147-A177-3AD203B41FA5}">
                      <a16:colId xmlns:a16="http://schemas.microsoft.com/office/drawing/2014/main" val="4271125042"/>
                    </a:ext>
                  </a:extLst>
                </a:gridCol>
              </a:tblGrid>
              <a:tr h="278130">
                <a:tc>
                  <a:txBody>
                    <a:bodyPr/>
                    <a:lstStyle/>
                    <a:p>
                      <a:pPr algn="ctr"/>
                      <a:r>
                        <a:rPr lang="en-US" sz="900" b="1"/>
                        <a:t>Signed (n=54)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t>In process (n=6)</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t>Not signed (n=4)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539043"/>
                  </a:ext>
                </a:extLst>
              </a:tr>
            </a:tbl>
          </a:graphicData>
        </a:graphic>
      </p:graphicFrame>
      <p:sp>
        <p:nvSpPr>
          <p:cNvPr id="103" name="Oval 102">
            <a:extLst>
              <a:ext uri="{FF2B5EF4-FFF2-40B4-BE49-F238E27FC236}">
                <a16:creationId xmlns:a16="http://schemas.microsoft.com/office/drawing/2014/main" id="{E30C59BC-114E-40D2-8402-7AA399B1B526}"/>
              </a:ext>
            </a:extLst>
          </p:cNvPr>
          <p:cNvSpPr/>
          <p:nvPr/>
        </p:nvSpPr>
        <p:spPr>
          <a:xfrm>
            <a:off x="4402393" y="4650445"/>
            <a:ext cx="116144" cy="121811"/>
          </a:xfrm>
          <a:prstGeom prst="ellipse">
            <a:avLst/>
          </a:prstGeom>
          <a:solidFill>
            <a:schemeClr val="accent6">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1" fontAlgn="auto" hangingPunct="1">
              <a:spcBef>
                <a:spcPts val="0"/>
              </a:spcBef>
              <a:spcAft>
                <a:spcPts val="0"/>
              </a:spcAft>
              <a:defRPr/>
            </a:pPr>
            <a:endParaRPr lang="en-US">
              <a:solidFill>
                <a:prstClr val="white"/>
              </a:solidFill>
              <a:latin typeface="Calibri" panose="020F0502020204030204"/>
            </a:endParaRPr>
          </a:p>
        </p:txBody>
      </p:sp>
      <p:sp>
        <p:nvSpPr>
          <p:cNvPr id="104" name="Oval 103">
            <a:extLst>
              <a:ext uri="{FF2B5EF4-FFF2-40B4-BE49-F238E27FC236}">
                <a16:creationId xmlns:a16="http://schemas.microsoft.com/office/drawing/2014/main" id="{575788FA-28A9-4D3E-8A26-BE9B7B16389C}"/>
              </a:ext>
            </a:extLst>
          </p:cNvPr>
          <p:cNvSpPr/>
          <p:nvPr/>
        </p:nvSpPr>
        <p:spPr>
          <a:xfrm>
            <a:off x="3046982" y="4650445"/>
            <a:ext cx="116144" cy="1218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1" fontAlgn="auto" hangingPunct="1">
              <a:spcBef>
                <a:spcPts val="0"/>
              </a:spcBef>
              <a:spcAft>
                <a:spcPts val="0"/>
              </a:spcAft>
              <a:defRPr/>
            </a:pPr>
            <a:endParaRPr lang="en-US">
              <a:solidFill>
                <a:prstClr val="white"/>
              </a:solidFill>
              <a:latin typeface="Calibri" panose="020F0502020204030204"/>
            </a:endParaRPr>
          </a:p>
        </p:txBody>
      </p:sp>
      <p:sp>
        <p:nvSpPr>
          <p:cNvPr id="106" name="Oval 105">
            <a:extLst>
              <a:ext uri="{FF2B5EF4-FFF2-40B4-BE49-F238E27FC236}">
                <a16:creationId xmlns:a16="http://schemas.microsoft.com/office/drawing/2014/main" id="{95F98A6E-EE43-4D9D-9A05-0320AFD5192C}"/>
              </a:ext>
            </a:extLst>
          </p:cNvPr>
          <p:cNvSpPr/>
          <p:nvPr/>
        </p:nvSpPr>
        <p:spPr>
          <a:xfrm>
            <a:off x="5785724" y="4650445"/>
            <a:ext cx="116144" cy="1218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1" fontAlgn="auto" hangingPunct="1">
              <a:spcBef>
                <a:spcPts val="0"/>
              </a:spcBef>
              <a:spcAft>
                <a:spcPts val="0"/>
              </a:spcAft>
              <a:defRPr/>
            </a:pP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FECA4D5A-DDEC-3384-5254-72944B1C8FCD}"/>
              </a:ext>
            </a:extLst>
          </p:cNvPr>
          <p:cNvSpPr txBox="1"/>
          <p:nvPr/>
        </p:nvSpPr>
        <p:spPr>
          <a:xfrm>
            <a:off x="2817030" y="1161605"/>
            <a:ext cx="5809672" cy="338554"/>
          </a:xfrm>
          <a:prstGeom prst="rect">
            <a:avLst/>
          </a:prstGeom>
          <a:noFill/>
        </p:spPr>
        <p:txBody>
          <a:bodyPr wrap="square">
            <a:spAutoFit/>
          </a:bodyPr>
          <a:lstStyle/>
          <a:p>
            <a:r>
              <a:rPr lang="en-US" sz="1600" b="1">
                <a:solidFill>
                  <a:schemeClr val="accent5"/>
                </a:solidFill>
                <a:latin typeface="+mj-lt"/>
              </a:rPr>
              <a:t>Data Use Agreements Signed (N=64)</a:t>
            </a:r>
          </a:p>
        </p:txBody>
      </p:sp>
      <p:pic>
        <p:nvPicPr>
          <p:cNvPr id="3" name="Picture 2" descr="Map&#10;&#10;Description automatically generated">
            <a:extLst>
              <a:ext uri="{FF2B5EF4-FFF2-40B4-BE49-F238E27FC236}">
                <a16:creationId xmlns:a16="http://schemas.microsoft.com/office/drawing/2014/main" id="{6FAD47A7-CDED-2254-E09B-D7EE44D98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982" y="1719876"/>
            <a:ext cx="4284204" cy="2548121"/>
          </a:xfrm>
          <a:prstGeom prst="rect">
            <a:avLst/>
          </a:prstGeom>
        </p:spPr>
      </p:pic>
      <p:sp>
        <p:nvSpPr>
          <p:cNvPr id="17" name="Rectangle 16">
            <a:extLst>
              <a:ext uri="{FF2B5EF4-FFF2-40B4-BE49-F238E27FC236}">
                <a16:creationId xmlns:a16="http://schemas.microsoft.com/office/drawing/2014/main" id="{B7CAF666-4A55-4312-5B1B-8292FB7981FD}"/>
              </a:ext>
            </a:extLst>
          </p:cNvPr>
          <p:cNvSpPr/>
          <p:nvPr/>
        </p:nvSpPr>
        <p:spPr>
          <a:xfrm>
            <a:off x="142586" y="996373"/>
            <a:ext cx="2429538" cy="4008160"/>
          </a:xfrm>
          <a:prstGeom prst="rect">
            <a:avLst/>
          </a:prstGeom>
          <a:solidFill>
            <a:schemeClr val="accent6"/>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28C57C-8625-024A-8466-A9FBEFC36492}"/>
              </a:ext>
            </a:extLst>
          </p:cNvPr>
          <p:cNvSpPr txBox="1"/>
          <p:nvPr/>
        </p:nvSpPr>
        <p:spPr>
          <a:xfrm>
            <a:off x="349624" y="1427276"/>
            <a:ext cx="2015462" cy="3139321"/>
          </a:xfrm>
          <a:prstGeom prst="rect">
            <a:avLst/>
          </a:prstGeom>
          <a:solidFill>
            <a:schemeClr val="bg1"/>
          </a:solidFill>
          <a:ln w="12700">
            <a:solidFill>
              <a:schemeClr val="accent6">
                <a:lumMod val="25000"/>
                <a:lumOff val="75000"/>
              </a:schemeClr>
            </a:solidFill>
          </a:ln>
          <a:effectLst>
            <a:outerShdw blurRad="50800" dist="38100" dir="5400000" algn="t" rotWithShape="0">
              <a:prstClr val="black">
                <a:alpha val="40000"/>
              </a:prstClr>
            </a:outerShdw>
          </a:effectLst>
        </p:spPr>
        <p:txBody>
          <a:bodyPr wrap="square" rtlCol="0">
            <a:spAutoFit/>
          </a:bodyPr>
          <a:lstStyle/>
          <a:p>
            <a:r>
              <a:rPr lang="en-US">
                <a:solidFill>
                  <a:schemeClr val="accent6"/>
                </a:solidFill>
                <a:latin typeface="Calibri" panose="020F0502020204030204" pitchFamily="34" charset="0"/>
              </a:rPr>
              <a:t>When we understand national trends for immunization, we can support needed interventions across the country and effectively prepare for  emerging threats.</a:t>
            </a:r>
          </a:p>
        </p:txBody>
      </p:sp>
      <p:sp>
        <p:nvSpPr>
          <p:cNvPr id="20" name="Slide Number Placeholder 3">
            <a:extLst>
              <a:ext uri="{FF2B5EF4-FFF2-40B4-BE49-F238E27FC236}">
                <a16:creationId xmlns:a16="http://schemas.microsoft.com/office/drawing/2014/main" id="{E7A1F69E-F096-1C4B-2BBC-688FCC8097E4}"/>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11</a:t>
            </a:fld>
            <a:endParaRPr lang="en-US" sz="900">
              <a:solidFill>
                <a:srgbClr val="17468F"/>
              </a:solidFill>
            </a:endParaRPr>
          </a:p>
        </p:txBody>
      </p:sp>
    </p:spTree>
    <p:extLst>
      <p:ext uri="{BB962C8B-B14F-4D97-AF65-F5344CB8AC3E}">
        <p14:creationId xmlns:p14="http://schemas.microsoft.com/office/powerpoint/2010/main" val="20004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E23C4C-77FD-893A-C686-FA5A13B3F158}"/>
              </a:ext>
            </a:extLst>
          </p:cNvPr>
          <p:cNvSpPr/>
          <p:nvPr/>
        </p:nvSpPr>
        <p:spPr>
          <a:xfrm>
            <a:off x="423237" y="1139279"/>
            <a:ext cx="8443830" cy="3627984"/>
          </a:xfrm>
          <a:prstGeom prst="rect">
            <a:avLst/>
          </a:prstGeom>
          <a:noFill/>
          <a:ln>
            <a:solidFill>
              <a:schemeClr val="accent6">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57286D-A318-FBAF-BB5F-95C7545F58BB}"/>
              </a:ext>
            </a:extLst>
          </p:cNvPr>
          <p:cNvSpPr>
            <a:spLocks noGrp="1"/>
          </p:cNvSpPr>
          <p:nvPr>
            <p:ph type="title"/>
          </p:nvPr>
        </p:nvSpPr>
        <p:spPr/>
        <p:txBody>
          <a:bodyPr lIns="91440" tIns="45720" rIns="91440" bIns="45720" anchor="b" anchorCtr="0"/>
          <a:lstStyle/>
          <a:p>
            <a:pPr>
              <a:lnSpc>
                <a:spcPct val="93005"/>
              </a:lnSpc>
            </a:pPr>
            <a:r>
              <a:rPr lang="en-US"/>
              <a:t>National Surveillance:</a:t>
            </a:r>
            <a:br>
              <a:rPr lang="en-US"/>
            </a:br>
            <a:r>
              <a:rPr lang="en-US"/>
              <a:t>Routine Data Architecture</a:t>
            </a:r>
          </a:p>
        </p:txBody>
      </p:sp>
      <p:grpSp>
        <p:nvGrpSpPr>
          <p:cNvPr id="9" name="Group 8">
            <a:extLst>
              <a:ext uri="{FF2B5EF4-FFF2-40B4-BE49-F238E27FC236}">
                <a16:creationId xmlns:a16="http://schemas.microsoft.com/office/drawing/2014/main" id="{3EFD80D7-37E2-BAAF-7236-A316AADCFFDA}"/>
              </a:ext>
            </a:extLst>
          </p:cNvPr>
          <p:cNvGrpSpPr/>
          <p:nvPr/>
        </p:nvGrpSpPr>
        <p:grpSpPr>
          <a:xfrm>
            <a:off x="4303692" y="3131003"/>
            <a:ext cx="1279431" cy="586488"/>
            <a:chOff x="10360850" y="4481915"/>
            <a:chExt cx="1643599" cy="857618"/>
          </a:xfrm>
        </p:grpSpPr>
        <p:sp>
          <p:nvSpPr>
            <p:cNvPr id="10" name="Freeform 414">
              <a:extLst>
                <a:ext uri="{FF2B5EF4-FFF2-40B4-BE49-F238E27FC236}">
                  <a16:creationId xmlns:a16="http://schemas.microsoft.com/office/drawing/2014/main" id="{0BE6FC96-B0AA-4B59-FD75-370124140EEE}"/>
                </a:ext>
              </a:extLst>
            </p:cNvPr>
            <p:cNvSpPr>
              <a:spLocks noEditPoints="1"/>
            </p:cNvSpPr>
            <p:nvPr/>
          </p:nvSpPr>
          <p:spPr bwMode="auto">
            <a:xfrm>
              <a:off x="10360850" y="4481915"/>
              <a:ext cx="1643599" cy="857618"/>
            </a:xfrm>
            <a:custGeom>
              <a:avLst/>
              <a:gdLst>
                <a:gd name="T0" fmla="*/ 152 w 176"/>
                <a:gd name="T1" fmla="*/ 41 h 104"/>
                <a:gd name="T2" fmla="*/ 152 w 176"/>
                <a:gd name="T3" fmla="*/ 40 h 104"/>
                <a:gd name="T4" fmla="*/ 128 w 176"/>
                <a:gd name="T5" fmla="*/ 16 h 104"/>
                <a:gd name="T6" fmla="*/ 112 w 176"/>
                <a:gd name="T7" fmla="*/ 22 h 104"/>
                <a:gd name="T8" fmla="*/ 72 w 176"/>
                <a:gd name="T9" fmla="*/ 0 h 104"/>
                <a:gd name="T10" fmla="*/ 25 w 176"/>
                <a:gd name="T11" fmla="*/ 41 h 104"/>
                <a:gd name="T12" fmla="*/ 0 w 176"/>
                <a:gd name="T13" fmla="*/ 72 h 104"/>
                <a:gd name="T14" fmla="*/ 32 w 176"/>
                <a:gd name="T15" fmla="*/ 104 h 104"/>
                <a:gd name="T16" fmla="*/ 144 w 176"/>
                <a:gd name="T17" fmla="*/ 104 h 104"/>
                <a:gd name="T18" fmla="*/ 176 w 176"/>
                <a:gd name="T19" fmla="*/ 72 h 104"/>
                <a:gd name="T20" fmla="*/ 152 w 176"/>
                <a:gd name="T21" fmla="*/ 41 h 104"/>
                <a:gd name="T22" fmla="*/ 144 w 176"/>
                <a:gd name="T23" fmla="*/ 96 h 104"/>
                <a:gd name="T24" fmla="*/ 32 w 176"/>
                <a:gd name="T25" fmla="*/ 96 h 104"/>
                <a:gd name="T26" fmla="*/ 8 w 176"/>
                <a:gd name="T27" fmla="*/ 72 h 104"/>
                <a:gd name="T28" fmla="*/ 26 w 176"/>
                <a:gd name="T29" fmla="*/ 49 h 104"/>
                <a:gd name="T30" fmla="*/ 32 w 176"/>
                <a:gd name="T31" fmla="*/ 42 h 104"/>
                <a:gd name="T32" fmla="*/ 72 w 176"/>
                <a:gd name="T33" fmla="*/ 8 h 104"/>
                <a:gd name="T34" fmla="*/ 106 w 176"/>
                <a:gd name="T35" fmla="*/ 26 h 104"/>
                <a:gd name="T36" fmla="*/ 111 w 176"/>
                <a:gd name="T37" fmla="*/ 30 h 104"/>
                <a:gd name="T38" fmla="*/ 112 w 176"/>
                <a:gd name="T39" fmla="*/ 30 h 104"/>
                <a:gd name="T40" fmla="*/ 117 w 176"/>
                <a:gd name="T41" fmla="*/ 28 h 104"/>
                <a:gd name="T42" fmla="*/ 128 w 176"/>
                <a:gd name="T43" fmla="*/ 24 h 104"/>
                <a:gd name="T44" fmla="*/ 144 w 176"/>
                <a:gd name="T45" fmla="*/ 40 h 104"/>
                <a:gd name="T46" fmla="*/ 144 w 176"/>
                <a:gd name="T47" fmla="*/ 41 h 104"/>
                <a:gd name="T48" fmla="*/ 150 w 176"/>
                <a:gd name="T49" fmla="*/ 49 h 104"/>
                <a:gd name="T50" fmla="*/ 168 w 176"/>
                <a:gd name="T51" fmla="*/ 72 h 104"/>
                <a:gd name="T52" fmla="*/ 144 w 176"/>
                <a:gd name="T53"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104">
                  <a:moveTo>
                    <a:pt x="152" y="41"/>
                  </a:moveTo>
                  <a:cubicBezTo>
                    <a:pt x="152" y="41"/>
                    <a:pt x="152" y="40"/>
                    <a:pt x="152" y="40"/>
                  </a:cubicBezTo>
                  <a:cubicBezTo>
                    <a:pt x="152" y="27"/>
                    <a:pt x="141" y="16"/>
                    <a:pt x="128" y="16"/>
                  </a:cubicBezTo>
                  <a:cubicBezTo>
                    <a:pt x="122" y="16"/>
                    <a:pt x="116" y="18"/>
                    <a:pt x="112" y="22"/>
                  </a:cubicBezTo>
                  <a:cubicBezTo>
                    <a:pt x="104" y="9"/>
                    <a:pt x="89" y="0"/>
                    <a:pt x="72" y="0"/>
                  </a:cubicBezTo>
                  <a:cubicBezTo>
                    <a:pt x="48" y="0"/>
                    <a:pt x="28" y="18"/>
                    <a:pt x="25" y="41"/>
                  </a:cubicBezTo>
                  <a:cubicBezTo>
                    <a:pt x="10" y="44"/>
                    <a:pt x="0" y="57"/>
                    <a:pt x="0" y="72"/>
                  </a:cubicBezTo>
                  <a:cubicBezTo>
                    <a:pt x="0" y="90"/>
                    <a:pt x="14" y="104"/>
                    <a:pt x="32" y="104"/>
                  </a:cubicBezTo>
                  <a:cubicBezTo>
                    <a:pt x="144" y="104"/>
                    <a:pt x="144" y="104"/>
                    <a:pt x="144" y="104"/>
                  </a:cubicBezTo>
                  <a:cubicBezTo>
                    <a:pt x="162" y="104"/>
                    <a:pt x="176" y="90"/>
                    <a:pt x="176" y="72"/>
                  </a:cubicBezTo>
                  <a:cubicBezTo>
                    <a:pt x="176" y="57"/>
                    <a:pt x="166" y="45"/>
                    <a:pt x="152" y="41"/>
                  </a:cubicBezTo>
                  <a:moveTo>
                    <a:pt x="144" y="96"/>
                  </a:moveTo>
                  <a:cubicBezTo>
                    <a:pt x="32" y="96"/>
                    <a:pt x="32" y="96"/>
                    <a:pt x="32" y="96"/>
                  </a:cubicBezTo>
                  <a:cubicBezTo>
                    <a:pt x="19" y="96"/>
                    <a:pt x="8" y="85"/>
                    <a:pt x="8" y="72"/>
                  </a:cubicBezTo>
                  <a:cubicBezTo>
                    <a:pt x="8" y="61"/>
                    <a:pt x="16" y="51"/>
                    <a:pt x="26" y="49"/>
                  </a:cubicBezTo>
                  <a:cubicBezTo>
                    <a:pt x="30" y="48"/>
                    <a:pt x="32" y="45"/>
                    <a:pt x="32" y="42"/>
                  </a:cubicBezTo>
                  <a:cubicBezTo>
                    <a:pt x="35" y="23"/>
                    <a:pt x="52" y="8"/>
                    <a:pt x="72" y="8"/>
                  </a:cubicBezTo>
                  <a:cubicBezTo>
                    <a:pt x="86" y="8"/>
                    <a:pt x="98" y="15"/>
                    <a:pt x="106" y="26"/>
                  </a:cubicBezTo>
                  <a:cubicBezTo>
                    <a:pt x="107" y="28"/>
                    <a:pt x="109" y="30"/>
                    <a:pt x="111" y="30"/>
                  </a:cubicBezTo>
                  <a:cubicBezTo>
                    <a:pt x="111" y="30"/>
                    <a:pt x="112" y="30"/>
                    <a:pt x="112" y="30"/>
                  </a:cubicBezTo>
                  <a:cubicBezTo>
                    <a:pt x="114" y="30"/>
                    <a:pt x="116" y="29"/>
                    <a:pt x="117" y="28"/>
                  </a:cubicBezTo>
                  <a:cubicBezTo>
                    <a:pt x="120" y="25"/>
                    <a:pt x="124" y="24"/>
                    <a:pt x="128" y="24"/>
                  </a:cubicBezTo>
                  <a:cubicBezTo>
                    <a:pt x="137" y="24"/>
                    <a:pt x="144" y="31"/>
                    <a:pt x="144" y="40"/>
                  </a:cubicBezTo>
                  <a:cubicBezTo>
                    <a:pt x="144" y="41"/>
                    <a:pt x="144" y="41"/>
                    <a:pt x="144" y="41"/>
                  </a:cubicBezTo>
                  <a:cubicBezTo>
                    <a:pt x="144" y="44"/>
                    <a:pt x="146" y="48"/>
                    <a:pt x="150" y="49"/>
                  </a:cubicBezTo>
                  <a:cubicBezTo>
                    <a:pt x="161" y="52"/>
                    <a:pt x="168" y="61"/>
                    <a:pt x="168" y="72"/>
                  </a:cubicBezTo>
                  <a:cubicBezTo>
                    <a:pt x="168" y="85"/>
                    <a:pt x="157" y="96"/>
                    <a:pt x="144" y="96"/>
                  </a:cubicBezTo>
                </a:path>
              </a:pathLst>
            </a:custGeom>
            <a:solidFill>
              <a:srgbClr val="4656A6"/>
            </a:solidFill>
            <a:ln w="12700">
              <a:noFill/>
            </a:ln>
          </p:spPr>
          <p:txBody>
            <a:bodyPr vert="horz" wrap="square" lIns="51435" tIns="25718" rIns="51435" bIns="25718" numCol="1" anchor="t" anchorCtr="0" compatLnSpc="1">
              <a:prstTxWarp prst="textNoShape">
                <a:avLst/>
              </a:prstTxWarp>
            </a:bodyPr>
            <a:lstStyle/>
            <a:p>
              <a:pPr defTabSz="514350" eaLnBrk="1" fontAlgn="auto" hangingPunct="1">
                <a:spcBef>
                  <a:spcPts val="0"/>
                </a:spcBef>
                <a:spcAft>
                  <a:spcPts val="0"/>
                </a:spcAft>
                <a:defRPr/>
              </a:pPr>
              <a:endParaRPr lang="en-US" sz="1500" kern="0">
                <a:solidFill>
                  <a:srgbClr val="0F56DC"/>
                </a:solidFill>
                <a:latin typeface="Myriad Web Pro"/>
              </a:endParaRPr>
            </a:p>
          </p:txBody>
        </p:sp>
        <p:sp>
          <p:nvSpPr>
            <p:cNvPr id="11" name="Rectangle 10">
              <a:extLst>
                <a:ext uri="{FF2B5EF4-FFF2-40B4-BE49-F238E27FC236}">
                  <a16:creationId xmlns:a16="http://schemas.microsoft.com/office/drawing/2014/main" id="{BCD6C636-9474-C92C-D1E5-C28B53AA3952}"/>
                </a:ext>
              </a:extLst>
            </p:cNvPr>
            <p:cNvSpPr/>
            <p:nvPr/>
          </p:nvSpPr>
          <p:spPr>
            <a:xfrm>
              <a:off x="10430206" y="4742567"/>
              <a:ext cx="1504889" cy="573826"/>
            </a:xfrm>
            <a:prstGeom prst="rect">
              <a:avLst/>
            </a:prstGeom>
            <a:ln>
              <a:noFill/>
            </a:ln>
          </p:spPr>
          <p:txBody>
            <a:bodyPr wrap="square" lIns="68580" tIns="34290" rIns="68580" bIns="34290" anchor="t">
              <a:spAutoFit/>
            </a:bodyPr>
            <a:lstStyle/>
            <a:p>
              <a:pPr algn="ctr" defTabSz="514350" eaLnBrk="1" fontAlgn="auto" hangingPunct="1">
                <a:spcBef>
                  <a:spcPts val="0"/>
                </a:spcBef>
                <a:spcAft>
                  <a:spcPts val="0"/>
                </a:spcAft>
                <a:defRPr/>
              </a:pPr>
              <a:r>
                <a:rPr lang="en-GB" sz="1050" b="1" kern="0">
                  <a:solidFill>
                    <a:srgbClr val="000000"/>
                  </a:solidFill>
                  <a:latin typeface="Calibri"/>
                  <a:cs typeface="Calibri"/>
                </a:rPr>
                <a:t>CDC Data Lake Platform</a:t>
              </a:r>
              <a:endParaRPr lang="en-GB" sz="1050" kern="0">
                <a:solidFill>
                  <a:srgbClr val="000000"/>
                </a:solidFill>
                <a:latin typeface="Calibri" panose="020F0502020204030204" pitchFamily="34" charset="0"/>
                <a:cs typeface="Calibri" panose="020F0502020204030204" pitchFamily="34" charset="0"/>
              </a:endParaRPr>
            </a:p>
          </p:txBody>
        </p:sp>
      </p:grpSp>
      <p:cxnSp>
        <p:nvCxnSpPr>
          <p:cNvPr id="15" name="Straight Arrow Connector 14">
            <a:extLst>
              <a:ext uri="{FF2B5EF4-FFF2-40B4-BE49-F238E27FC236}">
                <a16:creationId xmlns:a16="http://schemas.microsoft.com/office/drawing/2014/main" id="{97BF0C6E-F302-24F1-2B10-F72AC0F9428C}"/>
              </a:ext>
            </a:extLst>
          </p:cNvPr>
          <p:cNvCxnSpPr>
            <a:cxnSpLocks/>
          </p:cNvCxnSpPr>
          <p:nvPr/>
        </p:nvCxnSpPr>
        <p:spPr>
          <a:xfrm>
            <a:off x="3592428" y="2196246"/>
            <a:ext cx="342900" cy="0"/>
          </a:xfrm>
          <a:prstGeom prst="straightConnector1">
            <a:avLst/>
          </a:prstGeom>
          <a:noFill/>
          <a:ln w="19050" cap="flat" cmpd="sng" algn="ctr">
            <a:solidFill>
              <a:srgbClr val="000000"/>
            </a:solidFill>
            <a:prstDash val="solid"/>
            <a:tailEnd type="triangle"/>
          </a:ln>
          <a:effectLst/>
        </p:spPr>
      </p:cxnSp>
      <p:cxnSp>
        <p:nvCxnSpPr>
          <p:cNvPr id="16" name="Straight Arrow Connector 15">
            <a:extLst>
              <a:ext uri="{FF2B5EF4-FFF2-40B4-BE49-F238E27FC236}">
                <a16:creationId xmlns:a16="http://schemas.microsoft.com/office/drawing/2014/main" id="{DA39B6FF-FD36-740C-7553-2B3F6E134678}"/>
              </a:ext>
            </a:extLst>
          </p:cNvPr>
          <p:cNvCxnSpPr>
            <a:cxnSpLocks/>
          </p:cNvCxnSpPr>
          <p:nvPr/>
        </p:nvCxnSpPr>
        <p:spPr>
          <a:xfrm>
            <a:off x="4648287" y="1725804"/>
            <a:ext cx="0" cy="280381"/>
          </a:xfrm>
          <a:prstGeom prst="straightConnector1">
            <a:avLst/>
          </a:prstGeom>
          <a:noFill/>
          <a:ln w="19050" cap="flat" cmpd="sng" algn="ctr">
            <a:solidFill>
              <a:srgbClr val="000000"/>
            </a:solidFill>
            <a:prstDash val="solid"/>
            <a:tailEnd type="triangle"/>
          </a:ln>
          <a:effectLst/>
        </p:spPr>
      </p:cxnSp>
      <p:cxnSp>
        <p:nvCxnSpPr>
          <p:cNvPr id="17" name="Straight Arrow Connector 16">
            <a:extLst>
              <a:ext uri="{FF2B5EF4-FFF2-40B4-BE49-F238E27FC236}">
                <a16:creationId xmlns:a16="http://schemas.microsoft.com/office/drawing/2014/main" id="{A4227975-14F5-6B45-F265-FE61D04EDDE9}"/>
              </a:ext>
            </a:extLst>
          </p:cNvPr>
          <p:cNvCxnSpPr>
            <a:cxnSpLocks/>
          </p:cNvCxnSpPr>
          <p:nvPr/>
        </p:nvCxnSpPr>
        <p:spPr>
          <a:xfrm flipV="1">
            <a:off x="4159550" y="1719844"/>
            <a:ext cx="0" cy="259347"/>
          </a:xfrm>
          <a:prstGeom prst="straightConnector1">
            <a:avLst/>
          </a:prstGeom>
          <a:noFill/>
          <a:ln w="19050" cap="flat" cmpd="sng" algn="ctr">
            <a:solidFill>
              <a:srgbClr val="000000"/>
            </a:solidFill>
            <a:prstDash val="solid"/>
            <a:tailEnd type="triangle"/>
          </a:ln>
          <a:effectLst/>
        </p:spPr>
      </p:cxnSp>
      <p:sp>
        <p:nvSpPr>
          <p:cNvPr id="20" name="Rounded Rectangle 75">
            <a:extLst>
              <a:ext uri="{FF2B5EF4-FFF2-40B4-BE49-F238E27FC236}">
                <a16:creationId xmlns:a16="http://schemas.microsoft.com/office/drawing/2014/main" id="{DDBA82D7-13F9-635B-066F-7EE6E611A7C7}"/>
              </a:ext>
            </a:extLst>
          </p:cNvPr>
          <p:cNvSpPr/>
          <p:nvPr/>
        </p:nvSpPr>
        <p:spPr>
          <a:xfrm>
            <a:off x="4030980" y="1291831"/>
            <a:ext cx="1503803" cy="375191"/>
          </a:xfrm>
          <a:prstGeom prst="roundRect">
            <a:avLst/>
          </a:prstGeom>
          <a:noFill/>
          <a:ln w="38100" cap="rnd" cmpd="sng" algn="ctr">
            <a:solidFill>
              <a:srgbClr val="4656A6"/>
            </a:solidFill>
            <a:prstDash val="solid"/>
            <a:round/>
            <a:headEnd type="none" w="med" len="med"/>
            <a:tailEnd type="none" w="med" len="med"/>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eaLnBrk="1" fontAlgn="auto" hangingPunct="1">
              <a:spcBef>
                <a:spcPts val="0"/>
              </a:spcBef>
              <a:spcAft>
                <a:spcPts val="0"/>
              </a:spcAft>
              <a:defRPr/>
            </a:pPr>
            <a:r>
              <a:rPr lang="en-US" sz="1200" b="1" kern="0">
                <a:solidFill>
                  <a:sysClr val="windowText" lastClr="000000"/>
                </a:solidFill>
                <a:latin typeface="Calibri" panose="020F0502020204030204" pitchFamily="34" charset="0"/>
                <a:cs typeface="Calibri" panose="020F0502020204030204" pitchFamily="34" charset="0"/>
                <a:sym typeface="+mn-lt"/>
              </a:rPr>
              <a:t>IIS</a:t>
            </a:r>
          </a:p>
        </p:txBody>
      </p:sp>
      <p:grpSp>
        <p:nvGrpSpPr>
          <p:cNvPr id="21" name="Group 20">
            <a:extLst>
              <a:ext uri="{FF2B5EF4-FFF2-40B4-BE49-F238E27FC236}">
                <a16:creationId xmlns:a16="http://schemas.microsoft.com/office/drawing/2014/main" id="{69CD4575-B627-6E14-915A-BC9D0FAD1F9E}"/>
              </a:ext>
            </a:extLst>
          </p:cNvPr>
          <p:cNvGrpSpPr/>
          <p:nvPr/>
        </p:nvGrpSpPr>
        <p:grpSpPr>
          <a:xfrm>
            <a:off x="3953445" y="1763850"/>
            <a:ext cx="919471" cy="1004411"/>
            <a:chOff x="8333416" y="2687127"/>
            <a:chExt cx="1490508" cy="1542161"/>
          </a:xfrm>
          <a:solidFill>
            <a:srgbClr val="4656A6"/>
          </a:solidFill>
        </p:grpSpPr>
        <p:pic>
          <p:nvPicPr>
            <p:cNvPr id="22" name="Graphic 21" descr="Syncing cloud">
              <a:extLst>
                <a:ext uri="{FF2B5EF4-FFF2-40B4-BE49-F238E27FC236}">
                  <a16:creationId xmlns:a16="http://schemas.microsoft.com/office/drawing/2014/main" id="{9E11584A-BA0D-5FEE-81D8-F6A5B646F7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0179" y="2687127"/>
              <a:ext cx="1483745" cy="1483745"/>
            </a:xfrm>
            <a:prstGeom prst="rect">
              <a:avLst/>
            </a:prstGeom>
          </p:spPr>
        </p:pic>
        <p:sp>
          <p:nvSpPr>
            <p:cNvPr id="23" name="TextBox 22">
              <a:extLst>
                <a:ext uri="{FF2B5EF4-FFF2-40B4-BE49-F238E27FC236}">
                  <a16:creationId xmlns:a16="http://schemas.microsoft.com/office/drawing/2014/main" id="{577AEF71-670B-2EA8-3A95-5B69CC3CF8C3}"/>
                </a:ext>
              </a:extLst>
            </p:cNvPr>
            <p:cNvSpPr txBox="1"/>
            <p:nvPr/>
          </p:nvSpPr>
          <p:spPr>
            <a:xfrm>
              <a:off x="8333416" y="3874871"/>
              <a:ext cx="1483743" cy="354417"/>
            </a:xfrm>
            <a:prstGeom prst="rect">
              <a:avLst/>
            </a:prstGeom>
            <a:noFill/>
            <a:ln>
              <a:noFill/>
            </a:ln>
          </p:spPr>
          <p:txBody>
            <a:bodyPr wrap="square" lIns="68580" tIns="34290" rIns="68580" bIns="34290" rtlCol="0" anchor="t">
              <a:spAutoFit/>
            </a:bodyPr>
            <a:lstStyle/>
            <a:p>
              <a:pPr algn="ctr" defTabSz="514350" eaLnBrk="1" fontAlgn="auto" hangingPunct="1">
                <a:spcBef>
                  <a:spcPts val="0"/>
                </a:spcBef>
                <a:spcAft>
                  <a:spcPts val="0"/>
                </a:spcAft>
                <a:defRPr/>
              </a:pPr>
              <a:r>
                <a:rPr lang="en-US" sz="1050" b="1" kern="0">
                  <a:solidFill>
                    <a:srgbClr val="000000"/>
                  </a:solidFill>
                  <a:latin typeface="Calibri"/>
                  <a:cs typeface="Calibri"/>
                </a:rPr>
                <a:t>IZ Gateway</a:t>
              </a:r>
            </a:p>
          </p:txBody>
        </p:sp>
      </p:grpSp>
      <p:sp>
        <p:nvSpPr>
          <p:cNvPr id="24" name="Rectangle: Rounded Corners 23">
            <a:extLst>
              <a:ext uri="{FF2B5EF4-FFF2-40B4-BE49-F238E27FC236}">
                <a16:creationId xmlns:a16="http://schemas.microsoft.com/office/drawing/2014/main" id="{06562B6B-6559-6E43-A585-0AD4BFE8DFE0}"/>
              </a:ext>
            </a:extLst>
          </p:cNvPr>
          <p:cNvSpPr/>
          <p:nvPr/>
        </p:nvSpPr>
        <p:spPr>
          <a:xfrm>
            <a:off x="4343748" y="3729023"/>
            <a:ext cx="1199317" cy="315795"/>
          </a:xfrm>
          <a:prstGeom prst="roundRect">
            <a:avLst/>
          </a:prstGeom>
          <a:solidFill>
            <a:srgbClr val="FFFFFF"/>
          </a:solidFill>
          <a:ln w="12700" cap="flat" cmpd="sng" algn="ctr">
            <a:solidFill>
              <a:srgbClr val="0F56DC"/>
            </a:solidFill>
            <a:prstDash val="solid"/>
            <a:miter lim="800000"/>
          </a:ln>
          <a:effectLst/>
        </p:spPr>
        <p:txBody>
          <a:bodyPr lIns="68580" tIns="34290" rIns="68580" bIns="34290" rtlCol="0" anchor="ctr"/>
          <a:lstStyle/>
          <a:p>
            <a:pPr algn="ctr" defTabSz="514350" eaLnBrk="1" fontAlgn="auto" hangingPunct="1">
              <a:spcBef>
                <a:spcPts val="0"/>
              </a:spcBef>
              <a:spcAft>
                <a:spcPts val="0"/>
              </a:spcAft>
              <a:defRPr/>
            </a:pPr>
            <a:r>
              <a:rPr lang="en-US" sz="1050" b="1" kern="0">
                <a:solidFill>
                  <a:srgbClr val="4656A6"/>
                </a:solidFill>
                <a:latin typeface="Calibri"/>
                <a:cs typeface="Calibri"/>
              </a:rPr>
              <a:t>Data StoreFront</a:t>
            </a:r>
          </a:p>
        </p:txBody>
      </p:sp>
      <p:grpSp>
        <p:nvGrpSpPr>
          <p:cNvPr id="46" name="Group 45">
            <a:extLst>
              <a:ext uri="{FF2B5EF4-FFF2-40B4-BE49-F238E27FC236}">
                <a16:creationId xmlns:a16="http://schemas.microsoft.com/office/drawing/2014/main" id="{3DCE7816-D8A6-FB51-8F6E-4647E798EA5C}"/>
              </a:ext>
            </a:extLst>
          </p:cNvPr>
          <p:cNvGrpSpPr/>
          <p:nvPr/>
        </p:nvGrpSpPr>
        <p:grpSpPr>
          <a:xfrm>
            <a:off x="2476500" y="2061789"/>
            <a:ext cx="1031410" cy="350362"/>
            <a:chOff x="1951350" y="7528792"/>
            <a:chExt cx="1375213" cy="467149"/>
          </a:xfrm>
        </p:grpSpPr>
        <p:sp>
          <p:nvSpPr>
            <p:cNvPr id="3" name="Rectangle: Rounded Corners 2">
              <a:extLst>
                <a:ext uri="{FF2B5EF4-FFF2-40B4-BE49-F238E27FC236}">
                  <a16:creationId xmlns:a16="http://schemas.microsoft.com/office/drawing/2014/main" id="{1601D88E-FDB4-53FE-9CE9-C85EB71DA021}"/>
                </a:ext>
              </a:extLst>
            </p:cNvPr>
            <p:cNvSpPr/>
            <p:nvPr/>
          </p:nvSpPr>
          <p:spPr>
            <a:xfrm>
              <a:off x="1951350" y="7528792"/>
              <a:ext cx="1375213" cy="467149"/>
            </a:xfrm>
            <a:prstGeom prst="roundRect">
              <a:avLst/>
            </a:prstGeom>
            <a:noFill/>
            <a:ln w="38100" cap="flat" cmpd="sng" algn="ctr">
              <a:solidFill>
                <a:srgbClr val="4656A6"/>
              </a:solidFill>
              <a:prstDash val="solid"/>
            </a:ln>
            <a:effectLst/>
          </p:spPr>
          <p:txBody>
            <a:bodyPr rtlCol="0" anchor="ctr"/>
            <a:lstStyle/>
            <a:p>
              <a:pPr algn="ctr" defTabSz="514350" eaLnBrk="1" fontAlgn="auto" hangingPunct="1">
                <a:spcBef>
                  <a:spcPts val="0"/>
                </a:spcBef>
                <a:spcAft>
                  <a:spcPts val="0"/>
                </a:spcAft>
                <a:defRPr/>
              </a:pPr>
              <a:endParaRPr lang="en-US" sz="1500" kern="0">
                <a:solidFill>
                  <a:srgbClr val="FFC000"/>
                </a:solidFill>
                <a:latin typeface="Myriad Web Pro"/>
              </a:endParaRPr>
            </a:p>
          </p:txBody>
        </p:sp>
        <p:pic>
          <p:nvPicPr>
            <p:cNvPr id="30" name="Picture 29" descr="A picture containing sign, traffic, outdoor, light&#10;&#10;Description automatically generated">
              <a:extLst>
                <a:ext uri="{FF2B5EF4-FFF2-40B4-BE49-F238E27FC236}">
                  <a16:creationId xmlns:a16="http://schemas.microsoft.com/office/drawing/2014/main" id="{3A70BB9F-9F99-6D75-AA47-C740C1F24104}"/>
                </a:ext>
              </a:extLst>
            </p:cNvPr>
            <p:cNvPicPr>
              <a:picLocks noChangeAspect="1"/>
            </p:cNvPicPr>
            <p:nvPr/>
          </p:nvPicPr>
          <p:blipFill>
            <a:blip r:embed="rId4"/>
            <a:stretch>
              <a:fillRect/>
            </a:stretch>
          </p:blipFill>
          <p:spPr>
            <a:xfrm>
              <a:off x="1971670" y="7595176"/>
              <a:ext cx="1268735" cy="379937"/>
            </a:xfrm>
            <a:prstGeom prst="rect">
              <a:avLst/>
            </a:prstGeom>
          </p:spPr>
        </p:pic>
      </p:grpSp>
      <p:sp>
        <p:nvSpPr>
          <p:cNvPr id="35" name="TextBox 34">
            <a:extLst>
              <a:ext uri="{FF2B5EF4-FFF2-40B4-BE49-F238E27FC236}">
                <a16:creationId xmlns:a16="http://schemas.microsoft.com/office/drawing/2014/main" id="{219D4339-DFAD-6ED8-57AD-63B6EE1C4976}"/>
              </a:ext>
            </a:extLst>
          </p:cNvPr>
          <p:cNvSpPr txBox="1"/>
          <p:nvPr/>
        </p:nvSpPr>
        <p:spPr>
          <a:xfrm>
            <a:off x="5559412" y="1951419"/>
            <a:ext cx="1984387" cy="761747"/>
          </a:xfrm>
          <a:prstGeom prst="rect">
            <a:avLst/>
          </a:prstGeom>
          <a:solidFill>
            <a:schemeClr val="accent6">
              <a:lumMod val="10000"/>
              <a:lumOff val="90000"/>
            </a:schemeClr>
          </a:solidFill>
        </p:spPr>
        <p:txBody>
          <a:bodyPr wrap="square" lIns="68580" tIns="34290" rIns="68580" bIns="34290" rtlCol="0" anchor="t">
            <a:spAutoFit/>
          </a:bodyPr>
          <a:lstStyle/>
          <a:p>
            <a:pPr defTabSz="685800" eaLnBrk="1" fontAlgn="auto" hangingPunct="1">
              <a:spcBef>
                <a:spcPts val="0"/>
              </a:spcBef>
              <a:spcAft>
                <a:spcPts val="0"/>
              </a:spcAft>
              <a:defRPr/>
            </a:pPr>
            <a:r>
              <a:rPr lang="en-US" sz="900">
                <a:solidFill>
                  <a:srgbClr val="000000"/>
                </a:solidFill>
                <a:latin typeface="Calibri"/>
                <a:cs typeface="Calibri"/>
              </a:rPr>
              <a:t>Routine immunization data flows into CDC’s Data Lakehouse platform via SFTP or via the Immunization Gateway to CDC’s Enterprise Data Exchange (DEX) platform. </a:t>
            </a:r>
            <a:endParaRPr lang="en-US" sz="900">
              <a:solidFill>
                <a:srgbClr val="000000"/>
              </a:solidFill>
              <a:latin typeface="Calibri" panose="020F0502020204030204" pitchFamily="34" charset="0"/>
            </a:endParaRPr>
          </a:p>
        </p:txBody>
      </p:sp>
      <p:cxnSp>
        <p:nvCxnSpPr>
          <p:cNvPr id="39" name="Straight Arrow Connector 38">
            <a:extLst>
              <a:ext uri="{FF2B5EF4-FFF2-40B4-BE49-F238E27FC236}">
                <a16:creationId xmlns:a16="http://schemas.microsoft.com/office/drawing/2014/main" id="{808A84A8-AB0F-5D53-D371-A10D8068141D}"/>
              </a:ext>
            </a:extLst>
          </p:cNvPr>
          <p:cNvCxnSpPr>
            <a:cxnSpLocks/>
          </p:cNvCxnSpPr>
          <p:nvPr/>
        </p:nvCxnSpPr>
        <p:spPr>
          <a:xfrm>
            <a:off x="5124521" y="1763851"/>
            <a:ext cx="0" cy="1416617"/>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5542BC5-E0CE-29A4-267E-C558B33FDE06}"/>
              </a:ext>
            </a:extLst>
          </p:cNvPr>
          <p:cNvCxnSpPr>
            <a:cxnSpLocks/>
          </p:cNvCxnSpPr>
          <p:nvPr/>
        </p:nvCxnSpPr>
        <p:spPr>
          <a:xfrm>
            <a:off x="5583123" y="3455051"/>
            <a:ext cx="319261" cy="0"/>
          </a:xfrm>
          <a:prstGeom prst="straightConnector1">
            <a:avLst/>
          </a:prstGeom>
          <a:noFill/>
          <a:ln w="19050" cap="flat" cmpd="sng" algn="ctr">
            <a:solidFill>
              <a:srgbClr val="000000"/>
            </a:solidFill>
            <a:prstDash val="solid"/>
            <a:tailEnd type="triangle"/>
          </a:ln>
          <a:effectLst/>
        </p:spPr>
      </p:cxnSp>
      <p:cxnSp>
        <p:nvCxnSpPr>
          <p:cNvPr id="42" name="Straight Arrow Connector 41">
            <a:extLst>
              <a:ext uri="{FF2B5EF4-FFF2-40B4-BE49-F238E27FC236}">
                <a16:creationId xmlns:a16="http://schemas.microsoft.com/office/drawing/2014/main" id="{CDFEAC31-6BC6-4236-97B7-CBE4864EABA5}"/>
              </a:ext>
            </a:extLst>
          </p:cNvPr>
          <p:cNvCxnSpPr>
            <a:cxnSpLocks/>
          </p:cNvCxnSpPr>
          <p:nvPr/>
        </p:nvCxnSpPr>
        <p:spPr>
          <a:xfrm flipH="1">
            <a:off x="4618151" y="2808850"/>
            <a:ext cx="1226" cy="342900"/>
          </a:xfrm>
          <a:prstGeom prst="straightConnector1">
            <a:avLst/>
          </a:prstGeom>
          <a:noFill/>
          <a:ln w="19050" cap="flat" cmpd="sng" algn="ctr">
            <a:solidFill>
              <a:srgbClr val="000000"/>
            </a:solidFill>
            <a:prstDash val="solid"/>
            <a:tailEnd type="triangle"/>
          </a:ln>
          <a:effectLst/>
        </p:spPr>
      </p:cxnSp>
      <p:grpSp>
        <p:nvGrpSpPr>
          <p:cNvPr id="43" name="Group 42">
            <a:extLst>
              <a:ext uri="{FF2B5EF4-FFF2-40B4-BE49-F238E27FC236}">
                <a16:creationId xmlns:a16="http://schemas.microsoft.com/office/drawing/2014/main" id="{275F28D5-2C24-B583-FDD0-87CB8D64B438}"/>
              </a:ext>
            </a:extLst>
          </p:cNvPr>
          <p:cNvGrpSpPr/>
          <p:nvPr/>
        </p:nvGrpSpPr>
        <p:grpSpPr>
          <a:xfrm>
            <a:off x="5907489" y="3171346"/>
            <a:ext cx="1279431" cy="586488"/>
            <a:chOff x="10360850" y="4481915"/>
            <a:chExt cx="1643599" cy="857618"/>
          </a:xfrm>
        </p:grpSpPr>
        <p:sp>
          <p:nvSpPr>
            <p:cNvPr id="44" name="Freeform 414">
              <a:extLst>
                <a:ext uri="{FF2B5EF4-FFF2-40B4-BE49-F238E27FC236}">
                  <a16:creationId xmlns:a16="http://schemas.microsoft.com/office/drawing/2014/main" id="{820E14D2-72C2-4BF9-66FC-2E52592382EC}"/>
                </a:ext>
              </a:extLst>
            </p:cNvPr>
            <p:cNvSpPr>
              <a:spLocks noEditPoints="1"/>
            </p:cNvSpPr>
            <p:nvPr/>
          </p:nvSpPr>
          <p:spPr bwMode="auto">
            <a:xfrm>
              <a:off x="10360850" y="4481915"/>
              <a:ext cx="1643599" cy="857618"/>
            </a:xfrm>
            <a:custGeom>
              <a:avLst/>
              <a:gdLst>
                <a:gd name="T0" fmla="*/ 152 w 176"/>
                <a:gd name="T1" fmla="*/ 41 h 104"/>
                <a:gd name="T2" fmla="*/ 152 w 176"/>
                <a:gd name="T3" fmla="*/ 40 h 104"/>
                <a:gd name="T4" fmla="*/ 128 w 176"/>
                <a:gd name="T5" fmla="*/ 16 h 104"/>
                <a:gd name="T6" fmla="*/ 112 w 176"/>
                <a:gd name="T7" fmla="*/ 22 h 104"/>
                <a:gd name="T8" fmla="*/ 72 w 176"/>
                <a:gd name="T9" fmla="*/ 0 h 104"/>
                <a:gd name="T10" fmla="*/ 25 w 176"/>
                <a:gd name="T11" fmla="*/ 41 h 104"/>
                <a:gd name="T12" fmla="*/ 0 w 176"/>
                <a:gd name="T13" fmla="*/ 72 h 104"/>
                <a:gd name="T14" fmla="*/ 32 w 176"/>
                <a:gd name="T15" fmla="*/ 104 h 104"/>
                <a:gd name="T16" fmla="*/ 144 w 176"/>
                <a:gd name="T17" fmla="*/ 104 h 104"/>
                <a:gd name="T18" fmla="*/ 176 w 176"/>
                <a:gd name="T19" fmla="*/ 72 h 104"/>
                <a:gd name="T20" fmla="*/ 152 w 176"/>
                <a:gd name="T21" fmla="*/ 41 h 104"/>
                <a:gd name="T22" fmla="*/ 144 w 176"/>
                <a:gd name="T23" fmla="*/ 96 h 104"/>
                <a:gd name="T24" fmla="*/ 32 w 176"/>
                <a:gd name="T25" fmla="*/ 96 h 104"/>
                <a:gd name="T26" fmla="*/ 8 w 176"/>
                <a:gd name="T27" fmla="*/ 72 h 104"/>
                <a:gd name="T28" fmla="*/ 26 w 176"/>
                <a:gd name="T29" fmla="*/ 49 h 104"/>
                <a:gd name="T30" fmla="*/ 32 w 176"/>
                <a:gd name="T31" fmla="*/ 42 h 104"/>
                <a:gd name="T32" fmla="*/ 72 w 176"/>
                <a:gd name="T33" fmla="*/ 8 h 104"/>
                <a:gd name="T34" fmla="*/ 106 w 176"/>
                <a:gd name="T35" fmla="*/ 26 h 104"/>
                <a:gd name="T36" fmla="*/ 111 w 176"/>
                <a:gd name="T37" fmla="*/ 30 h 104"/>
                <a:gd name="T38" fmla="*/ 112 w 176"/>
                <a:gd name="T39" fmla="*/ 30 h 104"/>
                <a:gd name="T40" fmla="*/ 117 w 176"/>
                <a:gd name="T41" fmla="*/ 28 h 104"/>
                <a:gd name="T42" fmla="*/ 128 w 176"/>
                <a:gd name="T43" fmla="*/ 24 h 104"/>
                <a:gd name="T44" fmla="*/ 144 w 176"/>
                <a:gd name="T45" fmla="*/ 40 h 104"/>
                <a:gd name="T46" fmla="*/ 144 w 176"/>
                <a:gd name="T47" fmla="*/ 41 h 104"/>
                <a:gd name="T48" fmla="*/ 150 w 176"/>
                <a:gd name="T49" fmla="*/ 49 h 104"/>
                <a:gd name="T50" fmla="*/ 168 w 176"/>
                <a:gd name="T51" fmla="*/ 72 h 104"/>
                <a:gd name="T52" fmla="*/ 144 w 176"/>
                <a:gd name="T53"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104">
                  <a:moveTo>
                    <a:pt x="152" y="41"/>
                  </a:moveTo>
                  <a:cubicBezTo>
                    <a:pt x="152" y="41"/>
                    <a:pt x="152" y="40"/>
                    <a:pt x="152" y="40"/>
                  </a:cubicBezTo>
                  <a:cubicBezTo>
                    <a:pt x="152" y="27"/>
                    <a:pt x="141" y="16"/>
                    <a:pt x="128" y="16"/>
                  </a:cubicBezTo>
                  <a:cubicBezTo>
                    <a:pt x="122" y="16"/>
                    <a:pt x="116" y="18"/>
                    <a:pt x="112" y="22"/>
                  </a:cubicBezTo>
                  <a:cubicBezTo>
                    <a:pt x="104" y="9"/>
                    <a:pt x="89" y="0"/>
                    <a:pt x="72" y="0"/>
                  </a:cubicBezTo>
                  <a:cubicBezTo>
                    <a:pt x="48" y="0"/>
                    <a:pt x="28" y="18"/>
                    <a:pt x="25" y="41"/>
                  </a:cubicBezTo>
                  <a:cubicBezTo>
                    <a:pt x="10" y="44"/>
                    <a:pt x="0" y="57"/>
                    <a:pt x="0" y="72"/>
                  </a:cubicBezTo>
                  <a:cubicBezTo>
                    <a:pt x="0" y="90"/>
                    <a:pt x="14" y="104"/>
                    <a:pt x="32" y="104"/>
                  </a:cubicBezTo>
                  <a:cubicBezTo>
                    <a:pt x="144" y="104"/>
                    <a:pt x="144" y="104"/>
                    <a:pt x="144" y="104"/>
                  </a:cubicBezTo>
                  <a:cubicBezTo>
                    <a:pt x="162" y="104"/>
                    <a:pt x="176" y="90"/>
                    <a:pt x="176" y="72"/>
                  </a:cubicBezTo>
                  <a:cubicBezTo>
                    <a:pt x="176" y="57"/>
                    <a:pt x="166" y="45"/>
                    <a:pt x="152" y="41"/>
                  </a:cubicBezTo>
                  <a:moveTo>
                    <a:pt x="144" y="96"/>
                  </a:moveTo>
                  <a:cubicBezTo>
                    <a:pt x="32" y="96"/>
                    <a:pt x="32" y="96"/>
                    <a:pt x="32" y="96"/>
                  </a:cubicBezTo>
                  <a:cubicBezTo>
                    <a:pt x="19" y="96"/>
                    <a:pt x="8" y="85"/>
                    <a:pt x="8" y="72"/>
                  </a:cubicBezTo>
                  <a:cubicBezTo>
                    <a:pt x="8" y="61"/>
                    <a:pt x="16" y="51"/>
                    <a:pt x="26" y="49"/>
                  </a:cubicBezTo>
                  <a:cubicBezTo>
                    <a:pt x="30" y="48"/>
                    <a:pt x="32" y="45"/>
                    <a:pt x="32" y="42"/>
                  </a:cubicBezTo>
                  <a:cubicBezTo>
                    <a:pt x="35" y="23"/>
                    <a:pt x="52" y="8"/>
                    <a:pt x="72" y="8"/>
                  </a:cubicBezTo>
                  <a:cubicBezTo>
                    <a:pt x="86" y="8"/>
                    <a:pt x="98" y="15"/>
                    <a:pt x="106" y="26"/>
                  </a:cubicBezTo>
                  <a:cubicBezTo>
                    <a:pt x="107" y="28"/>
                    <a:pt x="109" y="30"/>
                    <a:pt x="111" y="30"/>
                  </a:cubicBezTo>
                  <a:cubicBezTo>
                    <a:pt x="111" y="30"/>
                    <a:pt x="112" y="30"/>
                    <a:pt x="112" y="30"/>
                  </a:cubicBezTo>
                  <a:cubicBezTo>
                    <a:pt x="114" y="30"/>
                    <a:pt x="116" y="29"/>
                    <a:pt x="117" y="28"/>
                  </a:cubicBezTo>
                  <a:cubicBezTo>
                    <a:pt x="120" y="25"/>
                    <a:pt x="124" y="24"/>
                    <a:pt x="128" y="24"/>
                  </a:cubicBezTo>
                  <a:cubicBezTo>
                    <a:pt x="137" y="24"/>
                    <a:pt x="144" y="31"/>
                    <a:pt x="144" y="40"/>
                  </a:cubicBezTo>
                  <a:cubicBezTo>
                    <a:pt x="144" y="41"/>
                    <a:pt x="144" y="41"/>
                    <a:pt x="144" y="41"/>
                  </a:cubicBezTo>
                  <a:cubicBezTo>
                    <a:pt x="144" y="44"/>
                    <a:pt x="146" y="48"/>
                    <a:pt x="150" y="49"/>
                  </a:cubicBezTo>
                  <a:cubicBezTo>
                    <a:pt x="161" y="52"/>
                    <a:pt x="168" y="61"/>
                    <a:pt x="168" y="72"/>
                  </a:cubicBezTo>
                  <a:cubicBezTo>
                    <a:pt x="168" y="85"/>
                    <a:pt x="157" y="96"/>
                    <a:pt x="144" y="96"/>
                  </a:cubicBezTo>
                </a:path>
              </a:pathLst>
            </a:custGeom>
            <a:solidFill>
              <a:srgbClr val="4656A6"/>
            </a:solidFill>
            <a:ln w="12700">
              <a:noFill/>
            </a:ln>
          </p:spPr>
          <p:txBody>
            <a:bodyPr vert="horz" wrap="square" lIns="51435" tIns="25718" rIns="51435" bIns="25718" numCol="1" anchor="t" anchorCtr="0" compatLnSpc="1">
              <a:prstTxWarp prst="textNoShape">
                <a:avLst/>
              </a:prstTxWarp>
            </a:bodyPr>
            <a:lstStyle/>
            <a:p>
              <a:pPr defTabSz="514350" eaLnBrk="1" fontAlgn="auto" hangingPunct="1">
                <a:spcBef>
                  <a:spcPts val="0"/>
                </a:spcBef>
                <a:spcAft>
                  <a:spcPts val="0"/>
                </a:spcAft>
                <a:defRPr/>
              </a:pPr>
              <a:endParaRPr lang="en-US" sz="1500" kern="0">
                <a:solidFill>
                  <a:srgbClr val="0F56DC"/>
                </a:solidFill>
                <a:latin typeface="Myriad Web Pro"/>
              </a:endParaRPr>
            </a:p>
          </p:txBody>
        </p:sp>
        <p:sp>
          <p:nvSpPr>
            <p:cNvPr id="45" name="Rectangle 44">
              <a:extLst>
                <a:ext uri="{FF2B5EF4-FFF2-40B4-BE49-F238E27FC236}">
                  <a16:creationId xmlns:a16="http://schemas.microsoft.com/office/drawing/2014/main" id="{BDD88CBA-4ABB-4101-99DA-518A5964B4D3}"/>
                </a:ext>
              </a:extLst>
            </p:cNvPr>
            <p:cNvSpPr/>
            <p:nvPr/>
          </p:nvSpPr>
          <p:spPr>
            <a:xfrm>
              <a:off x="10430206" y="4795346"/>
              <a:ext cx="1504889" cy="337544"/>
            </a:xfrm>
            <a:prstGeom prst="rect">
              <a:avLst/>
            </a:prstGeom>
            <a:ln>
              <a:noFill/>
            </a:ln>
          </p:spPr>
          <p:txBody>
            <a:bodyPr wrap="square" lIns="68580" tIns="34290" rIns="68580" bIns="34290" anchor="t">
              <a:spAutoFit/>
            </a:bodyPr>
            <a:lstStyle/>
            <a:p>
              <a:pPr algn="ctr" defTabSz="514350" eaLnBrk="1" fontAlgn="auto" hangingPunct="1">
                <a:spcBef>
                  <a:spcPts val="0"/>
                </a:spcBef>
                <a:spcAft>
                  <a:spcPts val="0"/>
                </a:spcAft>
                <a:defRPr/>
              </a:pPr>
              <a:r>
                <a:rPr lang="en-GB" sz="1050" b="1" kern="0">
                  <a:solidFill>
                    <a:prstClr val="black"/>
                  </a:solidFill>
                  <a:latin typeface="Calibri"/>
                  <a:cs typeface="Calibri"/>
                </a:rPr>
                <a:t>NABIP*</a:t>
              </a:r>
              <a:endParaRPr lang="en-GB" sz="1050" kern="0">
                <a:solidFill>
                  <a:prstClr val="black"/>
                </a:solidFill>
                <a:latin typeface="Calibri" panose="020F0502020204030204" pitchFamily="34" charset="0"/>
                <a:cs typeface="Calibri" panose="020F0502020204030204" pitchFamily="34" charset="0"/>
              </a:endParaRPr>
            </a:p>
          </p:txBody>
        </p:sp>
      </p:grpSp>
      <p:cxnSp>
        <p:nvCxnSpPr>
          <p:cNvPr id="47" name="Straight Arrow Connector 46">
            <a:extLst>
              <a:ext uri="{FF2B5EF4-FFF2-40B4-BE49-F238E27FC236}">
                <a16:creationId xmlns:a16="http://schemas.microsoft.com/office/drawing/2014/main" id="{5A9DF9A4-1641-7B4F-534F-85BE05D36F70}"/>
              </a:ext>
            </a:extLst>
          </p:cNvPr>
          <p:cNvCxnSpPr>
            <a:cxnSpLocks/>
          </p:cNvCxnSpPr>
          <p:nvPr/>
        </p:nvCxnSpPr>
        <p:spPr>
          <a:xfrm flipH="1">
            <a:off x="3592428" y="2350597"/>
            <a:ext cx="342900" cy="0"/>
          </a:xfrm>
          <a:prstGeom prst="straightConnector1">
            <a:avLst/>
          </a:prstGeom>
          <a:noFill/>
          <a:ln w="19050" cap="flat" cmpd="sng" algn="ctr">
            <a:solidFill>
              <a:srgbClr val="000000"/>
            </a:solidFill>
            <a:prstDash val="solid"/>
            <a:tailEnd type="triangle"/>
          </a:ln>
          <a:effectLst/>
        </p:spPr>
      </p:cxnSp>
      <p:sp>
        <p:nvSpPr>
          <p:cNvPr id="49" name="TextBox 48">
            <a:extLst>
              <a:ext uri="{FF2B5EF4-FFF2-40B4-BE49-F238E27FC236}">
                <a16:creationId xmlns:a16="http://schemas.microsoft.com/office/drawing/2014/main" id="{E5A20D18-9B80-4C8C-D58E-C877AEC69524}"/>
              </a:ext>
            </a:extLst>
          </p:cNvPr>
          <p:cNvSpPr txBox="1"/>
          <p:nvPr/>
        </p:nvSpPr>
        <p:spPr>
          <a:xfrm>
            <a:off x="457200" y="4166806"/>
            <a:ext cx="8357616" cy="578363"/>
          </a:xfrm>
          <a:prstGeom prst="rect">
            <a:avLst/>
          </a:prstGeom>
          <a:noFill/>
        </p:spPr>
        <p:txBody>
          <a:bodyPr wrap="square" lIns="68580" tIns="34290" rIns="68580" bIns="34290" rtlCol="0" anchor="t">
            <a:spAutoFit/>
          </a:bodyPr>
          <a:lstStyle/>
          <a:p>
            <a:pPr defTabSz="685800" eaLnBrk="1" fontAlgn="auto" hangingPunct="1">
              <a:spcBef>
                <a:spcPts val="450"/>
              </a:spcBef>
              <a:spcAft>
                <a:spcPts val="450"/>
              </a:spcAft>
              <a:defRPr/>
            </a:pPr>
            <a:r>
              <a:rPr lang="en-US" sz="825">
                <a:solidFill>
                  <a:srgbClr val="000000"/>
                </a:solidFill>
                <a:latin typeface="Calibri"/>
                <a:cs typeface="Calibri"/>
              </a:rPr>
              <a:t>*National Center for Immunization and Respiratory Disease Advanced Business Intelligence Platform (NABIP): Data platform that is used for processing and analysis of routine immunization data. The platform ingests data, runs it through multiple data pipelines, generates performance metrics, and then provides final analytical data sets for further analysis. </a:t>
            </a:r>
          </a:p>
          <a:p>
            <a:pPr defTabSz="685800" eaLnBrk="1" fontAlgn="auto" hangingPunct="1">
              <a:spcBef>
                <a:spcPts val="450"/>
              </a:spcBef>
              <a:spcAft>
                <a:spcPts val="450"/>
              </a:spcAft>
              <a:defRPr/>
            </a:pPr>
            <a:r>
              <a:rPr lang="en-US" sz="825" err="1">
                <a:solidFill>
                  <a:srgbClr val="000000"/>
                </a:solidFill>
                <a:latin typeface="Calibri"/>
                <a:cs typeface="Calibri"/>
              </a:rPr>
              <a:t>VTrcKS</a:t>
            </a:r>
            <a:r>
              <a:rPr lang="en-US" sz="825">
                <a:solidFill>
                  <a:srgbClr val="000000"/>
                </a:solidFill>
                <a:latin typeface="Calibri"/>
                <a:cs typeface="Calibri"/>
              </a:rPr>
              <a:t> – Vaccine Tracking System; IIS – Immunization Information System; VAMS – Vaccine Administration Management System.</a:t>
            </a:r>
            <a:endParaRPr lang="en-US" sz="825">
              <a:solidFill>
                <a:srgbClr val="000000"/>
              </a:solidFill>
              <a:latin typeface="Calibri" panose="020F0502020204030204" pitchFamily="34" charset="0"/>
            </a:endParaRPr>
          </a:p>
        </p:txBody>
      </p:sp>
      <p:sp>
        <p:nvSpPr>
          <p:cNvPr id="26" name="Rectangle 25">
            <a:extLst>
              <a:ext uri="{FF2B5EF4-FFF2-40B4-BE49-F238E27FC236}">
                <a16:creationId xmlns:a16="http://schemas.microsoft.com/office/drawing/2014/main" id="{0E4A5547-7AE7-34F4-8CD9-E4688E380C54}"/>
              </a:ext>
            </a:extLst>
          </p:cNvPr>
          <p:cNvSpPr/>
          <p:nvPr/>
        </p:nvSpPr>
        <p:spPr>
          <a:xfrm>
            <a:off x="2565561" y="2793698"/>
            <a:ext cx="1179693" cy="1334558"/>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Myriad Web Pro"/>
            </a:endParaRPr>
          </a:p>
        </p:txBody>
      </p:sp>
      <p:cxnSp>
        <p:nvCxnSpPr>
          <p:cNvPr id="27" name="Straight Arrow Connector 26">
            <a:extLst>
              <a:ext uri="{FF2B5EF4-FFF2-40B4-BE49-F238E27FC236}">
                <a16:creationId xmlns:a16="http://schemas.microsoft.com/office/drawing/2014/main" id="{121FFFB4-9CC9-3193-D0F5-23DADB3E42CA}"/>
              </a:ext>
            </a:extLst>
          </p:cNvPr>
          <p:cNvCxnSpPr>
            <a:cxnSpLocks/>
          </p:cNvCxnSpPr>
          <p:nvPr/>
        </p:nvCxnSpPr>
        <p:spPr>
          <a:xfrm>
            <a:off x="3177238" y="3237317"/>
            <a:ext cx="0" cy="342900"/>
          </a:xfrm>
          <a:prstGeom prst="straightConnector1">
            <a:avLst/>
          </a:prstGeom>
          <a:noFill/>
          <a:ln w="19050" cap="flat" cmpd="sng" algn="ctr">
            <a:solidFill>
              <a:schemeClr val="tx1"/>
            </a:solidFill>
            <a:prstDash val="solid"/>
            <a:tailEnd type="triangle"/>
          </a:ln>
          <a:effectLst/>
        </p:spPr>
      </p:cxnSp>
      <p:sp>
        <p:nvSpPr>
          <p:cNvPr id="28" name="Rounded Rectangle 75">
            <a:extLst>
              <a:ext uri="{FF2B5EF4-FFF2-40B4-BE49-F238E27FC236}">
                <a16:creationId xmlns:a16="http://schemas.microsoft.com/office/drawing/2014/main" id="{DF0B8AE4-F06D-D875-F373-A8B97F1F3312}"/>
              </a:ext>
            </a:extLst>
          </p:cNvPr>
          <p:cNvSpPr/>
          <p:nvPr/>
        </p:nvSpPr>
        <p:spPr>
          <a:xfrm>
            <a:off x="2846197" y="2909900"/>
            <a:ext cx="662081" cy="287646"/>
          </a:xfrm>
          <a:prstGeom prst="roundRect">
            <a:avLst/>
          </a:prstGeom>
          <a:solidFill>
            <a:schemeClr val="bg1"/>
          </a:solidFill>
          <a:ln w="38100" cap="rnd" cmpd="sng" algn="ctr">
            <a:solidFill>
              <a:srgbClr val="7F7F7F"/>
            </a:solidFill>
            <a:prstDash val="solid"/>
            <a:round/>
            <a:headEnd type="none" w="med" len="med"/>
            <a:tailEnd type="none" w="med" len="med"/>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eaLnBrk="1" fontAlgn="auto" hangingPunct="1">
              <a:spcBef>
                <a:spcPts val="0"/>
              </a:spcBef>
              <a:spcAft>
                <a:spcPts val="0"/>
              </a:spcAft>
              <a:defRPr/>
            </a:pPr>
            <a:r>
              <a:rPr lang="en-US" sz="900" b="1" kern="0">
                <a:solidFill>
                  <a:sysClr val="windowText" lastClr="000000"/>
                </a:solidFill>
                <a:latin typeface="Calibri" panose="020F0502020204030204" pitchFamily="34" charset="0"/>
                <a:cs typeface="Calibri" panose="020F0502020204030204" pitchFamily="34" charset="0"/>
                <a:sym typeface="+mn-lt"/>
              </a:rPr>
              <a:t>Distributor</a:t>
            </a:r>
          </a:p>
        </p:txBody>
      </p:sp>
      <p:pic>
        <p:nvPicPr>
          <p:cNvPr id="29" name="Picture 28">
            <a:extLst>
              <a:ext uri="{FF2B5EF4-FFF2-40B4-BE49-F238E27FC236}">
                <a16:creationId xmlns:a16="http://schemas.microsoft.com/office/drawing/2014/main" id="{BDCF924D-23EC-014A-C415-EE920DC9E30A}"/>
              </a:ext>
            </a:extLst>
          </p:cNvPr>
          <p:cNvPicPr>
            <a:picLocks noChangeAspect="1"/>
          </p:cNvPicPr>
          <p:nvPr/>
        </p:nvPicPr>
        <p:blipFill>
          <a:blip r:embed="rId5"/>
          <a:stretch>
            <a:fillRect/>
          </a:stretch>
        </p:blipFill>
        <p:spPr>
          <a:xfrm>
            <a:off x="2774906" y="3619989"/>
            <a:ext cx="804663" cy="384232"/>
          </a:xfrm>
          <a:prstGeom prst="roundRect">
            <a:avLst>
              <a:gd name="adj" fmla="val 23325"/>
            </a:avLst>
          </a:prstGeom>
          <a:ln w="28575">
            <a:solidFill>
              <a:srgbClr val="4656A6"/>
            </a:solidFill>
          </a:ln>
        </p:spPr>
      </p:pic>
      <p:sp>
        <p:nvSpPr>
          <p:cNvPr id="6" name="Slide Number Placeholder 3">
            <a:extLst>
              <a:ext uri="{FF2B5EF4-FFF2-40B4-BE49-F238E27FC236}">
                <a16:creationId xmlns:a16="http://schemas.microsoft.com/office/drawing/2014/main" id="{4E575946-D034-2A12-2908-DF3C5E8BBB5E}"/>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12</a:t>
            </a:fld>
            <a:endParaRPr lang="en-US" sz="900">
              <a:solidFill>
                <a:srgbClr val="17468F"/>
              </a:solidFill>
            </a:endParaRPr>
          </a:p>
        </p:txBody>
      </p:sp>
    </p:spTree>
    <p:extLst>
      <p:ext uri="{BB962C8B-B14F-4D97-AF65-F5344CB8AC3E}">
        <p14:creationId xmlns:p14="http://schemas.microsoft.com/office/powerpoint/2010/main" val="35737886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FD0D2-2DCF-1E23-1303-0DCB24926B13}"/>
              </a:ext>
            </a:extLst>
          </p:cNvPr>
          <p:cNvSpPr>
            <a:spLocks noGrp="1"/>
          </p:cNvSpPr>
          <p:nvPr>
            <p:ph type="title"/>
          </p:nvPr>
        </p:nvSpPr>
        <p:spPr/>
        <p:txBody>
          <a:bodyPr lIns="68580" tIns="34290" rIns="68580" bIns="34290" anchor="t" anchorCtr="0"/>
          <a:lstStyle/>
          <a:p>
            <a:pPr>
              <a:lnSpc>
                <a:spcPct val="117000"/>
              </a:lnSpc>
            </a:pPr>
            <a:r>
              <a:rPr lang="en-US"/>
              <a:t>IIS Data Policy Landscape</a:t>
            </a:r>
          </a:p>
        </p:txBody>
      </p:sp>
      <p:sp>
        <p:nvSpPr>
          <p:cNvPr id="4" name="TextBox 3">
            <a:extLst>
              <a:ext uri="{FF2B5EF4-FFF2-40B4-BE49-F238E27FC236}">
                <a16:creationId xmlns:a16="http://schemas.microsoft.com/office/drawing/2014/main" id="{DC5F3F4A-924A-920A-1428-127DA9F47C5D}"/>
              </a:ext>
            </a:extLst>
          </p:cNvPr>
          <p:cNvSpPr txBox="1"/>
          <p:nvPr/>
        </p:nvSpPr>
        <p:spPr>
          <a:xfrm>
            <a:off x="461693" y="717972"/>
            <a:ext cx="8242622"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eaLnBrk="1" fontAlgn="auto" hangingPunct="1">
              <a:spcBef>
                <a:spcPts val="0"/>
              </a:spcBef>
              <a:spcAft>
                <a:spcPts val="0"/>
              </a:spcAft>
              <a:defRPr/>
            </a:pPr>
            <a:r>
              <a:rPr lang="en-US" sz="1200">
                <a:solidFill>
                  <a:srgbClr val="000000"/>
                </a:solidFill>
                <a:latin typeface="Calibri" panose="020F0502020204030204"/>
              </a:rPr>
              <a:t>Consent and provider reporting policies may limit a jurisdictions ability to collect, exchange, and report data. Most jurisdictions have a citable law, rule, or regulation that govern IIS data, while a few base policy on the Department of Health or programmatic policy. </a:t>
            </a:r>
            <a:endParaRPr lang="en-US" sz="1200">
              <a:solidFill>
                <a:srgbClr val="3B495B"/>
              </a:solidFill>
              <a:latin typeface="Calibri" panose="020F0502020204030204"/>
            </a:endParaRPr>
          </a:p>
        </p:txBody>
      </p:sp>
      <p:sp>
        <p:nvSpPr>
          <p:cNvPr id="5" name="Snip Single Corner Rectangle 41">
            <a:extLst>
              <a:ext uri="{FF2B5EF4-FFF2-40B4-BE49-F238E27FC236}">
                <a16:creationId xmlns:a16="http://schemas.microsoft.com/office/drawing/2014/main" id="{4578C029-FA84-9E29-D368-4933A1D0E0E4}"/>
              </a:ext>
            </a:extLst>
          </p:cNvPr>
          <p:cNvSpPr/>
          <p:nvPr/>
        </p:nvSpPr>
        <p:spPr>
          <a:xfrm>
            <a:off x="392076" y="1406348"/>
            <a:ext cx="4009181" cy="3426166"/>
          </a:xfrm>
          <a:prstGeom prst="roundRect">
            <a:avLst>
              <a:gd name="adj" fmla="val 5800"/>
            </a:avLst>
          </a:prstGeom>
          <a:solidFill>
            <a:schemeClr val="bg1"/>
          </a:solidFill>
          <a:ln w="285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000" tIns="810000" rIns="135000" bIns="135000" numCol="1" spcCol="1270" anchor="t" anchorCtr="0">
            <a:noAutofit/>
          </a:bodyPr>
          <a:lstStyle/>
          <a:p>
            <a:pPr defTabSz="685265" eaLnBrk="1" fontAlgn="auto" hangingPunct="1">
              <a:spcBef>
                <a:spcPts val="0"/>
              </a:spcBef>
              <a:spcAft>
                <a:spcPts val="0"/>
              </a:spcAft>
              <a:defRPr/>
            </a:pPr>
            <a:endParaRPr lang="en-US" sz="975">
              <a:solidFill>
                <a:srgbClr val="000000"/>
              </a:solidFill>
              <a:latin typeface="Calibri" panose="020F0502020204030204"/>
              <a:cs typeface="Arial" panose="020B0604020202020204" pitchFamily="34" charset="0"/>
            </a:endParaRPr>
          </a:p>
        </p:txBody>
      </p:sp>
      <p:sp>
        <p:nvSpPr>
          <p:cNvPr id="6" name="Text Placeholder 7">
            <a:extLst>
              <a:ext uri="{FF2B5EF4-FFF2-40B4-BE49-F238E27FC236}">
                <a16:creationId xmlns:a16="http://schemas.microsoft.com/office/drawing/2014/main" id="{CCCA1C21-5912-5AAD-DC80-57EAAEF58230}"/>
              </a:ext>
            </a:extLst>
          </p:cNvPr>
          <p:cNvSpPr txBox="1">
            <a:spLocks/>
          </p:cNvSpPr>
          <p:nvPr/>
        </p:nvSpPr>
        <p:spPr bwMode="auto">
          <a:xfrm>
            <a:off x="371475" y="4903808"/>
            <a:ext cx="4268468" cy="14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marL="0" indent="0" algn="l" rtl="0" eaLnBrk="1" fontAlgn="base" hangingPunct="1">
              <a:spcBef>
                <a:spcPts val="200"/>
              </a:spcBef>
              <a:spcAft>
                <a:spcPct val="0"/>
              </a:spcAft>
              <a:buClr>
                <a:schemeClr val="accent1"/>
              </a:buClr>
              <a:buSzPct val="100000"/>
              <a:buFont typeface="Wingdings" panose="05000000000000000000" pitchFamily="2" charset="2"/>
              <a:buNone/>
              <a:defRPr sz="12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defTabSz="685800">
              <a:spcBef>
                <a:spcPts val="150"/>
              </a:spcBef>
              <a:buClr>
                <a:srgbClr val="536A82"/>
              </a:buClr>
              <a:defRPr/>
            </a:pPr>
            <a:r>
              <a:rPr lang="en-US" sz="750">
                <a:solidFill>
                  <a:srgbClr val="000000"/>
                </a:solidFill>
                <a:latin typeface="Calibri" panose="020F0502020204030204"/>
              </a:rPr>
              <a:t>Palau did not provide policy information.</a:t>
            </a:r>
          </a:p>
        </p:txBody>
      </p:sp>
      <p:sp>
        <p:nvSpPr>
          <p:cNvPr id="7" name="TextBox 6">
            <a:extLst>
              <a:ext uri="{FF2B5EF4-FFF2-40B4-BE49-F238E27FC236}">
                <a16:creationId xmlns:a16="http://schemas.microsoft.com/office/drawing/2014/main" id="{3E8F0A8F-91E8-5707-108D-BB7D6029F81D}"/>
              </a:ext>
            </a:extLst>
          </p:cNvPr>
          <p:cNvSpPr txBox="1"/>
          <p:nvPr/>
        </p:nvSpPr>
        <p:spPr>
          <a:xfrm>
            <a:off x="446303" y="1879659"/>
            <a:ext cx="3900725" cy="1708160"/>
          </a:xfrm>
          <a:prstGeom prst="rect">
            <a:avLst/>
          </a:prstGeom>
          <a:noFill/>
        </p:spPr>
        <p:txBody>
          <a:bodyPr wrap="square" lIns="91440" tIns="45720" rIns="91440" bIns="45720" anchor="t">
            <a:spAutoFit/>
          </a:bodyPr>
          <a:lstStyle/>
          <a:p>
            <a:pPr defTabSz="685800" eaLnBrk="1" fontAlgn="auto" hangingPunct="1">
              <a:spcBef>
                <a:spcPts val="0"/>
              </a:spcBef>
              <a:spcAft>
                <a:spcPts val="450"/>
              </a:spcAft>
              <a:defRPr/>
            </a:pPr>
            <a:r>
              <a:rPr lang="en-US" sz="975">
                <a:solidFill>
                  <a:srgbClr val="000000"/>
                </a:solidFill>
                <a:latin typeface="Calibri" panose="020F0502020204030204"/>
              </a:rPr>
              <a:t>Consent is whether an individual has the right to decide if their demographic and immunization data is included in the IIS. Parents or guardians give implicit or explicit consent for children under the age of 18.</a:t>
            </a:r>
            <a:endParaRPr lang="en-US" sz="950">
              <a:solidFill>
                <a:srgbClr val="000000"/>
              </a:solidFill>
              <a:latin typeface="Calibri" panose="020F0502020204030204"/>
              <a:cs typeface="Calibri"/>
            </a:endParaRPr>
          </a:p>
          <a:p>
            <a:pPr marL="205740" indent="-213995" defTabSz="685800" eaLnBrk="1" fontAlgn="auto" hangingPunct="1">
              <a:spcBef>
                <a:spcPts val="0"/>
              </a:spcBef>
              <a:spcAft>
                <a:spcPts val="225"/>
              </a:spcAft>
              <a:buFont typeface="Wingdings" panose="05000000000000000000" pitchFamily="2" charset="2"/>
              <a:buChar char="§"/>
              <a:defRPr/>
            </a:pPr>
            <a:r>
              <a:rPr lang="en-US" sz="975" b="1">
                <a:solidFill>
                  <a:srgbClr val="000000"/>
                </a:solidFill>
                <a:latin typeface="Calibri" panose="020F0502020204030204"/>
              </a:rPr>
              <a:t>Mandatory inclusion: </a:t>
            </a:r>
            <a:r>
              <a:rPr lang="en-US" sz="975">
                <a:solidFill>
                  <a:srgbClr val="000000"/>
                </a:solidFill>
                <a:latin typeface="Calibri" panose="020F0502020204030204"/>
              </a:rPr>
              <a:t>Includes vaccine recipients in IIS with </a:t>
            </a:r>
            <a:r>
              <a:rPr lang="en-US" sz="975" i="1">
                <a:solidFill>
                  <a:srgbClr val="000000"/>
                </a:solidFill>
                <a:latin typeface="Calibri" panose="020F0502020204030204"/>
              </a:rPr>
              <a:t>no possibility to opt out </a:t>
            </a:r>
            <a:endParaRPr lang="en-US" sz="950" i="1">
              <a:solidFill>
                <a:srgbClr val="000000"/>
              </a:solidFill>
              <a:latin typeface="Calibri" panose="020F0502020204030204"/>
              <a:cs typeface="Calibri"/>
            </a:endParaRPr>
          </a:p>
          <a:p>
            <a:pPr marL="205740" indent="-213995" defTabSz="685800" eaLnBrk="1" fontAlgn="auto" hangingPunct="1">
              <a:spcBef>
                <a:spcPts val="0"/>
              </a:spcBef>
              <a:spcAft>
                <a:spcPts val="225"/>
              </a:spcAft>
              <a:buFont typeface="Wingdings" panose="05000000000000000000" pitchFamily="2" charset="2"/>
              <a:buChar char="§"/>
              <a:defRPr/>
            </a:pPr>
            <a:r>
              <a:rPr lang="en-US" sz="975" b="1">
                <a:solidFill>
                  <a:srgbClr val="000000"/>
                </a:solidFill>
                <a:latin typeface="Calibri" panose="020F0502020204030204"/>
              </a:rPr>
              <a:t>Implicit consent: </a:t>
            </a:r>
            <a:r>
              <a:rPr lang="en-US" sz="975">
                <a:solidFill>
                  <a:srgbClr val="000000"/>
                </a:solidFill>
                <a:latin typeface="Calibri" panose="020F0502020204030204"/>
              </a:rPr>
              <a:t>Includes vaccine recipients in IIS unless they </a:t>
            </a:r>
            <a:r>
              <a:rPr lang="en-US" sz="975" i="1">
                <a:solidFill>
                  <a:srgbClr val="000000"/>
                </a:solidFill>
                <a:latin typeface="Calibri" panose="020F0502020204030204"/>
              </a:rPr>
              <a:t>choose to opt out</a:t>
            </a:r>
            <a:r>
              <a:rPr lang="en-US" sz="975" b="1">
                <a:solidFill>
                  <a:srgbClr val="000000"/>
                </a:solidFill>
                <a:latin typeface="Calibri" panose="020F0502020204030204"/>
              </a:rPr>
              <a:t> </a:t>
            </a:r>
            <a:endParaRPr lang="en-US" sz="950" b="1">
              <a:solidFill>
                <a:srgbClr val="000000"/>
              </a:solidFill>
              <a:latin typeface="Calibri" panose="020F0502020204030204"/>
              <a:cs typeface="Calibri"/>
            </a:endParaRPr>
          </a:p>
          <a:p>
            <a:pPr marL="205740" indent="-213995" defTabSz="685800" eaLnBrk="1" fontAlgn="auto" hangingPunct="1">
              <a:spcBef>
                <a:spcPts val="0"/>
              </a:spcBef>
              <a:spcAft>
                <a:spcPts val="225"/>
              </a:spcAft>
              <a:buFont typeface="Wingdings" panose="05000000000000000000" pitchFamily="2" charset="2"/>
              <a:buChar char="§"/>
              <a:defRPr/>
            </a:pPr>
            <a:r>
              <a:rPr lang="en-US" sz="975" b="1">
                <a:solidFill>
                  <a:srgbClr val="000000"/>
                </a:solidFill>
                <a:latin typeface="Calibri" panose="020F0502020204030204"/>
              </a:rPr>
              <a:t>Explicit consent: </a:t>
            </a:r>
            <a:r>
              <a:rPr lang="en-US" sz="975">
                <a:solidFill>
                  <a:srgbClr val="000000"/>
                </a:solidFill>
                <a:latin typeface="Calibri" panose="020F0502020204030204"/>
              </a:rPr>
              <a:t>Includes vaccine recipients in IIS only if explicit </a:t>
            </a:r>
            <a:r>
              <a:rPr lang="en-US" sz="975" i="1">
                <a:solidFill>
                  <a:srgbClr val="000000"/>
                </a:solidFill>
                <a:latin typeface="Calibri" panose="020F0502020204030204"/>
              </a:rPr>
              <a:t>consent is obtained to opt in</a:t>
            </a:r>
            <a:endParaRPr lang="en-US" sz="975" i="1">
              <a:solidFill>
                <a:srgbClr val="000000"/>
              </a:solidFill>
              <a:latin typeface="Calibri" panose="020F0502020204030204"/>
              <a:cs typeface="Calibri" panose="020F0502020204030204"/>
            </a:endParaRPr>
          </a:p>
        </p:txBody>
      </p:sp>
      <p:graphicFrame>
        <p:nvGraphicFramePr>
          <p:cNvPr id="8" name="Chart 7">
            <a:extLst>
              <a:ext uri="{FF2B5EF4-FFF2-40B4-BE49-F238E27FC236}">
                <a16:creationId xmlns:a16="http://schemas.microsoft.com/office/drawing/2014/main" id="{54E16549-792E-D83F-EE26-8FF2E7D1D080}"/>
              </a:ext>
            </a:extLst>
          </p:cNvPr>
          <p:cNvGraphicFramePr/>
          <p:nvPr>
            <p:extLst>
              <p:ext uri="{D42A27DB-BD31-4B8C-83A1-F6EECF244321}">
                <p14:modId xmlns:p14="http://schemas.microsoft.com/office/powerpoint/2010/main" val="3686471976"/>
              </p:ext>
            </p:extLst>
          </p:nvPr>
        </p:nvGraphicFramePr>
        <p:xfrm>
          <a:off x="388783" y="3518011"/>
          <a:ext cx="4008532" cy="138752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15D6344-BD71-6404-05D8-1717CE2A9255}"/>
              </a:ext>
            </a:extLst>
          </p:cNvPr>
          <p:cNvSpPr txBox="1"/>
          <p:nvPr/>
        </p:nvSpPr>
        <p:spPr>
          <a:xfrm>
            <a:off x="905450" y="1566192"/>
            <a:ext cx="2982433" cy="323165"/>
          </a:xfrm>
          <a:prstGeom prst="rect">
            <a:avLst/>
          </a:prstGeom>
          <a:noFill/>
        </p:spPr>
        <p:txBody>
          <a:bodyPr wrap="square">
            <a:spAutoFit/>
          </a:bodyPr>
          <a:lstStyle/>
          <a:p>
            <a:pPr algn="ctr" defTabSz="685800" eaLnBrk="1" fontAlgn="auto" hangingPunct="1">
              <a:spcBef>
                <a:spcPts val="0"/>
              </a:spcBef>
              <a:spcAft>
                <a:spcPts val="0"/>
              </a:spcAft>
              <a:defRPr/>
            </a:pPr>
            <a:r>
              <a:rPr lang="en-US" sz="1500" b="1">
                <a:solidFill>
                  <a:srgbClr val="000000"/>
                </a:solidFill>
                <a:latin typeface="Calibri" panose="020F0502020204030204"/>
              </a:rPr>
              <a:t>Consent</a:t>
            </a:r>
          </a:p>
        </p:txBody>
      </p:sp>
      <p:sp>
        <p:nvSpPr>
          <p:cNvPr id="10" name="Snip Single Corner Rectangle 41">
            <a:extLst>
              <a:ext uri="{FF2B5EF4-FFF2-40B4-BE49-F238E27FC236}">
                <a16:creationId xmlns:a16="http://schemas.microsoft.com/office/drawing/2014/main" id="{A14241C9-22BA-6885-51D8-D13B97D9BF89}"/>
              </a:ext>
            </a:extLst>
          </p:cNvPr>
          <p:cNvSpPr/>
          <p:nvPr/>
        </p:nvSpPr>
        <p:spPr>
          <a:xfrm>
            <a:off x="4639943" y="1406348"/>
            <a:ext cx="4013105" cy="3437668"/>
          </a:xfrm>
          <a:prstGeom prst="roundRect">
            <a:avLst>
              <a:gd name="adj" fmla="val 5024"/>
            </a:avLst>
          </a:prstGeom>
          <a:solidFill>
            <a:schemeClr val="bg1"/>
          </a:solidFill>
          <a:ln w="285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000" tIns="810000" rIns="135000" bIns="135000" numCol="1" spcCol="1270" anchor="t" anchorCtr="0">
            <a:noAutofit/>
          </a:bodyPr>
          <a:lstStyle/>
          <a:p>
            <a:pPr defTabSz="685265" eaLnBrk="1" fontAlgn="auto" hangingPunct="1">
              <a:spcBef>
                <a:spcPts val="0"/>
              </a:spcBef>
              <a:spcAft>
                <a:spcPts val="0"/>
              </a:spcAft>
              <a:defRPr/>
            </a:pPr>
            <a:endParaRPr lang="en-US" sz="975">
              <a:solidFill>
                <a:srgbClr val="000000"/>
              </a:solidFill>
              <a:latin typeface="Calibri" panose="020F0502020204030204"/>
              <a:cs typeface="Arial" panose="020B0604020202020204" pitchFamily="34" charset="0"/>
            </a:endParaRPr>
          </a:p>
        </p:txBody>
      </p:sp>
      <p:sp>
        <p:nvSpPr>
          <p:cNvPr id="11" name="TextBox 10">
            <a:extLst>
              <a:ext uri="{FF2B5EF4-FFF2-40B4-BE49-F238E27FC236}">
                <a16:creationId xmlns:a16="http://schemas.microsoft.com/office/drawing/2014/main" id="{E8E0899F-3E19-9BD1-4C25-5FFDFBF754A7}"/>
              </a:ext>
            </a:extLst>
          </p:cNvPr>
          <p:cNvSpPr txBox="1"/>
          <p:nvPr/>
        </p:nvSpPr>
        <p:spPr>
          <a:xfrm>
            <a:off x="5155279" y="1566192"/>
            <a:ext cx="2982433" cy="323165"/>
          </a:xfrm>
          <a:prstGeom prst="rect">
            <a:avLst/>
          </a:prstGeom>
          <a:noFill/>
        </p:spPr>
        <p:txBody>
          <a:bodyPr wrap="square">
            <a:spAutoFit/>
          </a:bodyPr>
          <a:lstStyle/>
          <a:p>
            <a:pPr algn="ctr" defTabSz="685800" eaLnBrk="1" fontAlgn="auto" hangingPunct="1">
              <a:spcBef>
                <a:spcPts val="0"/>
              </a:spcBef>
              <a:spcAft>
                <a:spcPts val="0"/>
              </a:spcAft>
              <a:defRPr/>
            </a:pPr>
            <a:r>
              <a:rPr lang="en-US" sz="1500" b="1">
                <a:solidFill>
                  <a:srgbClr val="000000"/>
                </a:solidFill>
                <a:latin typeface="Calibri" panose="020F0502020204030204"/>
              </a:rPr>
              <a:t>Provider Reporting</a:t>
            </a:r>
          </a:p>
        </p:txBody>
      </p:sp>
      <p:sp>
        <p:nvSpPr>
          <p:cNvPr id="13" name="Oval 12">
            <a:extLst>
              <a:ext uri="{FF2B5EF4-FFF2-40B4-BE49-F238E27FC236}">
                <a16:creationId xmlns:a16="http://schemas.microsoft.com/office/drawing/2014/main" id="{25AB7BB4-3E91-7BDA-D882-D908E22A546D}"/>
              </a:ext>
            </a:extLst>
          </p:cNvPr>
          <p:cNvSpPr/>
          <p:nvPr/>
        </p:nvSpPr>
        <p:spPr>
          <a:xfrm>
            <a:off x="2141396" y="1147250"/>
            <a:ext cx="480060" cy="480060"/>
          </a:xfrm>
          <a:prstGeom prst="ellipse">
            <a:avLst/>
          </a:prstGeom>
          <a:solidFill>
            <a:srgbClr val="0033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000000"/>
              </a:solidFill>
              <a:latin typeface="Calibri" panose="020F0502020204030204"/>
            </a:endParaRPr>
          </a:p>
        </p:txBody>
      </p:sp>
      <p:grpSp>
        <p:nvGrpSpPr>
          <p:cNvPr id="14" name="Group 13">
            <a:extLst>
              <a:ext uri="{FF2B5EF4-FFF2-40B4-BE49-F238E27FC236}">
                <a16:creationId xmlns:a16="http://schemas.microsoft.com/office/drawing/2014/main" id="{45D12D7D-D2AB-E98C-0806-696E338B6D41}"/>
              </a:ext>
            </a:extLst>
          </p:cNvPr>
          <p:cNvGrpSpPr/>
          <p:nvPr/>
        </p:nvGrpSpPr>
        <p:grpSpPr>
          <a:xfrm rot="17398052">
            <a:off x="2281404" y="1245260"/>
            <a:ext cx="200045" cy="256090"/>
            <a:chOff x="4078288" y="696913"/>
            <a:chExt cx="985837" cy="984250"/>
          </a:xfrm>
          <a:solidFill>
            <a:schemeClr val="bg1"/>
          </a:solidFill>
        </p:grpSpPr>
        <p:sp>
          <p:nvSpPr>
            <p:cNvPr id="15" name="Freeform 17">
              <a:extLst>
                <a:ext uri="{FF2B5EF4-FFF2-40B4-BE49-F238E27FC236}">
                  <a16:creationId xmlns:a16="http://schemas.microsoft.com/office/drawing/2014/main" id="{97179DCF-1F9B-E053-51CD-3FF4C5E9D653}"/>
                </a:ext>
              </a:extLst>
            </p:cNvPr>
            <p:cNvSpPr>
              <a:spLocks/>
            </p:cNvSpPr>
            <p:nvPr/>
          </p:nvSpPr>
          <p:spPr bwMode="auto">
            <a:xfrm>
              <a:off x="4446588" y="747713"/>
              <a:ext cx="566737" cy="566738"/>
            </a:xfrm>
            <a:custGeom>
              <a:avLst/>
              <a:gdLst>
                <a:gd name="T0" fmla="*/ 80 w 302"/>
                <a:gd name="T1" fmla="*/ 303 h 303"/>
                <a:gd name="T2" fmla="*/ 280 w 302"/>
                <a:gd name="T3" fmla="*/ 103 h 303"/>
                <a:gd name="T4" fmla="*/ 274 w 302"/>
                <a:gd name="T5" fmla="*/ 28 h 303"/>
                <a:gd name="T6" fmla="*/ 200 w 302"/>
                <a:gd name="T7" fmla="*/ 23 h 303"/>
                <a:gd name="T8" fmla="*/ 0 w 302"/>
                <a:gd name="T9" fmla="*/ 222 h 303"/>
                <a:gd name="T10" fmla="*/ 80 w 302"/>
                <a:gd name="T11" fmla="*/ 303 h 303"/>
              </a:gdLst>
              <a:ahLst/>
              <a:cxnLst>
                <a:cxn ang="0">
                  <a:pos x="T0" y="T1"/>
                </a:cxn>
                <a:cxn ang="0">
                  <a:pos x="T2" y="T3"/>
                </a:cxn>
                <a:cxn ang="0">
                  <a:pos x="T4" y="T5"/>
                </a:cxn>
                <a:cxn ang="0">
                  <a:pos x="T6" y="T7"/>
                </a:cxn>
                <a:cxn ang="0">
                  <a:pos x="T8" y="T9"/>
                </a:cxn>
                <a:cxn ang="0">
                  <a:pos x="T10" y="T11"/>
                </a:cxn>
              </a:cxnLst>
              <a:rect l="0" t="0" r="r" b="b"/>
              <a:pathLst>
                <a:path w="302" h="303">
                  <a:moveTo>
                    <a:pt x="80" y="303"/>
                  </a:moveTo>
                  <a:cubicBezTo>
                    <a:pt x="280" y="103"/>
                    <a:pt x="280" y="103"/>
                    <a:pt x="280" y="103"/>
                  </a:cubicBezTo>
                  <a:cubicBezTo>
                    <a:pt x="302" y="81"/>
                    <a:pt x="297" y="50"/>
                    <a:pt x="274" y="28"/>
                  </a:cubicBezTo>
                  <a:cubicBezTo>
                    <a:pt x="252" y="6"/>
                    <a:pt x="222" y="0"/>
                    <a:pt x="200" y="23"/>
                  </a:cubicBezTo>
                  <a:cubicBezTo>
                    <a:pt x="0" y="222"/>
                    <a:pt x="0" y="222"/>
                    <a:pt x="0" y="222"/>
                  </a:cubicBezTo>
                  <a:lnTo>
                    <a:pt x="80"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ndParaRPr>
            </a:p>
          </p:txBody>
        </p:sp>
        <p:sp>
          <p:nvSpPr>
            <p:cNvPr id="16" name="Freeform 18">
              <a:extLst>
                <a:ext uri="{FF2B5EF4-FFF2-40B4-BE49-F238E27FC236}">
                  <a16:creationId xmlns:a16="http://schemas.microsoft.com/office/drawing/2014/main" id="{E5971745-D828-DFD6-A15C-F7E65F48BA03}"/>
                </a:ext>
              </a:extLst>
            </p:cNvPr>
            <p:cNvSpPr>
              <a:spLocks/>
            </p:cNvSpPr>
            <p:nvPr/>
          </p:nvSpPr>
          <p:spPr bwMode="auto">
            <a:xfrm>
              <a:off x="4148138" y="1196976"/>
              <a:ext cx="415925" cy="412750"/>
            </a:xfrm>
            <a:custGeom>
              <a:avLst/>
              <a:gdLst>
                <a:gd name="T0" fmla="*/ 141 w 221"/>
                <a:gd name="T1" fmla="*/ 0 h 221"/>
                <a:gd name="T2" fmla="*/ 22 w 221"/>
                <a:gd name="T3" fmla="*/ 119 h 221"/>
                <a:gd name="T4" fmla="*/ 22 w 221"/>
                <a:gd name="T5" fmla="*/ 199 h 221"/>
                <a:gd name="T6" fmla="*/ 103 w 221"/>
                <a:gd name="T7" fmla="*/ 199 h 221"/>
                <a:gd name="T8" fmla="*/ 221 w 221"/>
                <a:gd name="T9" fmla="*/ 80 h 221"/>
                <a:gd name="T10" fmla="*/ 141 w 221"/>
                <a:gd name="T11" fmla="*/ 0 h 221"/>
              </a:gdLst>
              <a:ahLst/>
              <a:cxnLst>
                <a:cxn ang="0">
                  <a:pos x="T0" y="T1"/>
                </a:cxn>
                <a:cxn ang="0">
                  <a:pos x="T2" y="T3"/>
                </a:cxn>
                <a:cxn ang="0">
                  <a:pos x="T4" y="T5"/>
                </a:cxn>
                <a:cxn ang="0">
                  <a:pos x="T6" y="T7"/>
                </a:cxn>
                <a:cxn ang="0">
                  <a:pos x="T8" y="T9"/>
                </a:cxn>
                <a:cxn ang="0">
                  <a:pos x="T10" y="T11"/>
                </a:cxn>
              </a:cxnLst>
              <a:rect l="0" t="0" r="r" b="b"/>
              <a:pathLst>
                <a:path w="221" h="221">
                  <a:moveTo>
                    <a:pt x="141" y="0"/>
                  </a:moveTo>
                  <a:cubicBezTo>
                    <a:pt x="22" y="119"/>
                    <a:pt x="22" y="119"/>
                    <a:pt x="22" y="119"/>
                  </a:cubicBezTo>
                  <a:cubicBezTo>
                    <a:pt x="0" y="141"/>
                    <a:pt x="0" y="177"/>
                    <a:pt x="22" y="199"/>
                  </a:cubicBezTo>
                  <a:cubicBezTo>
                    <a:pt x="45" y="221"/>
                    <a:pt x="81" y="221"/>
                    <a:pt x="103" y="199"/>
                  </a:cubicBezTo>
                  <a:cubicBezTo>
                    <a:pt x="221" y="80"/>
                    <a:pt x="221" y="80"/>
                    <a:pt x="221" y="80"/>
                  </a:cubicBez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ndParaRPr>
            </a:p>
          </p:txBody>
        </p:sp>
        <p:sp>
          <p:nvSpPr>
            <p:cNvPr id="17" name="Freeform 19">
              <a:extLst>
                <a:ext uri="{FF2B5EF4-FFF2-40B4-BE49-F238E27FC236}">
                  <a16:creationId xmlns:a16="http://schemas.microsoft.com/office/drawing/2014/main" id="{5AECA5B0-17F1-D8B9-D09A-FB2F823C39A0}"/>
                </a:ext>
              </a:extLst>
            </p:cNvPr>
            <p:cNvSpPr>
              <a:spLocks/>
            </p:cNvSpPr>
            <p:nvPr/>
          </p:nvSpPr>
          <p:spPr bwMode="auto">
            <a:xfrm>
              <a:off x="4384675" y="747713"/>
              <a:ext cx="395287" cy="347663"/>
            </a:xfrm>
            <a:custGeom>
              <a:avLst/>
              <a:gdLst>
                <a:gd name="T0" fmla="*/ 183 w 210"/>
                <a:gd name="T1" fmla="*/ 6 h 186"/>
                <a:gd name="T2" fmla="*/ 180 w 210"/>
                <a:gd name="T3" fmla="*/ 8 h 186"/>
                <a:gd name="T4" fmla="*/ 180 w 210"/>
                <a:gd name="T5" fmla="*/ 8 h 186"/>
                <a:gd name="T6" fmla="*/ 155 w 210"/>
                <a:gd name="T7" fmla="*/ 34 h 186"/>
                <a:gd name="T8" fmla="*/ 139 w 210"/>
                <a:gd name="T9" fmla="*/ 42 h 186"/>
                <a:gd name="T10" fmla="*/ 131 w 210"/>
                <a:gd name="T11" fmla="*/ 45 h 186"/>
                <a:gd name="T12" fmla="*/ 129 w 210"/>
                <a:gd name="T13" fmla="*/ 45 h 186"/>
                <a:gd name="T14" fmla="*/ 128 w 210"/>
                <a:gd name="T15" fmla="*/ 46 h 186"/>
                <a:gd name="T16" fmla="*/ 108 w 210"/>
                <a:gd name="T17" fmla="*/ 57 h 186"/>
                <a:gd name="T18" fmla="*/ 6 w 210"/>
                <a:gd name="T19" fmla="*/ 159 h 186"/>
                <a:gd name="T20" fmla="*/ 6 w 210"/>
                <a:gd name="T21" fmla="*/ 159 h 186"/>
                <a:gd name="T22" fmla="*/ 6 w 210"/>
                <a:gd name="T23" fmla="*/ 159 h 186"/>
                <a:gd name="T24" fmla="*/ 6 w 210"/>
                <a:gd name="T25" fmla="*/ 180 h 186"/>
                <a:gd name="T26" fmla="*/ 27 w 210"/>
                <a:gd name="T27" fmla="*/ 180 h 186"/>
                <a:gd name="T28" fmla="*/ 28 w 210"/>
                <a:gd name="T29" fmla="*/ 180 h 186"/>
                <a:gd name="T30" fmla="*/ 28 w 210"/>
                <a:gd name="T31" fmla="*/ 180 h 186"/>
                <a:gd name="T32" fmla="*/ 130 w 210"/>
                <a:gd name="T33" fmla="*/ 78 h 186"/>
                <a:gd name="T34" fmla="*/ 135 w 210"/>
                <a:gd name="T35" fmla="*/ 75 h 186"/>
                <a:gd name="T36" fmla="*/ 150 w 210"/>
                <a:gd name="T37" fmla="*/ 71 h 186"/>
                <a:gd name="T38" fmla="*/ 176 w 210"/>
                <a:gd name="T39" fmla="*/ 55 h 186"/>
                <a:gd name="T40" fmla="*/ 202 w 210"/>
                <a:gd name="T41" fmla="*/ 30 h 186"/>
                <a:gd name="T42" fmla="*/ 202 w 210"/>
                <a:gd name="T43" fmla="*/ 29 h 186"/>
                <a:gd name="T44" fmla="*/ 204 w 210"/>
                <a:gd name="T45" fmla="*/ 27 h 186"/>
                <a:gd name="T46" fmla="*/ 204 w 210"/>
                <a:gd name="T47" fmla="*/ 6 h 186"/>
                <a:gd name="T48" fmla="*/ 183 w 210"/>
                <a:gd name="T49"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0" h="186">
                  <a:moveTo>
                    <a:pt x="183" y="6"/>
                  </a:moveTo>
                  <a:cubicBezTo>
                    <a:pt x="180" y="8"/>
                    <a:pt x="180" y="8"/>
                    <a:pt x="180" y="8"/>
                  </a:cubicBezTo>
                  <a:cubicBezTo>
                    <a:pt x="180" y="8"/>
                    <a:pt x="180" y="8"/>
                    <a:pt x="180" y="8"/>
                  </a:cubicBezTo>
                  <a:cubicBezTo>
                    <a:pt x="180" y="8"/>
                    <a:pt x="165" y="23"/>
                    <a:pt x="155" y="34"/>
                  </a:cubicBezTo>
                  <a:cubicBezTo>
                    <a:pt x="152" y="36"/>
                    <a:pt x="145" y="40"/>
                    <a:pt x="139" y="42"/>
                  </a:cubicBezTo>
                  <a:cubicBezTo>
                    <a:pt x="136" y="43"/>
                    <a:pt x="133" y="44"/>
                    <a:pt x="131" y="45"/>
                  </a:cubicBezTo>
                  <a:cubicBezTo>
                    <a:pt x="130" y="45"/>
                    <a:pt x="130" y="45"/>
                    <a:pt x="129" y="45"/>
                  </a:cubicBezTo>
                  <a:cubicBezTo>
                    <a:pt x="129" y="46"/>
                    <a:pt x="128" y="46"/>
                    <a:pt x="128" y="46"/>
                  </a:cubicBezTo>
                  <a:cubicBezTo>
                    <a:pt x="120" y="48"/>
                    <a:pt x="114" y="51"/>
                    <a:pt x="108" y="57"/>
                  </a:cubicBezTo>
                  <a:cubicBezTo>
                    <a:pt x="6" y="159"/>
                    <a:pt x="6" y="159"/>
                    <a:pt x="6" y="159"/>
                  </a:cubicBezTo>
                  <a:cubicBezTo>
                    <a:pt x="6" y="159"/>
                    <a:pt x="6" y="159"/>
                    <a:pt x="6" y="159"/>
                  </a:cubicBezTo>
                  <a:cubicBezTo>
                    <a:pt x="6" y="159"/>
                    <a:pt x="6" y="159"/>
                    <a:pt x="6" y="159"/>
                  </a:cubicBezTo>
                  <a:cubicBezTo>
                    <a:pt x="0" y="165"/>
                    <a:pt x="1" y="174"/>
                    <a:pt x="6" y="180"/>
                  </a:cubicBezTo>
                  <a:cubicBezTo>
                    <a:pt x="12" y="186"/>
                    <a:pt x="22" y="186"/>
                    <a:pt x="27" y="180"/>
                  </a:cubicBezTo>
                  <a:cubicBezTo>
                    <a:pt x="28" y="180"/>
                    <a:pt x="28" y="180"/>
                    <a:pt x="28" y="180"/>
                  </a:cubicBezTo>
                  <a:cubicBezTo>
                    <a:pt x="28" y="180"/>
                    <a:pt x="28" y="180"/>
                    <a:pt x="28" y="180"/>
                  </a:cubicBezTo>
                  <a:cubicBezTo>
                    <a:pt x="130" y="78"/>
                    <a:pt x="130" y="78"/>
                    <a:pt x="130" y="78"/>
                  </a:cubicBezTo>
                  <a:cubicBezTo>
                    <a:pt x="130" y="78"/>
                    <a:pt x="135" y="75"/>
                    <a:pt x="135" y="75"/>
                  </a:cubicBezTo>
                  <a:cubicBezTo>
                    <a:pt x="136" y="75"/>
                    <a:pt x="142" y="74"/>
                    <a:pt x="150" y="71"/>
                  </a:cubicBezTo>
                  <a:cubicBezTo>
                    <a:pt x="158" y="67"/>
                    <a:pt x="168" y="63"/>
                    <a:pt x="176" y="55"/>
                  </a:cubicBezTo>
                  <a:cubicBezTo>
                    <a:pt x="187" y="45"/>
                    <a:pt x="202" y="30"/>
                    <a:pt x="202" y="30"/>
                  </a:cubicBezTo>
                  <a:cubicBezTo>
                    <a:pt x="202" y="29"/>
                    <a:pt x="202" y="29"/>
                    <a:pt x="202" y="29"/>
                  </a:cubicBezTo>
                  <a:cubicBezTo>
                    <a:pt x="204" y="27"/>
                    <a:pt x="204" y="27"/>
                    <a:pt x="204" y="27"/>
                  </a:cubicBezTo>
                  <a:cubicBezTo>
                    <a:pt x="210" y="21"/>
                    <a:pt x="210" y="12"/>
                    <a:pt x="204" y="6"/>
                  </a:cubicBezTo>
                  <a:cubicBezTo>
                    <a:pt x="198" y="0"/>
                    <a:pt x="188" y="0"/>
                    <a:pt x="18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ndParaRPr>
            </a:p>
          </p:txBody>
        </p:sp>
        <p:sp>
          <p:nvSpPr>
            <p:cNvPr id="18" name="Freeform 20">
              <a:extLst>
                <a:ext uri="{FF2B5EF4-FFF2-40B4-BE49-F238E27FC236}">
                  <a16:creationId xmlns:a16="http://schemas.microsoft.com/office/drawing/2014/main" id="{7CE18AD4-7470-58D8-B387-BF0CE98DCFCE}"/>
                </a:ext>
              </a:extLst>
            </p:cNvPr>
            <p:cNvSpPr>
              <a:spLocks/>
            </p:cNvSpPr>
            <p:nvPr/>
          </p:nvSpPr>
          <p:spPr bwMode="auto">
            <a:xfrm>
              <a:off x="4945063" y="696913"/>
              <a:ext cx="119062" cy="119063"/>
            </a:xfrm>
            <a:custGeom>
              <a:avLst/>
              <a:gdLst>
                <a:gd name="T0" fmla="*/ 25 w 64"/>
                <a:gd name="T1" fmla="*/ 39 h 64"/>
                <a:gd name="T2" fmla="*/ 41 w 64"/>
                <a:gd name="T3" fmla="*/ 64 h 64"/>
                <a:gd name="T4" fmla="*/ 58 w 64"/>
                <a:gd name="T5" fmla="*/ 48 h 64"/>
                <a:gd name="T6" fmla="*/ 58 w 64"/>
                <a:gd name="T7" fmla="*/ 24 h 64"/>
                <a:gd name="T8" fmla="*/ 40 w 64"/>
                <a:gd name="T9" fmla="*/ 7 h 64"/>
                <a:gd name="T10" fmla="*/ 16 w 64"/>
                <a:gd name="T11" fmla="*/ 7 h 64"/>
                <a:gd name="T12" fmla="*/ 0 w 64"/>
                <a:gd name="T13" fmla="*/ 23 h 64"/>
                <a:gd name="T14" fmla="*/ 25 w 64"/>
                <a:gd name="T15" fmla="*/ 39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64">
                  <a:moveTo>
                    <a:pt x="25" y="39"/>
                  </a:moveTo>
                  <a:cubicBezTo>
                    <a:pt x="33" y="47"/>
                    <a:pt x="38" y="56"/>
                    <a:pt x="41" y="64"/>
                  </a:cubicBezTo>
                  <a:cubicBezTo>
                    <a:pt x="58" y="48"/>
                    <a:pt x="58" y="48"/>
                    <a:pt x="58" y="48"/>
                  </a:cubicBezTo>
                  <a:cubicBezTo>
                    <a:pt x="64" y="42"/>
                    <a:pt x="64" y="31"/>
                    <a:pt x="58" y="24"/>
                  </a:cubicBezTo>
                  <a:cubicBezTo>
                    <a:pt x="40" y="7"/>
                    <a:pt x="40" y="7"/>
                    <a:pt x="40" y="7"/>
                  </a:cubicBezTo>
                  <a:cubicBezTo>
                    <a:pt x="33" y="0"/>
                    <a:pt x="23" y="0"/>
                    <a:pt x="16" y="7"/>
                  </a:cubicBezTo>
                  <a:cubicBezTo>
                    <a:pt x="0" y="23"/>
                    <a:pt x="0" y="23"/>
                    <a:pt x="0" y="23"/>
                  </a:cubicBezTo>
                  <a:cubicBezTo>
                    <a:pt x="9" y="26"/>
                    <a:pt x="17" y="32"/>
                    <a:pt x="2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ndParaRPr>
            </a:p>
          </p:txBody>
        </p:sp>
        <p:sp>
          <p:nvSpPr>
            <p:cNvPr id="19" name="Freeform 21">
              <a:extLst>
                <a:ext uri="{FF2B5EF4-FFF2-40B4-BE49-F238E27FC236}">
                  <a16:creationId xmlns:a16="http://schemas.microsoft.com/office/drawing/2014/main" id="{309B8AF6-3F10-EC6C-C17F-223A5819DE38}"/>
                </a:ext>
              </a:extLst>
            </p:cNvPr>
            <p:cNvSpPr>
              <a:spLocks/>
            </p:cNvSpPr>
            <p:nvPr/>
          </p:nvSpPr>
          <p:spPr bwMode="auto">
            <a:xfrm>
              <a:off x="4078288" y="1557338"/>
              <a:ext cx="125412" cy="123825"/>
            </a:xfrm>
            <a:custGeom>
              <a:avLst/>
              <a:gdLst>
                <a:gd name="T0" fmla="*/ 45 w 67"/>
                <a:gd name="T1" fmla="*/ 21 h 66"/>
                <a:gd name="T2" fmla="*/ 31 w 67"/>
                <a:gd name="T3" fmla="*/ 0 h 66"/>
                <a:gd name="T4" fmla="*/ 29 w 67"/>
                <a:gd name="T5" fmla="*/ 3 h 66"/>
                <a:gd name="T6" fmla="*/ 4 w 67"/>
                <a:gd name="T7" fmla="*/ 55 h 66"/>
                <a:gd name="T8" fmla="*/ 11 w 67"/>
                <a:gd name="T9" fmla="*/ 63 h 66"/>
                <a:gd name="T10" fmla="*/ 63 w 67"/>
                <a:gd name="T11" fmla="*/ 38 h 66"/>
                <a:gd name="T12" fmla="*/ 67 w 67"/>
                <a:gd name="T13" fmla="*/ 35 h 66"/>
                <a:gd name="T14" fmla="*/ 45 w 67"/>
                <a:gd name="T15" fmla="*/ 21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45" y="21"/>
                  </a:moveTo>
                  <a:cubicBezTo>
                    <a:pt x="39" y="15"/>
                    <a:pt x="34" y="8"/>
                    <a:pt x="31" y="0"/>
                  </a:cubicBezTo>
                  <a:cubicBezTo>
                    <a:pt x="30" y="1"/>
                    <a:pt x="29" y="2"/>
                    <a:pt x="29" y="3"/>
                  </a:cubicBezTo>
                  <a:cubicBezTo>
                    <a:pt x="4" y="55"/>
                    <a:pt x="4" y="55"/>
                    <a:pt x="4" y="55"/>
                  </a:cubicBezTo>
                  <a:cubicBezTo>
                    <a:pt x="0" y="63"/>
                    <a:pt x="3" y="66"/>
                    <a:pt x="11" y="63"/>
                  </a:cubicBezTo>
                  <a:cubicBezTo>
                    <a:pt x="63" y="38"/>
                    <a:pt x="63" y="38"/>
                    <a:pt x="63" y="38"/>
                  </a:cubicBezTo>
                  <a:cubicBezTo>
                    <a:pt x="64" y="37"/>
                    <a:pt x="66" y="36"/>
                    <a:pt x="67" y="35"/>
                  </a:cubicBezTo>
                  <a:cubicBezTo>
                    <a:pt x="59" y="32"/>
                    <a:pt x="51" y="28"/>
                    <a:pt x="4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ndParaRPr>
            </a:p>
          </p:txBody>
        </p:sp>
      </p:grpSp>
      <p:sp>
        <p:nvSpPr>
          <p:cNvPr id="20" name="Oval 19">
            <a:extLst>
              <a:ext uri="{FF2B5EF4-FFF2-40B4-BE49-F238E27FC236}">
                <a16:creationId xmlns:a16="http://schemas.microsoft.com/office/drawing/2014/main" id="{764C55DA-0904-148C-8390-93E7CA61FD49}"/>
              </a:ext>
            </a:extLst>
          </p:cNvPr>
          <p:cNvSpPr/>
          <p:nvPr/>
        </p:nvSpPr>
        <p:spPr>
          <a:xfrm>
            <a:off x="6475815" y="1147250"/>
            <a:ext cx="480060" cy="480060"/>
          </a:xfrm>
          <a:prstGeom prst="ellipse">
            <a:avLst/>
          </a:prstGeom>
          <a:solidFill>
            <a:srgbClr val="0033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000000"/>
              </a:solidFill>
              <a:latin typeface="Calibri" panose="020F0502020204030204"/>
            </a:endParaRPr>
          </a:p>
        </p:txBody>
      </p:sp>
      <p:sp>
        <p:nvSpPr>
          <p:cNvPr id="21" name="TextBox 20">
            <a:extLst>
              <a:ext uri="{FF2B5EF4-FFF2-40B4-BE49-F238E27FC236}">
                <a16:creationId xmlns:a16="http://schemas.microsoft.com/office/drawing/2014/main" id="{AF389106-D52F-21C1-014A-80482CAD0375}"/>
              </a:ext>
            </a:extLst>
          </p:cNvPr>
          <p:cNvSpPr txBox="1"/>
          <p:nvPr/>
        </p:nvSpPr>
        <p:spPr>
          <a:xfrm>
            <a:off x="4710819" y="1879659"/>
            <a:ext cx="3871352" cy="542456"/>
          </a:xfrm>
          <a:prstGeom prst="rect">
            <a:avLst/>
          </a:prstGeom>
          <a:noFill/>
        </p:spPr>
        <p:txBody>
          <a:bodyPr wrap="square">
            <a:spAutoFit/>
          </a:bodyPr>
          <a:lstStyle/>
          <a:p>
            <a:pPr defTabSz="685800" eaLnBrk="1" fontAlgn="auto" hangingPunct="1">
              <a:spcBef>
                <a:spcPts val="0"/>
              </a:spcBef>
              <a:spcAft>
                <a:spcPts val="450"/>
              </a:spcAft>
              <a:defRPr/>
            </a:pPr>
            <a:r>
              <a:rPr lang="en-US" sz="975">
                <a:solidFill>
                  <a:srgbClr val="000000"/>
                </a:solidFill>
                <a:latin typeface="Calibri" panose="020F0502020204030204"/>
              </a:rPr>
              <a:t>Provider reporting requirements are mostly governed by policy that is a citable law, rule, or regulation. These requirements are unique to each jurisdiction and are based on various factors (e.g., age, vaccines)</a:t>
            </a:r>
          </a:p>
        </p:txBody>
      </p:sp>
      <p:graphicFrame>
        <p:nvGraphicFramePr>
          <p:cNvPr id="22" name="Chart 21">
            <a:extLst>
              <a:ext uri="{FF2B5EF4-FFF2-40B4-BE49-F238E27FC236}">
                <a16:creationId xmlns:a16="http://schemas.microsoft.com/office/drawing/2014/main" id="{0C939D5D-FC03-EAA7-C6BA-ACEFE6081D76}"/>
              </a:ext>
            </a:extLst>
          </p:cNvPr>
          <p:cNvGraphicFramePr/>
          <p:nvPr>
            <p:extLst>
              <p:ext uri="{D42A27DB-BD31-4B8C-83A1-F6EECF244321}">
                <p14:modId xmlns:p14="http://schemas.microsoft.com/office/powerpoint/2010/main" val="287472480"/>
              </p:ext>
            </p:extLst>
          </p:nvPr>
        </p:nvGraphicFramePr>
        <p:xfrm>
          <a:off x="4857483" y="2688092"/>
          <a:ext cx="3578024" cy="1826016"/>
        </p:xfrm>
        <a:graphic>
          <a:graphicData uri="http://schemas.openxmlformats.org/drawingml/2006/chart">
            <c:chart xmlns:c="http://schemas.openxmlformats.org/drawingml/2006/chart" xmlns:r="http://schemas.openxmlformats.org/officeDocument/2006/relationships" r:id="rId4"/>
          </a:graphicData>
        </a:graphic>
      </p:graphicFrame>
      <p:pic>
        <p:nvPicPr>
          <p:cNvPr id="23" name="Graphic 22" descr="Scales of justice with solid fill">
            <a:extLst>
              <a:ext uri="{FF2B5EF4-FFF2-40B4-BE49-F238E27FC236}">
                <a16:creationId xmlns:a16="http://schemas.microsoft.com/office/drawing/2014/main" id="{693CCB69-7FE6-00EF-D2F9-27DD8850C73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4395" y="1200579"/>
            <a:ext cx="342900" cy="342900"/>
          </a:xfrm>
          <a:prstGeom prst="rect">
            <a:avLst/>
          </a:prstGeom>
        </p:spPr>
      </p:pic>
      <p:sp>
        <p:nvSpPr>
          <p:cNvPr id="12" name="Slide Number Placeholder 3">
            <a:extLst>
              <a:ext uri="{FF2B5EF4-FFF2-40B4-BE49-F238E27FC236}">
                <a16:creationId xmlns:a16="http://schemas.microsoft.com/office/drawing/2014/main" id="{76820915-280E-E9E8-C4DA-24B1C55A0B54}"/>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13</a:t>
            </a:fld>
            <a:endParaRPr lang="en-US" sz="900">
              <a:solidFill>
                <a:srgbClr val="17468F"/>
              </a:solidFill>
            </a:endParaRPr>
          </a:p>
        </p:txBody>
      </p:sp>
    </p:spTree>
    <p:extLst>
      <p:ext uri="{BB962C8B-B14F-4D97-AF65-F5344CB8AC3E}">
        <p14:creationId xmlns:p14="http://schemas.microsoft.com/office/powerpoint/2010/main" val="400359386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B746-63CE-E1BC-958C-9A0445DE1C56}"/>
              </a:ext>
            </a:extLst>
          </p:cNvPr>
          <p:cNvSpPr>
            <a:spLocks noGrp="1"/>
          </p:cNvSpPr>
          <p:nvPr>
            <p:ph type="title"/>
          </p:nvPr>
        </p:nvSpPr>
        <p:spPr/>
        <p:txBody>
          <a:bodyPr lIns="91440" tIns="45720" rIns="91440" bIns="45720" anchor="b"/>
          <a:lstStyle/>
          <a:p>
            <a:pPr>
              <a:lnSpc>
                <a:spcPct val="77943"/>
              </a:lnSpc>
            </a:pPr>
            <a:r>
              <a:rPr lang="en-US" b="1">
                <a:latin typeface="Calibri"/>
                <a:cs typeface="Calibri"/>
              </a:rPr>
              <a:t>CDC’s Vision and Support</a:t>
            </a:r>
            <a:r>
              <a:rPr lang="en-US">
                <a:latin typeface="Calibri"/>
                <a:cs typeface="Calibri"/>
              </a:rPr>
              <a:t> for IISs</a:t>
            </a:r>
            <a:endParaRPr lang="en-US"/>
          </a:p>
        </p:txBody>
      </p:sp>
      <p:sp>
        <p:nvSpPr>
          <p:cNvPr id="3" name="Text Placeholder 2">
            <a:extLst>
              <a:ext uri="{FF2B5EF4-FFF2-40B4-BE49-F238E27FC236}">
                <a16:creationId xmlns:a16="http://schemas.microsoft.com/office/drawing/2014/main" id="{96EB0A66-B828-39AD-7B24-4F7BA6A05DD8}"/>
              </a:ext>
            </a:extLst>
          </p:cNvPr>
          <p:cNvSpPr>
            <a:spLocks noGrp="1"/>
          </p:cNvSpPr>
          <p:nvPr>
            <p:ph type="body" idx="1"/>
          </p:nvPr>
        </p:nvSpPr>
        <p:spPr/>
        <p:txBody>
          <a:bodyPr/>
          <a:lstStyle/>
          <a:p>
            <a:pPr>
              <a:lnSpc>
                <a:spcPct val="110820"/>
              </a:lnSpc>
            </a:pPr>
            <a:r>
              <a:rPr lang="en-US" b="1"/>
              <a:t>CDC</a:t>
            </a:r>
            <a:r>
              <a:rPr lang="en-US"/>
              <a:t> </a:t>
            </a:r>
            <a:r>
              <a:rPr lang="en-US">
                <a:solidFill>
                  <a:schemeClr val="tx2">
                    <a:lumMod val="40000"/>
                    <a:lumOff val="60000"/>
                  </a:schemeClr>
                </a:solidFill>
              </a:rPr>
              <a:t>|</a:t>
            </a:r>
            <a:r>
              <a:rPr lang="en-US"/>
              <a:t>NCIRD </a:t>
            </a:r>
            <a:r>
              <a:rPr lang="en-US">
                <a:solidFill>
                  <a:schemeClr val="tx2">
                    <a:lumMod val="40000"/>
                    <a:lumOff val="60000"/>
                  </a:schemeClr>
                </a:solidFill>
              </a:rPr>
              <a:t>|</a:t>
            </a:r>
            <a:r>
              <a:rPr lang="en-US"/>
              <a:t> Immunization Services Division</a:t>
            </a:r>
          </a:p>
        </p:txBody>
      </p:sp>
    </p:spTree>
    <p:extLst>
      <p:ext uri="{BB962C8B-B14F-4D97-AF65-F5344CB8AC3E}">
        <p14:creationId xmlns:p14="http://schemas.microsoft.com/office/powerpoint/2010/main" val="252512460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3B0FEA-22A7-AE4B-0FB5-0024E2FED4B5}"/>
              </a:ext>
            </a:extLst>
          </p:cNvPr>
          <p:cNvSpPr>
            <a:spLocks noGrp="1"/>
          </p:cNvSpPr>
          <p:nvPr>
            <p:ph type="body" sz="quarter" idx="10"/>
          </p:nvPr>
        </p:nvSpPr>
        <p:spPr>
          <a:xfrm>
            <a:off x="571500" y="1358901"/>
            <a:ext cx="4544952" cy="3316288"/>
          </a:xfrm>
        </p:spPr>
        <p:txBody>
          <a:bodyPr/>
          <a:lstStyle/>
          <a:p>
            <a:pPr marL="0" indent="0">
              <a:spcAft>
                <a:spcPts val="1200"/>
              </a:spcAft>
              <a:buNone/>
            </a:pPr>
            <a:r>
              <a:rPr lang="en-US" sz="1800" b="0"/>
              <a:t>Immunization Information Systems (IISs) support the </a:t>
            </a:r>
            <a:r>
              <a:rPr lang="en-US" sz="1800"/>
              <a:t>standardized capture and exchange of high-quality, individual-level immunization data</a:t>
            </a:r>
            <a:r>
              <a:rPr lang="en-US" sz="1800" b="0"/>
              <a:t> for all doses of Advisory Committee on Immunization Practices (ACIP) recommended vaccines.​</a:t>
            </a:r>
          </a:p>
          <a:p>
            <a:pPr marL="0" indent="0">
              <a:buNone/>
            </a:pPr>
            <a:r>
              <a:rPr lang="en-US" sz="1800" b="0"/>
              <a:t>These data are linked across jurisdictions, providers, partners, and other individual-level data sources to </a:t>
            </a:r>
            <a:r>
              <a:rPr lang="en-US" sz="1800"/>
              <a:t>inform public health actions.</a:t>
            </a:r>
          </a:p>
        </p:txBody>
      </p:sp>
      <p:pic>
        <p:nvPicPr>
          <p:cNvPr id="1108" name="Picture 1107">
            <a:extLst>
              <a:ext uri="{FF2B5EF4-FFF2-40B4-BE49-F238E27FC236}">
                <a16:creationId xmlns:a16="http://schemas.microsoft.com/office/drawing/2014/main" id="{8F320FF1-7B4C-FCCF-41E0-4D7A3DCBC1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27" t="6317" r="1604" b="89734"/>
          <a:stretch/>
        </p:blipFill>
        <p:spPr bwMode="auto">
          <a:xfrm>
            <a:off x="5645539" y="275051"/>
            <a:ext cx="3498463" cy="205979"/>
          </a:xfrm>
          <a:custGeom>
            <a:avLst/>
            <a:gdLst>
              <a:gd name="connsiteX0" fmla="*/ 0 w 3498463"/>
              <a:gd name="connsiteY0" fmla="*/ 0 h 205979"/>
              <a:gd name="connsiteX1" fmla="*/ 3498463 w 3498463"/>
              <a:gd name="connsiteY1" fmla="*/ 0 h 205979"/>
              <a:gd name="connsiteX2" fmla="*/ 3498463 w 3498463"/>
              <a:gd name="connsiteY2" fmla="*/ 205979 h 205979"/>
              <a:gd name="connsiteX3" fmla="*/ 0 w 3498463"/>
              <a:gd name="connsiteY3" fmla="*/ 205979 h 205979"/>
              <a:gd name="connsiteX4" fmla="*/ 0 w 3498463"/>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463" h="205979">
                <a:moveTo>
                  <a:pt x="0" y="0"/>
                </a:moveTo>
                <a:lnTo>
                  <a:pt x="3498463" y="0"/>
                </a:lnTo>
                <a:lnTo>
                  <a:pt x="3498463"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07" name="Picture 1106">
            <a:extLst>
              <a:ext uri="{FF2B5EF4-FFF2-40B4-BE49-F238E27FC236}">
                <a16:creationId xmlns:a16="http://schemas.microsoft.com/office/drawing/2014/main" id="{586AB2E7-E8F3-E206-4BF2-06D8B721E6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4" t="11379" r="1604" b="84672"/>
          <a:stretch/>
        </p:blipFill>
        <p:spPr bwMode="auto">
          <a:xfrm>
            <a:off x="5867739" y="539133"/>
            <a:ext cx="3276262" cy="205979"/>
          </a:xfrm>
          <a:custGeom>
            <a:avLst/>
            <a:gdLst>
              <a:gd name="connsiteX0" fmla="*/ 0 w 3276262"/>
              <a:gd name="connsiteY0" fmla="*/ 0 h 205979"/>
              <a:gd name="connsiteX1" fmla="*/ 3276262 w 3276262"/>
              <a:gd name="connsiteY1" fmla="*/ 0 h 205979"/>
              <a:gd name="connsiteX2" fmla="*/ 3276262 w 3276262"/>
              <a:gd name="connsiteY2" fmla="*/ 205979 h 205979"/>
              <a:gd name="connsiteX3" fmla="*/ 0 w 3276262"/>
              <a:gd name="connsiteY3" fmla="*/ 205979 h 205979"/>
              <a:gd name="connsiteX4" fmla="*/ 0 w 3276262"/>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262" h="205979">
                <a:moveTo>
                  <a:pt x="0" y="0"/>
                </a:moveTo>
                <a:lnTo>
                  <a:pt x="3276262" y="0"/>
                </a:lnTo>
                <a:lnTo>
                  <a:pt x="3276262"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06" name="Picture 1105">
            <a:extLst>
              <a:ext uri="{FF2B5EF4-FFF2-40B4-BE49-F238E27FC236}">
                <a16:creationId xmlns:a16="http://schemas.microsoft.com/office/drawing/2014/main" id="{E34888E0-5829-3EB9-8143-58BE547D94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70" t="16442" r="1604" b="79610"/>
          <a:stretch/>
        </p:blipFill>
        <p:spPr bwMode="auto">
          <a:xfrm>
            <a:off x="6049222" y="803215"/>
            <a:ext cx="3094778" cy="205979"/>
          </a:xfrm>
          <a:custGeom>
            <a:avLst/>
            <a:gdLst>
              <a:gd name="connsiteX0" fmla="*/ 0 w 3094778"/>
              <a:gd name="connsiteY0" fmla="*/ 0 h 205979"/>
              <a:gd name="connsiteX1" fmla="*/ 3094778 w 3094778"/>
              <a:gd name="connsiteY1" fmla="*/ 0 h 205979"/>
              <a:gd name="connsiteX2" fmla="*/ 3094778 w 3094778"/>
              <a:gd name="connsiteY2" fmla="*/ 205979 h 205979"/>
              <a:gd name="connsiteX3" fmla="*/ 0 w 3094778"/>
              <a:gd name="connsiteY3" fmla="*/ 205979 h 205979"/>
              <a:gd name="connsiteX4" fmla="*/ 0 w 3094778"/>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78" h="205979">
                <a:moveTo>
                  <a:pt x="0" y="0"/>
                </a:moveTo>
                <a:lnTo>
                  <a:pt x="3094778" y="0"/>
                </a:lnTo>
                <a:lnTo>
                  <a:pt x="3094778"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05" name="Picture 1104">
            <a:extLst>
              <a:ext uri="{FF2B5EF4-FFF2-40B4-BE49-F238E27FC236}">
                <a16:creationId xmlns:a16="http://schemas.microsoft.com/office/drawing/2014/main" id="{1C101A0C-DB03-59EF-F523-97E056C4BA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4" t="21504" r="1604" b="74548"/>
          <a:stretch/>
        </p:blipFill>
        <p:spPr bwMode="auto">
          <a:xfrm>
            <a:off x="5867739" y="1067297"/>
            <a:ext cx="3276262" cy="205979"/>
          </a:xfrm>
          <a:custGeom>
            <a:avLst/>
            <a:gdLst>
              <a:gd name="connsiteX0" fmla="*/ 0 w 3276262"/>
              <a:gd name="connsiteY0" fmla="*/ 0 h 205979"/>
              <a:gd name="connsiteX1" fmla="*/ 3276262 w 3276262"/>
              <a:gd name="connsiteY1" fmla="*/ 0 h 205979"/>
              <a:gd name="connsiteX2" fmla="*/ 3276262 w 3276262"/>
              <a:gd name="connsiteY2" fmla="*/ 205979 h 205979"/>
              <a:gd name="connsiteX3" fmla="*/ 0 w 3276262"/>
              <a:gd name="connsiteY3" fmla="*/ 205979 h 205979"/>
              <a:gd name="connsiteX4" fmla="*/ 0 w 3276262"/>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262" h="205979">
                <a:moveTo>
                  <a:pt x="0" y="0"/>
                </a:moveTo>
                <a:lnTo>
                  <a:pt x="3276262" y="0"/>
                </a:lnTo>
                <a:lnTo>
                  <a:pt x="3276262"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04" name="Picture 1103">
            <a:extLst>
              <a:ext uri="{FF2B5EF4-FFF2-40B4-BE49-F238E27FC236}">
                <a16:creationId xmlns:a16="http://schemas.microsoft.com/office/drawing/2014/main" id="{601AF0A5-77BD-04E4-8EC2-BCFFFB0D2D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27" t="26566" r="1604" b="69486"/>
          <a:stretch/>
        </p:blipFill>
        <p:spPr bwMode="auto">
          <a:xfrm>
            <a:off x="5645536" y="1331379"/>
            <a:ext cx="3498464" cy="205979"/>
          </a:xfrm>
          <a:custGeom>
            <a:avLst/>
            <a:gdLst>
              <a:gd name="connsiteX0" fmla="*/ 0 w 3498464"/>
              <a:gd name="connsiteY0" fmla="*/ 0 h 205979"/>
              <a:gd name="connsiteX1" fmla="*/ 3498464 w 3498464"/>
              <a:gd name="connsiteY1" fmla="*/ 0 h 205979"/>
              <a:gd name="connsiteX2" fmla="*/ 3498464 w 3498464"/>
              <a:gd name="connsiteY2" fmla="*/ 205979 h 205979"/>
              <a:gd name="connsiteX3" fmla="*/ 0 w 3498464"/>
              <a:gd name="connsiteY3" fmla="*/ 205979 h 205979"/>
              <a:gd name="connsiteX4" fmla="*/ 0 w 3498464"/>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464" h="205979">
                <a:moveTo>
                  <a:pt x="0" y="0"/>
                </a:moveTo>
                <a:lnTo>
                  <a:pt x="3498464" y="0"/>
                </a:lnTo>
                <a:lnTo>
                  <a:pt x="3498464"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03" name="Picture 1102">
            <a:extLst>
              <a:ext uri="{FF2B5EF4-FFF2-40B4-BE49-F238E27FC236}">
                <a16:creationId xmlns:a16="http://schemas.microsoft.com/office/drawing/2014/main" id="{DC70E68B-AB7F-EEC2-A9F0-BD792FB300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94" t="31628" r="1604" b="64424"/>
          <a:stretch/>
        </p:blipFill>
        <p:spPr bwMode="auto">
          <a:xfrm>
            <a:off x="5528039" y="1595461"/>
            <a:ext cx="3615963" cy="205979"/>
          </a:xfrm>
          <a:custGeom>
            <a:avLst/>
            <a:gdLst>
              <a:gd name="connsiteX0" fmla="*/ 0 w 3615963"/>
              <a:gd name="connsiteY0" fmla="*/ 0 h 205979"/>
              <a:gd name="connsiteX1" fmla="*/ 3615963 w 3615963"/>
              <a:gd name="connsiteY1" fmla="*/ 0 h 205979"/>
              <a:gd name="connsiteX2" fmla="*/ 3615963 w 3615963"/>
              <a:gd name="connsiteY2" fmla="*/ 205979 h 205979"/>
              <a:gd name="connsiteX3" fmla="*/ 0 w 3615963"/>
              <a:gd name="connsiteY3" fmla="*/ 205979 h 205979"/>
              <a:gd name="connsiteX4" fmla="*/ 0 w 3615963"/>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5963" h="205979">
                <a:moveTo>
                  <a:pt x="0" y="0"/>
                </a:moveTo>
                <a:lnTo>
                  <a:pt x="3615963" y="0"/>
                </a:lnTo>
                <a:lnTo>
                  <a:pt x="3615963"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02" name="Picture 1101">
            <a:extLst>
              <a:ext uri="{FF2B5EF4-FFF2-40B4-BE49-F238E27FC236}">
                <a16:creationId xmlns:a16="http://schemas.microsoft.com/office/drawing/2014/main" id="{7687FBC0-AE91-4727-AE92-06DA11500A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27" t="36690" r="1604" b="59361"/>
          <a:stretch/>
        </p:blipFill>
        <p:spPr bwMode="auto">
          <a:xfrm>
            <a:off x="5645539" y="1859543"/>
            <a:ext cx="3498463" cy="205979"/>
          </a:xfrm>
          <a:custGeom>
            <a:avLst/>
            <a:gdLst>
              <a:gd name="connsiteX0" fmla="*/ 0 w 3498463"/>
              <a:gd name="connsiteY0" fmla="*/ 0 h 205979"/>
              <a:gd name="connsiteX1" fmla="*/ 3498463 w 3498463"/>
              <a:gd name="connsiteY1" fmla="*/ 0 h 205979"/>
              <a:gd name="connsiteX2" fmla="*/ 3498463 w 3498463"/>
              <a:gd name="connsiteY2" fmla="*/ 205979 h 205979"/>
              <a:gd name="connsiteX3" fmla="*/ 0 w 3498463"/>
              <a:gd name="connsiteY3" fmla="*/ 205979 h 205979"/>
              <a:gd name="connsiteX4" fmla="*/ 0 w 3498463"/>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463" h="205979">
                <a:moveTo>
                  <a:pt x="0" y="0"/>
                </a:moveTo>
                <a:lnTo>
                  <a:pt x="3498463" y="0"/>
                </a:lnTo>
                <a:lnTo>
                  <a:pt x="3498463"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01" name="Picture 1100">
            <a:extLst>
              <a:ext uri="{FF2B5EF4-FFF2-40B4-BE49-F238E27FC236}">
                <a16:creationId xmlns:a16="http://schemas.microsoft.com/office/drawing/2014/main" id="{DF952F39-A3BF-8EA6-845E-0CC886F3E6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4" t="41752" r="1604" b="54299"/>
          <a:stretch/>
        </p:blipFill>
        <p:spPr bwMode="auto">
          <a:xfrm>
            <a:off x="5867739" y="2123625"/>
            <a:ext cx="3276262" cy="205979"/>
          </a:xfrm>
          <a:custGeom>
            <a:avLst/>
            <a:gdLst>
              <a:gd name="connsiteX0" fmla="*/ 0 w 3276262"/>
              <a:gd name="connsiteY0" fmla="*/ 0 h 205979"/>
              <a:gd name="connsiteX1" fmla="*/ 3276262 w 3276262"/>
              <a:gd name="connsiteY1" fmla="*/ 0 h 205979"/>
              <a:gd name="connsiteX2" fmla="*/ 3276262 w 3276262"/>
              <a:gd name="connsiteY2" fmla="*/ 205979 h 205979"/>
              <a:gd name="connsiteX3" fmla="*/ 0 w 3276262"/>
              <a:gd name="connsiteY3" fmla="*/ 205979 h 205979"/>
              <a:gd name="connsiteX4" fmla="*/ 0 w 3276262"/>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262" h="205979">
                <a:moveTo>
                  <a:pt x="0" y="0"/>
                </a:moveTo>
                <a:lnTo>
                  <a:pt x="3276262" y="0"/>
                </a:lnTo>
                <a:lnTo>
                  <a:pt x="3276262"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00" name="Picture 1099">
            <a:extLst>
              <a:ext uri="{FF2B5EF4-FFF2-40B4-BE49-F238E27FC236}">
                <a16:creationId xmlns:a16="http://schemas.microsoft.com/office/drawing/2014/main" id="{FFA8A394-8B0D-6762-ACE3-05F0C838BB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70" t="46815" r="1604" b="49237"/>
          <a:stretch/>
        </p:blipFill>
        <p:spPr bwMode="auto">
          <a:xfrm>
            <a:off x="6049222" y="2387707"/>
            <a:ext cx="3094778" cy="205979"/>
          </a:xfrm>
          <a:custGeom>
            <a:avLst/>
            <a:gdLst>
              <a:gd name="connsiteX0" fmla="*/ 0 w 3094778"/>
              <a:gd name="connsiteY0" fmla="*/ 0 h 205979"/>
              <a:gd name="connsiteX1" fmla="*/ 3094778 w 3094778"/>
              <a:gd name="connsiteY1" fmla="*/ 0 h 205979"/>
              <a:gd name="connsiteX2" fmla="*/ 3094778 w 3094778"/>
              <a:gd name="connsiteY2" fmla="*/ 205979 h 205979"/>
              <a:gd name="connsiteX3" fmla="*/ 0 w 3094778"/>
              <a:gd name="connsiteY3" fmla="*/ 205979 h 205979"/>
              <a:gd name="connsiteX4" fmla="*/ 0 w 3094778"/>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78" h="205979">
                <a:moveTo>
                  <a:pt x="0" y="0"/>
                </a:moveTo>
                <a:lnTo>
                  <a:pt x="3094778" y="0"/>
                </a:lnTo>
                <a:lnTo>
                  <a:pt x="3094778"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99" name="Picture 1098">
            <a:extLst>
              <a:ext uri="{FF2B5EF4-FFF2-40B4-BE49-F238E27FC236}">
                <a16:creationId xmlns:a16="http://schemas.microsoft.com/office/drawing/2014/main" id="{53F54678-477C-0677-93F4-4FFD0F84BC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4" t="51877" r="1604" b="44175"/>
          <a:stretch/>
        </p:blipFill>
        <p:spPr bwMode="auto">
          <a:xfrm>
            <a:off x="5867739" y="2651789"/>
            <a:ext cx="3276262" cy="205979"/>
          </a:xfrm>
          <a:custGeom>
            <a:avLst/>
            <a:gdLst>
              <a:gd name="connsiteX0" fmla="*/ 0 w 3276262"/>
              <a:gd name="connsiteY0" fmla="*/ 0 h 205979"/>
              <a:gd name="connsiteX1" fmla="*/ 3276262 w 3276262"/>
              <a:gd name="connsiteY1" fmla="*/ 0 h 205979"/>
              <a:gd name="connsiteX2" fmla="*/ 3276262 w 3276262"/>
              <a:gd name="connsiteY2" fmla="*/ 205979 h 205979"/>
              <a:gd name="connsiteX3" fmla="*/ 0 w 3276262"/>
              <a:gd name="connsiteY3" fmla="*/ 205979 h 205979"/>
              <a:gd name="connsiteX4" fmla="*/ 0 w 3276262"/>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262" h="205979">
                <a:moveTo>
                  <a:pt x="0" y="0"/>
                </a:moveTo>
                <a:lnTo>
                  <a:pt x="3276262" y="0"/>
                </a:lnTo>
                <a:lnTo>
                  <a:pt x="3276262"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98" name="Picture 1097">
            <a:extLst>
              <a:ext uri="{FF2B5EF4-FFF2-40B4-BE49-F238E27FC236}">
                <a16:creationId xmlns:a16="http://schemas.microsoft.com/office/drawing/2014/main" id="{4048495E-8D35-2803-E1B5-7B616EB6D6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27" t="56939" r="1604" b="39113"/>
          <a:stretch/>
        </p:blipFill>
        <p:spPr bwMode="auto">
          <a:xfrm>
            <a:off x="5645536" y="2915871"/>
            <a:ext cx="3498464" cy="205979"/>
          </a:xfrm>
          <a:custGeom>
            <a:avLst/>
            <a:gdLst>
              <a:gd name="connsiteX0" fmla="*/ 0 w 3498464"/>
              <a:gd name="connsiteY0" fmla="*/ 0 h 205979"/>
              <a:gd name="connsiteX1" fmla="*/ 3498464 w 3498464"/>
              <a:gd name="connsiteY1" fmla="*/ 0 h 205979"/>
              <a:gd name="connsiteX2" fmla="*/ 3498464 w 3498464"/>
              <a:gd name="connsiteY2" fmla="*/ 205979 h 205979"/>
              <a:gd name="connsiteX3" fmla="*/ 0 w 3498464"/>
              <a:gd name="connsiteY3" fmla="*/ 205979 h 205979"/>
              <a:gd name="connsiteX4" fmla="*/ 0 w 3498464"/>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464" h="205979">
                <a:moveTo>
                  <a:pt x="0" y="0"/>
                </a:moveTo>
                <a:lnTo>
                  <a:pt x="3498464" y="0"/>
                </a:lnTo>
                <a:lnTo>
                  <a:pt x="3498464"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97" name="Picture 1096">
            <a:extLst>
              <a:ext uri="{FF2B5EF4-FFF2-40B4-BE49-F238E27FC236}">
                <a16:creationId xmlns:a16="http://schemas.microsoft.com/office/drawing/2014/main" id="{C441F18E-7873-11A4-D373-4D86C603CA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94" t="62001" r="1604" b="34050"/>
          <a:stretch/>
        </p:blipFill>
        <p:spPr bwMode="auto">
          <a:xfrm>
            <a:off x="5528039" y="3179953"/>
            <a:ext cx="3615963" cy="205979"/>
          </a:xfrm>
          <a:custGeom>
            <a:avLst/>
            <a:gdLst>
              <a:gd name="connsiteX0" fmla="*/ 0 w 3615963"/>
              <a:gd name="connsiteY0" fmla="*/ 0 h 205979"/>
              <a:gd name="connsiteX1" fmla="*/ 3615963 w 3615963"/>
              <a:gd name="connsiteY1" fmla="*/ 0 h 205979"/>
              <a:gd name="connsiteX2" fmla="*/ 3615963 w 3615963"/>
              <a:gd name="connsiteY2" fmla="*/ 205979 h 205979"/>
              <a:gd name="connsiteX3" fmla="*/ 0 w 3615963"/>
              <a:gd name="connsiteY3" fmla="*/ 205979 h 205979"/>
              <a:gd name="connsiteX4" fmla="*/ 0 w 3615963"/>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5963" h="205979">
                <a:moveTo>
                  <a:pt x="0" y="0"/>
                </a:moveTo>
                <a:lnTo>
                  <a:pt x="3615963" y="0"/>
                </a:lnTo>
                <a:lnTo>
                  <a:pt x="3615963"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96" name="Picture 1095">
            <a:extLst>
              <a:ext uri="{FF2B5EF4-FFF2-40B4-BE49-F238E27FC236}">
                <a16:creationId xmlns:a16="http://schemas.microsoft.com/office/drawing/2014/main" id="{F711DFB6-2140-BC51-D2A8-183126237F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27" t="67063" r="1604" b="28988"/>
          <a:stretch/>
        </p:blipFill>
        <p:spPr bwMode="auto">
          <a:xfrm>
            <a:off x="5645536" y="3444035"/>
            <a:ext cx="3498464" cy="205979"/>
          </a:xfrm>
          <a:custGeom>
            <a:avLst/>
            <a:gdLst>
              <a:gd name="connsiteX0" fmla="*/ 0 w 3498464"/>
              <a:gd name="connsiteY0" fmla="*/ 0 h 205979"/>
              <a:gd name="connsiteX1" fmla="*/ 3498464 w 3498464"/>
              <a:gd name="connsiteY1" fmla="*/ 0 h 205979"/>
              <a:gd name="connsiteX2" fmla="*/ 3498464 w 3498464"/>
              <a:gd name="connsiteY2" fmla="*/ 205979 h 205979"/>
              <a:gd name="connsiteX3" fmla="*/ 0 w 3498464"/>
              <a:gd name="connsiteY3" fmla="*/ 205979 h 205979"/>
              <a:gd name="connsiteX4" fmla="*/ 0 w 3498464"/>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464" h="205979">
                <a:moveTo>
                  <a:pt x="0" y="0"/>
                </a:moveTo>
                <a:lnTo>
                  <a:pt x="3498464" y="0"/>
                </a:lnTo>
                <a:lnTo>
                  <a:pt x="3498464"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95" name="Picture 1094">
            <a:extLst>
              <a:ext uri="{FF2B5EF4-FFF2-40B4-BE49-F238E27FC236}">
                <a16:creationId xmlns:a16="http://schemas.microsoft.com/office/drawing/2014/main" id="{EBDF6B7B-68E3-10BE-1F65-7B53FA6340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4" t="72126" r="1604" b="23926"/>
          <a:stretch/>
        </p:blipFill>
        <p:spPr bwMode="auto">
          <a:xfrm>
            <a:off x="5867739" y="3708117"/>
            <a:ext cx="3276263" cy="205979"/>
          </a:xfrm>
          <a:custGeom>
            <a:avLst/>
            <a:gdLst>
              <a:gd name="connsiteX0" fmla="*/ 0 w 3276263"/>
              <a:gd name="connsiteY0" fmla="*/ 0 h 205979"/>
              <a:gd name="connsiteX1" fmla="*/ 3276263 w 3276263"/>
              <a:gd name="connsiteY1" fmla="*/ 0 h 205979"/>
              <a:gd name="connsiteX2" fmla="*/ 3276263 w 3276263"/>
              <a:gd name="connsiteY2" fmla="*/ 205979 h 205979"/>
              <a:gd name="connsiteX3" fmla="*/ 0 w 3276263"/>
              <a:gd name="connsiteY3" fmla="*/ 205979 h 205979"/>
              <a:gd name="connsiteX4" fmla="*/ 0 w 3276263"/>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263" h="205979">
                <a:moveTo>
                  <a:pt x="0" y="0"/>
                </a:moveTo>
                <a:lnTo>
                  <a:pt x="3276263" y="0"/>
                </a:lnTo>
                <a:lnTo>
                  <a:pt x="3276263"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94" name="Picture 1093">
            <a:extLst>
              <a:ext uri="{FF2B5EF4-FFF2-40B4-BE49-F238E27FC236}">
                <a16:creationId xmlns:a16="http://schemas.microsoft.com/office/drawing/2014/main" id="{C22A22BA-498A-229E-5101-45B6345E94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70" t="77188" r="1604" b="18864"/>
          <a:stretch/>
        </p:blipFill>
        <p:spPr bwMode="auto">
          <a:xfrm>
            <a:off x="6049223" y="3972199"/>
            <a:ext cx="3094779" cy="205979"/>
          </a:xfrm>
          <a:custGeom>
            <a:avLst/>
            <a:gdLst>
              <a:gd name="connsiteX0" fmla="*/ 0 w 3094779"/>
              <a:gd name="connsiteY0" fmla="*/ 0 h 205979"/>
              <a:gd name="connsiteX1" fmla="*/ 3094779 w 3094779"/>
              <a:gd name="connsiteY1" fmla="*/ 0 h 205979"/>
              <a:gd name="connsiteX2" fmla="*/ 3094779 w 3094779"/>
              <a:gd name="connsiteY2" fmla="*/ 205979 h 205979"/>
              <a:gd name="connsiteX3" fmla="*/ 0 w 3094779"/>
              <a:gd name="connsiteY3" fmla="*/ 205979 h 205979"/>
              <a:gd name="connsiteX4" fmla="*/ 0 w 3094779"/>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79" h="205979">
                <a:moveTo>
                  <a:pt x="0" y="0"/>
                </a:moveTo>
                <a:lnTo>
                  <a:pt x="3094779" y="0"/>
                </a:lnTo>
                <a:lnTo>
                  <a:pt x="3094779"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93" name="Picture 1092">
            <a:extLst>
              <a:ext uri="{FF2B5EF4-FFF2-40B4-BE49-F238E27FC236}">
                <a16:creationId xmlns:a16="http://schemas.microsoft.com/office/drawing/2014/main" id="{E921B96D-0E37-9CF8-BCD7-7538F54587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4" t="82250" r="1604" b="13802"/>
          <a:stretch/>
        </p:blipFill>
        <p:spPr bwMode="auto">
          <a:xfrm>
            <a:off x="5867739" y="4236281"/>
            <a:ext cx="3276263" cy="205979"/>
          </a:xfrm>
          <a:custGeom>
            <a:avLst/>
            <a:gdLst>
              <a:gd name="connsiteX0" fmla="*/ 0 w 3276263"/>
              <a:gd name="connsiteY0" fmla="*/ 0 h 205979"/>
              <a:gd name="connsiteX1" fmla="*/ 3276263 w 3276263"/>
              <a:gd name="connsiteY1" fmla="*/ 0 h 205979"/>
              <a:gd name="connsiteX2" fmla="*/ 3276263 w 3276263"/>
              <a:gd name="connsiteY2" fmla="*/ 205979 h 205979"/>
              <a:gd name="connsiteX3" fmla="*/ 0 w 3276263"/>
              <a:gd name="connsiteY3" fmla="*/ 205979 h 205979"/>
              <a:gd name="connsiteX4" fmla="*/ 0 w 3276263"/>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263" h="205979">
                <a:moveTo>
                  <a:pt x="0" y="0"/>
                </a:moveTo>
                <a:lnTo>
                  <a:pt x="3276263" y="0"/>
                </a:lnTo>
                <a:lnTo>
                  <a:pt x="3276263"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92" name="Picture 1091">
            <a:extLst>
              <a:ext uri="{FF2B5EF4-FFF2-40B4-BE49-F238E27FC236}">
                <a16:creationId xmlns:a16="http://schemas.microsoft.com/office/drawing/2014/main" id="{D6CCEFE0-4C6F-B19D-F3D4-7666FCDF83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27" t="87312" r="1604" b="8740"/>
          <a:stretch/>
        </p:blipFill>
        <p:spPr bwMode="auto">
          <a:xfrm>
            <a:off x="5645537" y="4500363"/>
            <a:ext cx="3498465" cy="205979"/>
          </a:xfrm>
          <a:custGeom>
            <a:avLst/>
            <a:gdLst>
              <a:gd name="connsiteX0" fmla="*/ 0 w 3498465"/>
              <a:gd name="connsiteY0" fmla="*/ 0 h 205979"/>
              <a:gd name="connsiteX1" fmla="*/ 3498465 w 3498465"/>
              <a:gd name="connsiteY1" fmla="*/ 0 h 205979"/>
              <a:gd name="connsiteX2" fmla="*/ 3498465 w 3498465"/>
              <a:gd name="connsiteY2" fmla="*/ 205979 h 205979"/>
              <a:gd name="connsiteX3" fmla="*/ 0 w 3498465"/>
              <a:gd name="connsiteY3" fmla="*/ 205979 h 205979"/>
              <a:gd name="connsiteX4" fmla="*/ 0 w 3498465"/>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465" h="205979">
                <a:moveTo>
                  <a:pt x="0" y="0"/>
                </a:moveTo>
                <a:lnTo>
                  <a:pt x="3498465" y="0"/>
                </a:lnTo>
                <a:lnTo>
                  <a:pt x="3498465"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91" name="Picture 1090">
            <a:extLst>
              <a:ext uri="{FF2B5EF4-FFF2-40B4-BE49-F238E27FC236}">
                <a16:creationId xmlns:a16="http://schemas.microsoft.com/office/drawing/2014/main" id="{C886D526-FF44-7F17-0901-CF2FF50518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94" t="92374" r="1604" b="3677"/>
          <a:stretch/>
        </p:blipFill>
        <p:spPr bwMode="auto">
          <a:xfrm>
            <a:off x="5528037" y="4764445"/>
            <a:ext cx="3615964" cy="205979"/>
          </a:xfrm>
          <a:custGeom>
            <a:avLst/>
            <a:gdLst>
              <a:gd name="connsiteX0" fmla="*/ 0 w 3615964"/>
              <a:gd name="connsiteY0" fmla="*/ 0 h 205979"/>
              <a:gd name="connsiteX1" fmla="*/ 3615964 w 3615964"/>
              <a:gd name="connsiteY1" fmla="*/ 0 h 205979"/>
              <a:gd name="connsiteX2" fmla="*/ 3615964 w 3615964"/>
              <a:gd name="connsiteY2" fmla="*/ 205979 h 205979"/>
              <a:gd name="connsiteX3" fmla="*/ 0 w 3615964"/>
              <a:gd name="connsiteY3" fmla="*/ 205979 h 205979"/>
              <a:gd name="connsiteX4" fmla="*/ 0 w 3615964"/>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5964" h="205979">
                <a:moveTo>
                  <a:pt x="0" y="0"/>
                </a:moveTo>
                <a:lnTo>
                  <a:pt x="3615964" y="0"/>
                </a:lnTo>
                <a:lnTo>
                  <a:pt x="3615964"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11" name="Picture 1110">
            <a:extLst>
              <a:ext uri="{FF2B5EF4-FFF2-40B4-BE49-F238E27FC236}">
                <a16:creationId xmlns:a16="http://schemas.microsoft.com/office/drawing/2014/main" id="{48A2B3E1-7C4F-E638-251E-B1250318B4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27" t="6317" r="1604" b="89734"/>
          <a:stretch/>
        </p:blipFill>
        <p:spPr bwMode="auto">
          <a:xfrm>
            <a:off x="5867739" y="14347"/>
            <a:ext cx="3276262" cy="205979"/>
          </a:xfrm>
          <a:custGeom>
            <a:avLst/>
            <a:gdLst>
              <a:gd name="connsiteX0" fmla="*/ 0 w 3498463"/>
              <a:gd name="connsiteY0" fmla="*/ 0 h 205979"/>
              <a:gd name="connsiteX1" fmla="*/ 3498463 w 3498463"/>
              <a:gd name="connsiteY1" fmla="*/ 0 h 205979"/>
              <a:gd name="connsiteX2" fmla="*/ 3498463 w 3498463"/>
              <a:gd name="connsiteY2" fmla="*/ 205979 h 205979"/>
              <a:gd name="connsiteX3" fmla="*/ 0 w 3498463"/>
              <a:gd name="connsiteY3" fmla="*/ 205979 h 205979"/>
              <a:gd name="connsiteX4" fmla="*/ 0 w 3498463"/>
              <a:gd name="connsiteY4" fmla="*/ 0 h 205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463" h="205979">
                <a:moveTo>
                  <a:pt x="0" y="0"/>
                </a:moveTo>
                <a:lnTo>
                  <a:pt x="3498463" y="0"/>
                </a:lnTo>
                <a:lnTo>
                  <a:pt x="3498463" y="205979"/>
                </a:lnTo>
                <a:lnTo>
                  <a:pt x="0" y="205979"/>
                </a:lnTo>
                <a:lnTo>
                  <a:pt x="0" y="0"/>
                </a:lnTo>
                <a:close/>
              </a:path>
            </a:pathLst>
          </a:cu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F484C242-C8D5-14C6-D3B9-836156CF0400}"/>
              </a:ext>
            </a:extLst>
          </p:cNvPr>
          <p:cNvSpPr txBox="1">
            <a:spLocks/>
          </p:cNvSpPr>
          <p:nvPr/>
        </p:nvSpPr>
        <p:spPr>
          <a:xfrm>
            <a:off x="571500" y="320279"/>
            <a:ext cx="4659252" cy="857250"/>
          </a:xfrm>
          <a:prstGeom prst="rect">
            <a:avLst/>
          </a:prstGeom>
        </p:spPr>
        <p:txBody>
          <a:bodyPr lIns="68580" tIns="34290" rIns="68580" bIns="34290" anchor="b" anchorCtr="0"/>
          <a:lstStyle>
            <a:lvl1pPr algn="l" rtl="0" eaLnBrk="0" fontAlgn="base" hangingPunct="0">
              <a:lnSpc>
                <a:spcPts val="4000"/>
              </a:lnSpc>
              <a:spcBef>
                <a:spcPct val="0"/>
              </a:spcBef>
              <a:spcAft>
                <a:spcPct val="0"/>
              </a:spcAft>
              <a:defRPr sz="3733" b="1" kern="1200" baseline="0">
                <a:solidFill>
                  <a:srgbClr val="1E5AA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a:lnSpc>
                <a:spcPct val="76132"/>
              </a:lnSpc>
            </a:pPr>
            <a:r>
              <a:rPr lang="en-US" sz="2800"/>
              <a:t>CDC’s Vision for Immunization Information Systems</a:t>
            </a:r>
          </a:p>
        </p:txBody>
      </p:sp>
      <p:sp>
        <p:nvSpPr>
          <p:cNvPr id="2" name="Slide Number Placeholder 3">
            <a:extLst>
              <a:ext uri="{FF2B5EF4-FFF2-40B4-BE49-F238E27FC236}">
                <a16:creationId xmlns:a16="http://schemas.microsoft.com/office/drawing/2014/main" id="{801EF34F-CC88-FC01-B802-5373B653108E}"/>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15</a:t>
            </a:fld>
            <a:endParaRPr lang="en-US" sz="900">
              <a:solidFill>
                <a:srgbClr val="17468F"/>
              </a:solidFill>
            </a:endParaRPr>
          </a:p>
        </p:txBody>
      </p:sp>
    </p:spTree>
    <p:extLst>
      <p:ext uri="{BB962C8B-B14F-4D97-AF65-F5344CB8AC3E}">
        <p14:creationId xmlns:p14="http://schemas.microsoft.com/office/powerpoint/2010/main" val="7209421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08C36B-6C7E-36BA-3AE5-AA73F5D3A8C6}"/>
              </a:ext>
            </a:extLst>
          </p:cNvPr>
          <p:cNvSpPr>
            <a:spLocks noGrp="1"/>
          </p:cNvSpPr>
          <p:nvPr>
            <p:ph type="title"/>
          </p:nvPr>
        </p:nvSpPr>
        <p:spPr/>
        <p:txBody>
          <a:bodyPr lIns="68580" tIns="34290" rIns="68580" bIns="34290" anchor="b" anchorCtr="0"/>
          <a:lstStyle/>
          <a:p>
            <a:pPr>
              <a:lnSpc>
                <a:spcPct val="76132"/>
              </a:lnSpc>
            </a:pPr>
            <a:r>
              <a:rPr lang="en-US"/>
              <a:t>CDC’s Focus Areas and Initiatives to Achieve the Vision</a:t>
            </a:r>
            <a:endParaRPr lang="en-US">
              <a:cs typeface="Calibri" pitchFamily="34" charset="0"/>
            </a:endParaRPr>
          </a:p>
        </p:txBody>
      </p:sp>
      <p:sp>
        <p:nvSpPr>
          <p:cNvPr id="10" name="Rectangle 9">
            <a:extLst>
              <a:ext uri="{FF2B5EF4-FFF2-40B4-BE49-F238E27FC236}">
                <a16:creationId xmlns:a16="http://schemas.microsoft.com/office/drawing/2014/main" id="{6F884AC1-C763-49BA-7747-E034D3C1C175}"/>
              </a:ext>
            </a:extLst>
          </p:cNvPr>
          <p:cNvSpPr/>
          <p:nvPr/>
        </p:nvSpPr>
        <p:spPr>
          <a:xfrm>
            <a:off x="1052396" y="3266553"/>
            <a:ext cx="8061125" cy="852299"/>
          </a:xfrm>
          <a:prstGeom prst="rect">
            <a:avLst/>
          </a:prstGeom>
          <a:noFill/>
          <a:ln w="12700" cap="flat" cmpd="sng" algn="ctr">
            <a:noFill/>
            <a:prstDash val="solid"/>
            <a:miter lim="800000"/>
          </a:ln>
          <a:effectLst/>
        </p:spPr>
        <p:txBody>
          <a:bodyPr rtlCol="0" anchor="ctr"/>
          <a:lstStyle/>
          <a:p>
            <a:pPr algn="ctr" defTabSz="685783" eaLnBrk="1" fontAlgn="auto" hangingPunct="1">
              <a:spcBef>
                <a:spcPts val="0"/>
              </a:spcBef>
              <a:spcAft>
                <a:spcPts val="0"/>
              </a:spcAft>
              <a:defRPr/>
            </a:pPr>
            <a:endParaRPr lang="en-US" kern="0">
              <a:solidFill>
                <a:srgbClr val="3B495B"/>
              </a:solidFill>
              <a:latin typeface="Corbel" panose="020B0503020204020204"/>
            </a:endParaRPr>
          </a:p>
        </p:txBody>
      </p:sp>
      <p:sp>
        <p:nvSpPr>
          <p:cNvPr id="36" name="Google Shape;8220;p164">
            <a:extLst>
              <a:ext uri="{FF2B5EF4-FFF2-40B4-BE49-F238E27FC236}">
                <a16:creationId xmlns:a16="http://schemas.microsoft.com/office/drawing/2014/main" id="{401D83DD-0A7B-B298-BD93-590DE107C8DA}"/>
              </a:ext>
            </a:extLst>
          </p:cNvPr>
          <p:cNvSpPr txBox="1">
            <a:spLocks noChangeArrowheads="1"/>
          </p:cNvSpPr>
          <p:nvPr/>
        </p:nvSpPr>
        <p:spPr bwMode="auto">
          <a:xfrm>
            <a:off x="411790" y="1669208"/>
            <a:ext cx="2544898" cy="9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nchor="t"/>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9525" marR="5080" lvl="0" indent="0" algn="l" defTabSz="914400">
              <a:spcAft>
                <a:spcPts val="0"/>
              </a:spcAft>
              <a:buClrTx/>
              <a:buSzTx/>
              <a:buFontTx/>
              <a:buNone/>
              <a:tabLst/>
              <a:defRPr/>
            </a:pPr>
            <a:r>
              <a:rPr lang="en-US" sz="1200">
                <a:effectLst/>
                <a:latin typeface="Calibri"/>
                <a:ea typeface="Times New Roman" panose="02020603050405020304" pitchFamily="18" charset="0"/>
                <a:cs typeface="Calibri"/>
              </a:rPr>
              <a:t>Develop governance</a:t>
            </a:r>
            <a:r>
              <a:rPr lang="en-US" sz="1200">
                <a:latin typeface="Calibri"/>
                <a:ea typeface="Times New Roman" panose="02020603050405020304" pitchFamily="18" charset="0"/>
                <a:cs typeface="Calibri"/>
              </a:rPr>
              <a:t>;</a:t>
            </a:r>
            <a:r>
              <a:rPr lang="en-US" sz="1200">
                <a:effectLst/>
                <a:latin typeface="Calibri"/>
                <a:ea typeface="Times New Roman" panose="02020603050405020304" pitchFamily="18" charset="0"/>
                <a:cs typeface="Calibri"/>
              </a:rPr>
              <a:t> policy and strategy</a:t>
            </a:r>
            <a:r>
              <a:rPr lang="en-US" sz="1200">
                <a:latin typeface="Calibri"/>
                <a:ea typeface="Times New Roman" panose="02020603050405020304" pitchFamily="18" charset="0"/>
                <a:cs typeface="Calibri"/>
              </a:rPr>
              <a:t>;</a:t>
            </a:r>
            <a:r>
              <a:rPr lang="en-US" sz="1200">
                <a:effectLst/>
                <a:latin typeface="Calibri"/>
                <a:ea typeface="Times New Roman" panose="02020603050405020304" pitchFamily="18" charset="0"/>
                <a:cs typeface="Calibri"/>
              </a:rPr>
              <a:t> and data and quality standards in support of collecting, managing, and sharing national IIS data</a:t>
            </a:r>
            <a:r>
              <a:rPr lang="en-US" sz="1200">
                <a:latin typeface="Calibri"/>
                <a:ea typeface="Times New Roman" panose="02020603050405020304" pitchFamily="18" charset="0"/>
                <a:cs typeface="Calibri"/>
              </a:rPr>
              <a:t>.</a:t>
            </a:r>
            <a:endParaRPr lang="en-US" sz="1200">
              <a:effectLst/>
              <a:latin typeface="Calibri"/>
              <a:ea typeface="Times New Roman" panose="02020603050405020304" pitchFamily="18" charset="0"/>
              <a:cs typeface="Calibri"/>
            </a:endParaRPr>
          </a:p>
        </p:txBody>
      </p:sp>
      <p:sp>
        <p:nvSpPr>
          <p:cNvPr id="37" name="Google Shape;8221;p164">
            <a:extLst>
              <a:ext uri="{FF2B5EF4-FFF2-40B4-BE49-F238E27FC236}">
                <a16:creationId xmlns:a16="http://schemas.microsoft.com/office/drawing/2014/main" id="{C42B1F28-DE8A-3272-A81A-DBEDE3B5D14C}"/>
              </a:ext>
            </a:extLst>
          </p:cNvPr>
          <p:cNvSpPr txBox="1">
            <a:spLocks noChangeArrowheads="1"/>
          </p:cNvSpPr>
          <p:nvPr/>
        </p:nvSpPr>
        <p:spPr bwMode="auto">
          <a:xfrm>
            <a:off x="6180506" y="3487914"/>
            <a:ext cx="2896524"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2500"/>
              <a:buFont typeface="Open Sans Semibold" panose="020B0706030804020204" pitchFamily="34" charset="0"/>
              <a:buNone/>
            </a:pPr>
            <a:r>
              <a:rPr lang="en-US" altLang="en-US" sz="1650" b="1">
                <a:solidFill>
                  <a:schemeClr val="tx2">
                    <a:lumMod val="75000"/>
                  </a:schemeClr>
                </a:solidFill>
                <a:latin typeface="Calibri" panose="020F0502020204030204" pitchFamily="34" charset="0"/>
                <a:cs typeface="Calibri" panose="020F0502020204030204" pitchFamily="34" charset="0"/>
                <a:sym typeface="Open Sans Semibold" panose="020B0706030804020204" pitchFamily="34" charset="0"/>
              </a:rPr>
              <a:t>Community Engagement &amp; Support</a:t>
            </a:r>
            <a:endParaRPr lang="en-US" altLang="en-US" sz="1650">
              <a:solidFill>
                <a:schemeClr val="tx2">
                  <a:lumMod val="75000"/>
                </a:schemeClr>
              </a:solidFill>
              <a:latin typeface="Calibri" panose="020F0502020204030204" pitchFamily="34" charset="0"/>
              <a:cs typeface="Calibri" panose="020F0502020204030204" pitchFamily="34" charset="0"/>
            </a:endParaRPr>
          </a:p>
        </p:txBody>
      </p:sp>
      <p:sp>
        <p:nvSpPr>
          <p:cNvPr id="39" name="Google Shape;8223;p164">
            <a:extLst>
              <a:ext uri="{FF2B5EF4-FFF2-40B4-BE49-F238E27FC236}">
                <a16:creationId xmlns:a16="http://schemas.microsoft.com/office/drawing/2014/main" id="{37BDAFDD-EE6A-E4AA-E7F7-328114AEFE38}"/>
              </a:ext>
            </a:extLst>
          </p:cNvPr>
          <p:cNvSpPr txBox="1">
            <a:spLocks noChangeArrowheads="1"/>
          </p:cNvSpPr>
          <p:nvPr/>
        </p:nvSpPr>
        <p:spPr bwMode="auto">
          <a:xfrm>
            <a:off x="492890" y="1417324"/>
            <a:ext cx="282364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2500"/>
              <a:buFont typeface="Open Sans Semibold" panose="020B0706030804020204" pitchFamily="34" charset="0"/>
              <a:buNone/>
            </a:pPr>
            <a:r>
              <a:rPr lang="en-US" altLang="en-US" sz="1650" b="1">
                <a:solidFill>
                  <a:schemeClr val="tx2"/>
                </a:solidFill>
                <a:latin typeface="Calibri" panose="020F0502020204030204" pitchFamily="34" charset="0"/>
                <a:cs typeface="Calibri" panose="020F0502020204030204" pitchFamily="34" charset="0"/>
                <a:sym typeface="Open Sans Semibold" panose="020B0706030804020204" pitchFamily="34" charset="0"/>
              </a:rPr>
              <a:t>Data Collection &amp; Management</a:t>
            </a:r>
            <a:endParaRPr lang="en-US" altLang="en-US" sz="1650">
              <a:solidFill>
                <a:schemeClr val="tx2"/>
              </a:solidFill>
              <a:latin typeface="Calibri" panose="020F0502020204030204" pitchFamily="34" charset="0"/>
              <a:cs typeface="Calibri" panose="020F0502020204030204" pitchFamily="34" charset="0"/>
            </a:endParaRPr>
          </a:p>
        </p:txBody>
      </p:sp>
      <p:sp>
        <p:nvSpPr>
          <p:cNvPr id="40" name="Google Shape;8224;p164">
            <a:extLst>
              <a:ext uri="{FF2B5EF4-FFF2-40B4-BE49-F238E27FC236}">
                <a16:creationId xmlns:a16="http://schemas.microsoft.com/office/drawing/2014/main" id="{5226697A-C51D-BCA4-46AA-80F433CE0BF1}"/>
              </a:ext>
            </a:extLst>
          </p:cNvPr>
          <p:cNvSpPr txBox="1">
            <a:spLocks noChangeArrowheads="1"/>
          </p:cNvSpPr>
          <p:nvPr/>
        </p:nvSpPr>
        <p:spPr bwMode="auto">
          <a:xfrm>
            <a:off x="492890" y="3487914"/>
            <a:ext cx="2320686"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2500"/>
              <a:buFont typeface="Open Sans Semibold" panose="020B0706030804020204" pitchFamily="34" charset="0"/>
              <a:buNone/>
            </a:pPr>
            <a:r>
              <a:rPr lang="en-US" altLang="en-US" sz="1650" b="1">
                <a:solidFill>
                  <a:schemeClr val="accent3"/>
                </a:solidFill>
                <a:latin typeface="Calibri" panose="020F0502020204030204" pitchFamily="34" charset="0"/>
                <a:cs typeface="Calibri" panose="020F0502020204030204" pitchFamily="34" charset="0"/>
                <a:sym typeface="Open Sans Semibold" panose="020B0706030804020204" pitchFamily="34" charset="0"/>
              </a:rPr>
              <a:t>Data Use</a:t>
            </a:r>
            <a:endParaRPr lang="en-US" altLang="en-US" sz="1650">
              <a:solidFill>
                <a:schemeClr val="accent3"/>
              </a:solidFill>
              <a:latin typeface="Calibri" panose="020F0502020204030204" pitchFamily="34" charset="0"/>
              <a:cs typeface="Calibri" panose="020F0502020204030204" pitchFamily="34" charset="0"/>
            </a:endParaRPr>
          </a:p>
        </p:txBody>
      </p:sp>
      <p:sp>
        <p:nvSpPr>
          <p:cNvPr id="41" name="Google Shape;8225;p164">
            <a:extLst>
              <a:ext uri="{FF2B5EF4-FFF2-40B4-BE49-F238E27FC236}">
                <a16:creationId xmlns:a16="http://schemas.microsoft.com/office/drawing/2014/main" id="{F1B8E9E3-CAF0-D316-4CC5-D20BBC39C737}"/>
              </a:ext>
            </a:extLst>
          </p:cNvPr>
          <p:cNvSpPr txBox="1">
            <a:spLocks noChangeArrowheads="1"/>
          </p:cNvSpPr>
          <p:nvPr/>
        </p:nvSpPr>
        <p:spPr bwMode="auto">
          <a:xfrm>
            <a:off x="411790" y="3734767"/>
            <a:ext cx="2971464" cy="72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nchor="t"/>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9525" marR="5080">
              <a:defRPr/>
            </a:pPr>
            <a:r>
              <a:rPr lang="en-US" sz="1200">
                <a:latin typeface="Calibri"/>
                <a:cs typeface="Arial"/>
              </a:rPr>
              <a:t>Assess, analyze, and use data to drive public health action across the IIS community, including jurisdictions, providers, and partners.</a:t>
            </a:r>
            <a:endParaRPr lang="en-US" sz="1200">
              <a:latin typeface="Calibri" panose="020F0502020204030204" pitchFamily="34" charset="0"/>
            </a:endParaRPr>
          </a:p>
        </p:txBody>
      </p:sp>
      <p:sp>
        <p:nvSpPr>
          <p:cNvPr id="42" name="Google Shape;8226;p164">
            <a:extLst>
              <a:ext uri="{FF2B5EF4-FFF2-40B4-BE49-F238E27FC236}">
                <a16:creationId xmlns:a16="http://schemas.microsoft.com/office/drawing/2014/main" id="{A052CC55-516F-F388-9F6D-1C961739AAF2}"/>
              </a:ext>
            </a:extLst>
          </p:cNvPr>
          <p:cNvSpPr txBox="1">
            <a:spLocks noChangeArrowheads="1"/>
          </p:cNvSpPr>
          <p:nvPr/>
        </p:nvSpPr>
        <p:spPr bwMode="auto">
          <a:xfrm>
            <a:off x="6132832" y="3968077"/>
            <a:ext cx="2793621" cy="55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nchor="t"/>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en-US" sz="1200">
                <a:latin typeface="Calibri"/>
                <a:cs typeface="Calibri"/>
              </a:rPr>
              <a:t>Accelerate the enhancement and performance of IISs by convening key stakeholders to develop guidance, identify best practices, and collaboratively solve problems.</a:t>
            </a:r>
            <a:endParaRPr lang="en-US" sz="1200">
              <a:ea typeface="+mn-lt"/>
              <a:cs typeface="+mn-lt"/>
            </a:endParaRPr>
          </a:p>
        </p:txBody>
      </p:sp>
      <p:grpSp>
        <p:nvGrpSpPr>
          <p:cNvPr id="35" name="Group 34">
            <a:extLst>
              <a:ext uri="{FF2B5EF4-FFF2-40B4-BE49-F238E27FC236}">
                <a16:creationId xmlns:a16="http://schemas.microsoft.com/office/drawing/2014/main" id="{5797D20C-A620-B2AA-876B-D34CCA56EB2C}"/>
              </a:ext>
            </a:extLst>
          </p:cNvPr>
          <p:cNvGrpSpPr/>
          <p:nvPr/>
        </p:nvGrpSpPr>
        <p:grpSpPr>
          <a:xfrm>
            <a:off x="2960228" y="1279367"/>
            <a:ext cx="3095799" cy="3043572"/>
            <a:chOff x="4181641" y="1729843"/>
            <a:chExt cx="3713417" cy="3654212"/>
          </a:xfrm>
        </p:grpSpPr>
        <p:sp>
          <p:nvSpPr>
            <p:cNvPr id="3" name="Oval 2">
              <a:extLst>
                <a:ext uri="{FF2B5EF4-FFF2-40B4-BE49-F238E27FC236}">
                  <a16:creationId xmlns:a16="http://schemas.microsoft.com/office/drawing/2014/main" id="{C8A80A0C-A8C8-36EC-ECA9-E52417469ECA}"/>
                </a:ext>
              </a:extLst>
            </p:cNvPr>
            <p:cNvSpPr/>
            <p:nvPr/>
          </p:nvSpPr>
          <p:spPr>
            <a:xfrm>
              <a:off x="4181641" y="1729843"/>
              <a:ext cx="3713417" cy="3654212"/>
            </a:xfrm>
            <a:prstGeom prst="ellipse">
              <a:avLst/>
            </a:prstGeom>
            <a:solidFill>
              <a:schemeClr val="bg1"/>
            </a:solidFill>
            <a:ln w="38100" cap="flat" cmpd="sng" algn="ctr">
              <a:solidFill>
                <a:schemeClr val="accent6"/>
              </a:solidFill>
              <a:prstDash val="solid"/>
              <a:miter lim="800000"/>
            </a:ln>
            <a:effectLst>
              <a:outerShdw blurRad="63500" sx="102000" sy="102000" algn="ctr" rotWithShape="0">
                <a:prstClr val="black">
                  <a:alpha val="40000"/>
                </a:prstClr>
              </a:outerShdw>
            </a:effectLst>
          </p:spPr>
          <p:txBody>
            <a:bodyPr rtlCol="0" anchor="ctr"/>
            <a:lstStyle/>
            <a:p>
              <a:pPr algn="ctr" defTabSz="514337">
                <a:defRPr/>
              </a:pPr>
              <a:endParaRPr lang="en-US" sz="788" kern="0">
                <a:solidFill>
                  <a:srgbClr val="FFFFFF"/>
                </a:solidFill>
                <a:latin typeface="Corbel" panose="020B0503020204020204"/>
              </a:endParaRPr>
            </a:p>
          </p:txBody>
        </p:sp>
        <p:sp>
          <p:nvSpPr>
            <p:cNvPr id="4" name="TextBox 3">
              <a:extLst>
                <a:ext uri="{FF2B5EF4-FFF2-40B4-BE49-F238E27FC236}">
                  <a16:creationId xmlns:a16="http://schemas.microsoft.com/office/drawing/2014/main" id="{9C289074-47B8-499E-8C23-85700CF33409}"/>
                </a:ext>
              </a:extLst>
            </p:cNvPr>
            <p:cNvSpPr txBox="1"/>
            <p:nvPr/>
          </p:nvSpPr>
          <p:spPr>
            <a:xfrm>
              <a:off x="4613208" y="2920920"/>
              <a:ext cx="2852173" cy="2301782"/>
            </a:xfrm>
            <a:prstGeom prst="rect">
              <a:avLst/>
            </a:prstGeom>
            <a:noFill/>
          </p:spPr>
          <p:txBody>
            <a:bodyPr wrap="square" rtlCol="0">
              <a:prstTxWarp prst="textArchDown">
                <a:avLst>
                  <a:gd name="adj" fmla="val 1618674"/>
                </a:avLst>
              </a:prstTxWarp>
              <a:noAutofit/>
            </a:bodyPr>
            <a:lstStyle/>
            <a:p>
              <a:pPr algn="ctr"/>
              <a:r>
                <a:rPr lang="en-US" sz="1050" b="1">
                  <a:solidFill>
                    <a:srgbClr val="000000"/>
                  </a:solidFill>
                  <a:latin typeface="Calibri" panose="020F0502020204030204" pitchFamily="34" charset="0"/>
                  <a:cs typeface="Calibri" panose="020F0502020204030204" pitchFamily="34" charset="0"/>
                </a:rPr>
                <a:t>Informatics and Data Analytics Branch</a:t>
              </a:r>
            </a:p>
          </p:txBody>
        </p:sp>
        <p:sp>
          <p:nvSpPr>
            <p:cNvPr id="5" name="Google Shape;8146;p160">
              <a:extLst>
                <a:ext uri="{FF2B5EF4-FFF2-40B4-BE49-F238E27FC236}">
                  <a16:creationId xmlns:a16="http://schemas.microsoft.com/office/drawing/2014/main" id="{77A085D1-2C0E-43EF-6221-C3325BF81EEB}"/>
                </a:ext>
              </a:extLst>
            </p:cNvPr>
            <p:cNvSpPr>
              <a:spLocks/>
            </p:cNvSpPr>
            <p:nvPr/>
          </p:nvSpPr>
          <p:spPr bwMode="auto">
            <a:xfrm>
              <a:off x="4569375" y="2120460"/>
              <a:ext cx="1622778" cy="2151562"/>
            </a:xfrm>
            <a:custGeom>
              <a:avLst/>
              <a:gdLst>
                <a:gd name="T0" fmla="*/ 2147483646 w 670"/>
                <a:gd name="T1" fmla="*/ 2147483646 h 902"/>
                <a:gd name="T2" fmla="*/ 2147483646 w 670"/>
                <a:gd name="T3" fmla="*/ 2147483646 h 902"/>
                <a:gd name="T4" fmla="*/ 2147483646 w 670"/>
                <a:gd name="T5" fmla="*/ 2147483646 h 902"/>
                <a:gd name="T6" fmla="*/ 2147483646 w 670"/>
                <a:gd name="T7" fmla="*/ 2147483646 h 902"/>
                <a:gd name="T8" fmla="*/ 2147483646 w 670"/>
                <a:gd name="T9" fmla="*/ 2147483646 h 902"/>
                <a:gd name="T10" fmla="*/ 2147483646 w 670"/>
                <a:gd name="T11" fmla="*/ 2147483646 h 902"/>
                <a:gd name="T12" fmla="*/ 2147483646 w 670"/>
                <a:gd name="T13" fmla="*/ 2147483646 h 902"/>
                <a:gd name="T14" fmla="*/ 2147483646 w 670"/>
                <a:gd name="T15" fmla="*/ 2147483646 h 902"/>
                <a:gd name="T16" fmla="*/ 2147483646 w 670"/>
                <a:gd name="T17" fmla="*/ 2147483646 h 902"/>
                <a:gd name="T18" fmla="*/ 2147483646 w 670"/>
                <a:gd name="T19" fmla="*/ 2147483646 h 902"/>
                <a:gd name="T20" fmla="*/ 2147483646 w 670"/>
                <a:gd name="T21" fmla="*/ 2147483646 h 902"/>
                <a:gd name="T22" fmla="*/ 2147483646 w 670"/>
                <a:gd name="T23" fmla="*/ 2147483646 h 902"/>
                <a:gd name="T24" fmla="*/ 2147483646 w 670"/>
                <a:gd name="T25" fmla="*/ 2147483646 h 902"/>
                <a:gd name="T26" fmla="*/ 2147483646 w 670"/>
                <a:gd name="T27" fmla="*/ 2147483646 h 902"/>
                <a:gd name="T28" fmla="*/ 2147483646 w 670"/>
                <a:gd name="T29" fmla="*/ 2147483646 h 902"/>
                <a:gd name="T30" fmla="*/ 2147483646 w 670"/>
                <a:gd name="T31" fmla="*/ 2147483646 h 902"/>
                <a:gd name="T32" fmla="*/ 2147483646 w 670"/>
                <a:gd name="T33" fmla="*/ 2147483646 h 902"/>
                <a:gd name="T34" fmla="*/ 2147483646 w 670"/>
                <a:gd name="T35" fmla="*/ 2147483646 h 902"/>
                <a:gd name="T36" fmla="*/ 2147483646 w 670"/>
                <a:gd name="T37" fmla="*/ 2147483646 h 902"/>
                <a:gd name="T38" fmla="*/ 2147483646 w 670"/>
                <a:gd name="T39" fmla="*/ 2147483646 h 902"/>
                <a:gd name="T40" fmla="*/ 2147483646 w 670"/>
                <a:gd name="T41" fmla="*/ 0 h 902"/>
                <a:gd name="T42" fmla="*/ 0 w 670"/>
                <a:gd name="T43" fmla="*/ 2147483646 h 902"/>
                <a:gd name="T44" fmla="*/ 2147483646 w 670"/>
                <a:gd name="T45" fmla="*/ 2147483646 h 902"/>
                <a:gd name="T46" fmla="*/ 2147483646 w 670"/>
                <a:gd name="T47" fmla="*/ 2147483646 h 902"/>
                <a:gd name="T48" fmla="*/ 2147483646 w 670"/>
                <a:gd name="T49" fmla="*/ 2147483646 h 9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0" h="902" extrusionOk="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tx2"/>
            </a:solidFill>
            <a:ln>
              <a:noFill/>
            </a:ln>
          </p:spPr>
          <p:txBody>
            <a:bodyPr lIns="51427" tIns="25706" rIns="51427" bIns="25706"/>
            <a:lstStyle/>
            <a:p>
              <a:pPr defTabSz="514337">
                <a:defRPr/>
              </a:pPr>
              <a:endParaRPr lang="en-US" sz="788" kern="0">
                <a:solidFill>
                  <a:srgbClr val="1A468D"/>
                </a:solidFill>
                <a:latin typeface="Corbel" panose="020B0503020204020204"/>
              </a:endParaRPr>
            </a:p>
          </p:txBody>
        </p:sp>
        <p:sp>
          <p:nvSpPr>
            <p:cNvPr id="8" name="Google Shape;8147;p160">
              <a:extLst>
                <a:ext uri="{FF2B5EF4-FFF2-40B4-BE49-F238E27FC236}">
                  <a16:creationId xmlns:a16="http://schemas.microsoft.com/office/drawing/2014/main" id="{0265DF69-A406-1848-735E-1292637DA020}"/>
                </a:ext>
              </a:extLst>
            </p:cNvPr>
            <p:cNvSpPr>
              <a:spLocks/>
            </p:cNvSpPr>
            <p:nvPr/>
          </p:nvSpPr>
          <p:spPr bwMode="auto">
            <a:xfrm>
              <a:off x="6034665" y="2120460"/>
              <a:ext cx="1453316" cy="2120748"/>
            </a:xfrm>
            <a:custGeom>
              <a:avLst/>
              <a:gdLst>
                <a:gd name="T0" fmla="*/ 2147483646 w 600"/>
                <a:gd name="T1" fmla="*/ 2147483646 h 889"/>
                <a:gd name="T2" fmla="*/ 2147483646 w 600"/>
                <a:gd name="T3" fmla="*/ 2147483646 h 889"/>
                <a:gd name="T4" fmla="*/ 2147483646 w 600"/>
                <a:gd name="T5" fmla="*/ 2147483646 h 889"/>
                <a:gd name="T6" fmla="*/ 2147483646 w 600"/>
                <a:gd name="T7" fmla="*/ 2147483646 h 889"/>
                <a:gd name="T8" fmla="*/ 2147483646 w 600"/>
                <a:gd name="T9" fmla="*/ 2147483646 h 889"/>
                <a:gd name="T10" fmla="*/ 0 w 600"/>
                <a:gd name="T11" fmla="*/ 2147483646 h 889"/>
                <a:gd name="T12" fmla="*/ 0 w 600"/>
                <a:gd name="T13" fmla="*/ 2147483646 h 889"/>
                <a:gd name="T14" fmla="*/ 2147483646 w 600"/>
                <a:gd name="T15" fmla="*/ 2147483646 h 889"/>
                <a:gd name="T16" fmla="*/ 2147483646 w 600"/>
                <a:gd name="T17" fmla="*/ 2147483646 h 889"/>
                <a:gd name="T18" fmla="*/ 2147483646 w 600"/>
                <a:gd name="T19" fmla="*/ 2147483646 h 889"/>
                <a:gd name="T20" fmla="*/ 2147483646 w 600"/>
                <a:gd name="T21" fmla="*/ 2147483646 h 889"/>
                <a:gd name="T22" fmla="*/ 2147483646 w 600"/>
                <a:gd name="T23" fmla="*/ 2147483646 h 889"/>
                <a:gd name="T24" fmla="*/ 2147483646 w 600"/>
                <a:gd name="T25" fmla="*/ 2147483646 h 889"/>
                <a:gd name="T26" fmla="*/ 2147483646 w 600"/>
                <a:gd name="T27" fmla="*/ 2147483646 h 889"/>
                <a:gd name="T28" fmla="*/ 2147483646 w 600"/>
                <a:gd name="T29" fmla="*/ 2147483646 h 889"/>
                <a:gd name="T30" fmla="*/ 2147483646 w 600"/>
                <a:gd name="T31" fmla="*/ 2147483646 h 889"/>
                <a:gd name="T32" fmla="*/ 2147483646 w 600"/>
                <a:gd name="T33" fmla="*/ 2147483646 h 889"/>
                <a:gd name="T34" fmla="*/ 2147483646 w 600"/>
                <a:gd name="T35" fmla="*/ 2147483646 h 889"/>
                <a:gd name="T36" fmla="*/ 2147483646 w 600"/>
                <a:gd name="T37" fmla="*/ 2147483646 h 889"/>
                <a:gd name="T38" fmla="*/ 2147483646 w 600"/>
                <a:gd name="T39" fmla="*/ 2147483646 h 889"/>
                <a:gd name="T40" fmla="*/ 2147483646 w 600"/>
                <a:gd name="T41" fmla="*/ 2147483646 h 889"/>
                <a:gd name="T42" fmla="*/ 2147483646 w 600"/>
                <a:gd name="T43" fmla="*/ 2147483646 h 889"/>
                <a:gd name="T44" fmla="*/ 0 w 600"/>
                <a:gd name="T45" fmla="*/ 0 h 889"/>
                <a:gd name="T46" fmla="*/ 0 w 600"/>
                <a:gd name="T47" fmla="*/ 2147483646 h 889"/>
                <a:gd name="T48" fmla="*/ 2147483646 w 600"/>
                <a:gd name="T49" fmla="*/ 2147483646 h 8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0" h="889" extrusionOk="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5"/>
            </a:solidFill>
            <a:ln>
              <a:noFill/>
            </a:ln>
          </p:spPr>
          <p:txBody>
            <a:bodyPr lIns="51427" tIns="25706" rIns="51427" bIns="25706"/>
            <a:lstStyle/>
            <a:p>
              <a:pPr defTabSz="514337">
                <a:defRPr/>
              </a:pPr>
              <a:endParaRPr lang="en-US" sz="788" kern="0">
                <a:solidFill>
                  <a:srgbClr val="1A468D"/>
                </a:solidFill>
                <a:latin typeface="Corbel" panose="020B0503020204020204"/>
              </a:endParaRPr>
            </a:p>
          </p:txBody>
        </p:sp>
        <p:sp>
          <p:nvSpPr>
            <p:cNvPr id="9" name="Google Shape;8148;p160">
              <a:extLst>
                <a:ext uri="{FF2B5EF4-FFF2-40B4-BE49-F238E27FC236}">
                  <a16:creationId xmlns:a16="http://schemas.microsoft.com/office/drawing/2014/main" id="{5C1904EF-DA14-E4D4-13D7-D44E72D23508}"/>
                </a:ext>
              </a:extLst>
            </p:cNvPr>
            <p:cNvSpPr>
              <a:spLocks/>
            </p:cNvSpPr>
            <p:nvPr/>
          </p:nvSpPr>
          <p:spPr bwMode="auto">
            <a:xfrm>
              <a:off x="4792255" y="3887750"/>
              <a:ext cx="2497715" cy="1106595"/>
            </a:xfrm>
            <a:custGeom>
              <a:avLst/>
              <a:gdLst>
                <a:gd name="T0" fmla="*/ 2147483646 w 1031"/>
                <a:gd name="T1" fmla="*/ 2147483646 h 464"/>
                <a:gd name="T2" fmla="*/ 2147483646 w 1031"/>
                <a:gd name="T3" fmla="*/ 2147483646 h 464"/>
                <a:gd name="T4" fmla="*/ 2147483646 w 1031"/>
                <a:gd name="T5" fmla="*/ 2147483646 h 464"/>
                <a:gd name="T6" fmla="*/ 2147483646 w 1031"/>
                <a:gd name="T7" fmla="*/ 2147483646 h 464"/>
                <a:gd name="T8" fmla="*/ 2147483646 w 1031"/>
                <a:gd name="T9" fmla="*/ 2147483646 h 464"/>
                <a:gd name="T10" fmla="*/ 2147483646 w 1031"/>
                <a:gd name="T11" fmla="*/ 2147483646 h 464"/>
                <a:gd name="T12" fmla="*/ 2147483646 w 1031"/>
                <a:gd name="T13" fmla="*/ 0 h 464"/>
                <a:gd name="T14" fmla="*/ 2147483646 w 1031"/>
                <a:gd name="T15" fmla="*/ 2147483646 h 464"/>
                <a:gd name="T16" fmla="*/ 2147483646 w 1031"/>
                <a:gd name="T17" fmla="*/ 2147483646 h 464"/>
                <a:gd name="T18" fmla="*/ 2147483646 w 1031"/>
                <a:gd name="T19" fmla="*/ 2147483646 h 464"/>
                <a:gd name="T20" fmla="*/ 2147483646 w 1031"/>
                <a:gd name="T21" fmla="*/ 2147483646 h 464"/>
                <a:gd name="T22" fmla="*/ 2147483646 w 1031"/>
                <a:gd name="T23" fmla="*/ 2147483646 h 464"/>
                <a:gd name="T24" fmla="*/ 2147483646 w 1031"/>
                <a:gd name="T25" fmla="*/ 2147483646 h 464"/>
                <a:gd name="T26" fmla="*/ 2147483646 w 1031"/>
                <a:gd name="T27" fmla="*/ 2147483646 h 464"/>
                <a:gd name="T28" fmla="*/ 2147483646 w 1031"/>
                <a:gd name="T29" fmla="*/ 2147483646 h 464"/>
                <a:gd name="T30" fmla="*/ 2147483646 w 1031"/>
                <a:gd name="T31" fmla="*/ 2147483646 h 464"/>
                <a:gd name="T32" fmla="*/ 2147483646 w 1031"/>
                <a:gd name="T33" fmla="*/ 2147483646 h 464"/>
                <a:gd name="T34" fmla="*/ 2147483646 w 1031"/>
                <a:gd name="T35" fmla="*/ 2147483646 h 464"/>
                <a:gd name="T36" fmla="*/ 2147483646 w 1031"/>
                <a:gd name="T37" fmla="*/ 2147483646 h 464"/>
                <a:gd name="T38" fmla="*/ 2147483646 w 1031"/>
                <a:gd name="T39" fmla="*/ 2147483646 h 464"/>
                <a:gd name="T40" fmla="*/ 0 w 1031"/>
                <a:gd name="T41" fmla="*/ 2147483646 h 464"/>
                <a:gd name="T42" fmla="*/ 2147483646 w 1031"/>
                <a:gd name="T43" fmla="*/ 2147483646 h 464"/>
                <a:gd name="T44" fmla="*/ 2147483646 w 1031"/>
                <a:gd name="T45" fmla="*/ 2147483646 h 464"/>
                <a:gd name="T46" fmla="*/ 2147483646 w 1031"/>
                <a:gd name="T47" fmla="*/ 2147483646 h 464"/>
                <a:gd name="T48" fmla="*/ 2147483646 w 1031"/>
                <a:gd name="T49" fmla="*/ 2147483646 h 4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31" h="464" extrusionOk="0">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lIns="51427" tIns="25706" rIns="51427" bIns="25706"/>
            <a:lstStyle/>
            <a:p>
              <a:pPr defTabSz="514337">
                <a:defRPr/>
              </a:pPr>
              <a:endParaRPr lang="en-US" sz="788" kern="0">
                <a:solidFill>
                  <a:srgbClr val="1A468D"/>
                </a:solidFill>
                <a:latin typeface="Corbel" panose="020B0503020204020204"/>
              </a:endParaRPr>
            </a:p>
          </p:txBody>
        </p:sp>
        <p:grpSp>
          <p:nvGrpSpPr>
            <p:cNvPr id="11" name="Group 10">
              <a:extLst>
                <a:ext uri="{FF2B5EF4-FFF2-40B4-BE49-F238E27FC236}">
                  <a16:creationId xmlns:a16="http://schemas.microsoft.com/office/drawing/2014/main" id="{8226F46A-7B73-FEB8-C7B9-4D5941C39976}"/>
                </a:ext>
              </a:extLst>
            </p:cNvPr>
            <p:cNvGrpSpPr/>
            <p:nvPr/>
          </p:nvGrpSpPr>
          <p:grpSpPr>
            <a:xfrm>
              <a:off x="4890607" y="2764270"/>
              <a:ext cx="510881" cy="440970"/>
              <a:chOff x="7716838" y="3678238"/>
              <a:chExt cx="1038225" cy="923925"/>
            </a:xfrm>
            <a:solidFill>
              <a:srgbClr val="FFFFFF"/>
            </a:solidFill>
          </p:grpSpPr>
          <p:sp>
            <p:nvSpPr>
              <p:cNvPr id="12" name="Freeform 109">
                <a:extLst>
                  <a:ext uri="{FF2B5EF4-FFF2-40B4-BE49-F238E27FC236}">
                    <a16:creationId xmlns:a16="http://schemas.microsoft.com/office/drawing/2014/main" id="{6DA6767F-F3DD-91CB-23DB-B81956B0078F}"/>
                  </a:ext>
                </a:extLst>
              </p:cNvPr>
              <p:cNvSpPr>
                <a:spLocks noEditPoints="1"/>
              </p:cNvSpPr>
              <p:nvPr/>
            </p:nvSpPr>
            <p:spPr bwMode="auto">
              <a:xfrm>
                <a:off x="7716838" y="3678238"/>
                <a:ext cx="1038225" cy="923925"/>
              </a:xfrm>
              <a:custGeom>
                <a:avLst/>
                <a:gdLst>
                  <a:gd name="T0" fmla="*/ 386 w 399"/>
                  <a:gd name="T1" fmla="*/ 0 h 355"/>
                  <a:gd name="T2" fmla="*/ 13 w 399"/>
                  <a:gd name="T3" fmla="*/ 0 h 355"/>
                  <a:gd name="T4" fmla="*/ 0 w 399"/>
                  <a:gd name="T5" fmla="*/ 13 h 355"/>
                  <a:gd name="T6" fmla="*/ 0 w 399"/>
                  <a:gd name="T7" fmla="*/ 342 h 355"/>
                  <a:gd name="T8" fmla="*/ 13 w 399"/>
                  <a:gd name="T9" fmla="*/ 355 h 355"/>
                  <a:gd name="T10" fmla="*/ 386 w 399"/>
                  <a:gd name="T11" fmla="*/ 355 h 355"/>
                  <a:gd name="T12" fmla="*/ 399 w 399"/>
                  <a:gd name="T13" fmla="*/ 342 h 355"/>
                  <a:gd name="T14" fmla="*/ 399 w 399"/>
                  <a:gd name="T15" fmla="*/ 13 h 355"/>
                  <a:gd name="T16" fmla="*/ 386 w 399"/>
                  <a:gd name="T17" fmla="*/ 0 h 355"/>
                  <a:gd name="T18" fmla="*/ 307 w 399"/>
                  <a:gd name="T19" fmla="*/ 28 h 355"/>
                  <a:gd name="T20" fmla="*/ 324 w 399"/>
                  <a:gd name="T21" fmla="*/ 44 h 355"/>
                  <a:gd name="T22" fmla="*/ 307 w 399"/>
                  <a:gd name="T23" fmla="*/ 61 h 355"/>
                  <a:gd name="T24" fmla="*/ 290 w 399"/>
                  <a:gd name="T25" fmla="*/ 44 h 355"/>
                  <a:gd name="T26" fmla="*/ 307 w 399"/>
                  <a:gd name="T27" fmla="*/ 28 h 355"/>
                  <a:gd name="T28" fmla="*/ 258 w 399"/>
                  <a:gd name="T29" fmla="*/ 28 h 355"/>
                  <a:gd name="T30" fmla="*/ 274 w 399"/>
                  <a:gd name="T31" fmla="*/ 44 h 355"/>
                  <a:gd name="T32" fmla="*/ 258 w 399"/>
                  <a:gd name="T33" fmla="*/ 61 h 355"/>
                  <a:gd name="T34" fmla="*/ 241 w 399"/>
                  <a:gd name="T35" fmla="*/ 44 h 355"/>
                  <a:gd name="T36" fmla="*/ 258 w 399"/>
                  <a:gd name="T37" fmla="*/ 28 h 355"/>
                  <a:gd name="T38" fmla="*/ 374 w 399"/>
                  <a:gd name="T39" fmla="*/ 329 h 355"/>
                  <a:gd name="T40" fmla="*/ 25 w 399"/>
                  <a:gd name="T41" fmla="*/ 329 h 355"/>
                  <a:gd name="T42" fmla="*/ 25 w 399"/>
                  <a:gd name="T43" fmla="*/ 89 h 355"/>
                  <a:gd name="T44" fmla="*/ 374 w 399"/>
                  <a:gd name="T45" fmla="*/ 89 h 355"/>
                  <a:gd name="T46" fmla="*/ 374 w 399"/>
                  <a:gd name="T47" fmla="*/ 329 h 355"/>
                  <a:gd name="T48" fmla="*/ 357 w 399"/>
                  <a:gd name="T49" fmla="*/ 61 h 355"/>
                  <a:gd name="T50" fmla="*/ 340 w 399"/>
                  <a:gd name="T51" fmla="*/ 44 h 355"/>
                  <a:gd name="T52" fmla="*/ 357 w 399"/>
                  <a:gd name="T53" fmla="*/ 28 h 355"/>
                  <a:gd name="T54" fmla="*/ 374 w 399"/>
                  <a:gd name="T55" fmla="*/ 44 h 355"/>
                  <a:gd name="T56" fmla="*/ 357 w 399"/>
                  <a:gd name="T57" fmla="*/ 6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9" h="355">
                    <a:moveTo>
                      <a:pt x="386" y="0"/>
                    </a:moveTo>
                    <a:cubicBezTo>
                      <a:pt x="13" y="0"/>
                      <a:pt x="13" y="0"/>
                      <a:pt x="13" y="0"/>
                    </a:cubicBezTo>
                    <a:cubicBezTo>
                      <a:pt x="6" y="0"/>
                      <a:pt x="0" y="6"/>
                      <a:pt x="0" y="13"/>
                    </a:cubicBezTo>
                    <a:cubicBezTo>
                      <a:pt x="0" y="342"/>
                      <a:pt x="0" y="342"/>
                      <a:pt x="0" y="342"/>
                    </a:cubicBezTo>
                    <a:cubicBezTo>
                      <a:pt x="0" y="349"/>
                      <a:pt x="6" y="355"/>
                      <a:pt x="13" y="355"/>
                    </a:cubicBezTo>
                    <a:cubicBezTo>
                      <a:pt x="386" y="355"/>
                      <a:pt x="386" y="355"/>
                      <a:pt x="386" y="355"/>
                    </a:cubicBezTo>
                    <a:cubicBezTo>
                      <a:pt x="393" y="355"/>
                      <a:pt x="399" y="349"/>
                      <a:pt x="399" y="342"/>
                    </a:cubicBezTo>
                    <a:cubicBezTo>
                      <a:pt x="399" y="13"/>
                      <a:pt x="399" y="13"/>
                      <a:pt x="399" y="13"/>
                    </a:cubicBezTo>
                    <a:cubicBezTo>
                      <a:pt x="399" y="6"/>
                      <a:pt x="393" y="0"/>
                      <a:pt x="386" y="0"/>
                    </a:cubicBezTo>
                    <a:close/>
                    <a:moveTo>
                      <a:pt x="307" y="28"/>
                    </a:moveTo>
                    <a:cubicBezTo>
                      <a:pt x="316" y="28"/>
                      <a:pt x="324" y="35"/>
                      <a:pt x="324" y="44"/>
                    </a:cubicBezTo>
                    <a:cubicBezTo>
                      <a:pt x="324" y="54"/>
                      <a:pt x="316" y="61"/>
                      <a:pt x="307" y="61"/>
                    </a:cubicBezTo>
                    <a:cubicBezTo>
                      <a:pt x="298" y="61"/>
                      <a:pt x="290" y="54"/>
                      <a:pt x="290" y="44"/>
                    </a:cubicBezTo>
                    <a:cubicBezTo>
                      <a:pt x="290" y="35"/>
                      <a:pt x="298" y="28"/>
                      <a:pt x="307" y="28"/>
                    </a:cubicBezTo>
                    <a:close/>
                    <a:moveTo>
                      <a:pt x="258" y="28"/>
                    </a:moveTo>
                    <a:cubicBezTo>
                      <a:pt x="267" y="28"/>
                      <a:pt x="274" y="35"/>
                      <a:pt x="274" y="44"/>
                    </a:cubicBezTo>
                    <a:cubicBezTo>
                      <a:pt x="274" y="54"/>
                      <a:pt x="267" y="61"/>
                      <a:pt x="258" y="61"/>
                    </a:cubicBezTo>
                    <a:cubicBezTo>
                      <a:pt x="248" y="61"/>
                      <a:pt x="241" y="54"/>
                      <a:pt x="241" y="44"/>
                    </a:cubicBezTo>
                    <a:cubicBezTo>
                      <a:pt x="241" y="35"/>
                      <a:pt x="248" y="28"/>
                      <a:pt x="258" y="28"/>
                    </a:cubicBezTo>
                    <a:close/>
                    <a:moveTo>
                      <a:pt x="374" y="329"/>
                    </a:moveTo>
                    <a:cubicBezTo>
                      <a:pt x="25" y="329"/>
                      <a:pt x="25" y="329"/>
                      <a:pt x="25" y="329"/>
                    </a:cubicBezTo>
                    <a:cubicBezTo>
                      <a:pt x="25" y="89"/>
                      <a:pt x="25" y="89"/>
                      <a:pt x="25" y="89"/>
                    </a:cubicBezTo>
                    <a:cubicBezTo>
                      <a:pt x="374" y="89"/>
                      <a:pt x="374" y="89"/>
                      <a:pt x="374" y="89"/>
                    </a:cubicBezTo>
                    <a:lnTo>
                      <a:pt x="374" y="329"/>
                    </a:lnTo>
                    <a:close/>
                    <a:moveTo>
                      <a:pt x="357" y="61"/>
                    </a:moveTo>
                    <a:cubicBezTo>
                      <a:pt x="347" y="61"/>
                      <a:pt x="340" y="54"/>
                      <a:pt x="340" y="44"/>
                    </a:cubicBezTo>
                    <a:cubicBezTo>
                      <a:pt x="340" y="35"/>
                      <a:pt x="347" y="28"/>
                      <a:pt x="357" y="28"/>
                    </a:cubicBezTo>
                    <a:cubicBezTo>
                      <a:pt x="366" y="28"/>
                      <a:pt x="374" y="35"/>
                      <a:pt x="374" y="44"/>
                    </a:cubicBezTo>
                    <a:cubicBezTo>
                      <a:pt x="374" y="54"/>
                      <a:pt x="366" y="61"/>
                      <a:pt x="357"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13" name="Freeform 110">
                <a:extLst>
                  <a:ext uri="{FF2B5EF4-FFF2-40B4-BE49-F238E27FC236}">
                    <a16:creationId xmlns:a16="http://schemas.microsoft.com/office/drawing/2014/main" id="{D6C0513E-DA51-0980-F3A5-28BFD44FB9E3}"/>
                  </a:ext>
                </a:extLst>
              </p:cNvPr>
              <p:cNvSpPr>
                <a:spLocks noEditPoints="1"/>
              </p:cNvSpPr>
              <p:nvPr/>
            </p:nvSpPr>
            <p:spPr bwMode="auto">
              <a:xfrm>
                <a:off x="7856538" y="4041776"/>
                <a:ext cx="101600" cy="150813"/>
              </a:xfrm>
              <a:custGeom>
                <a:avLst/>
                <a:gdLst>
                  <a:gd name="T0" fmla="*/ 0 w 39"/>
                  <a:gd name="T1" fmla="*/ 29 h 58"/>
                  <a:gd name="T2" fmla="*/ 5 w 39"/>
                  <a:gd name="T3" fmla="*/ 7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3 w 39"/>
                  <a:gd name="T21" fmla="*/ 44 h 58"/>
                  <a:gd name="T22" fmla="*/ 19 w 39"/>
                  <a:gd name="T23" fmla="*/ 49 h 58"/>
                  <a:gd name="T24" fmla="*/ 26 w 39"/>
                  <a:gd name="T25" fmla="*/ 44 h 58"/>
                  <a:gd name="T26" fmla="*/ 28 w 39"/>
                  <a:gd name="T27" fmla="*/ 29 h 58"/>
                  <a:gd name="T28" fmla="*/ 26 w 39"/>
                  <a:gd name="T29" fmla="*/ 14 h 58"/>
                  <a:gd name="T30" fmla="*/ 19 w 39"/>
                  <a:gd name="T31" fmla="*/ 9 h 58"/>
                  <a:gd name="T32" fmla="*/ 13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7"/>
                    </a:cubicBezTo>
                    <a:cubicBezTo>
                      <a:pt x="8" y="3"/>
                      <a:pt x="13" y="0"/>
                      <a:pt x="19" y="0"/>
                    </a:cubicBezTo>
                    <a:cubicBezTo>
                      <a:pt x="26" y="0"/>
                      <a:pt x="31" y="3"/>
                      <a:pt x="34" y="7"/>
                    </a:cubicBezTo>
                    <a:cubicBezTo>
                      <a:pt x="37" y="12"/>
                      <a:pt x="39" y="19"/>
                      <a:pt x="39" y="29"/>
                    </a:cubicBezTo>
                    <a:cubicBezTo>
                      <a:pt x="39" y="39"/>
                      <a:pt x="37" y="46"/>
                      <a:pt x="34" y="51"/>
                    </a:cubicBezTo>
                    <a:cubicBezTo>
                      <a:pt x="30" y="56"/>
                      <a:pt x="26" y="58"/>
                      <a:pt x="19" y="58"/>
                    </a:cubicBezTo>
                    <a:cubicBezTo>
                      <a:pt x="13" y="58"/>
                      <a:pt x="8" y="56"/>
                      <a:pt x="5" y="51"/>
                    </a:cubicBezTo>
                    <a:cubicBezTo>
                      <a:pt x="2" y="46"/>
                      <a:pt x="0" y="38"/>
                      <a:pt x="0" y="29"/>
                    </a:cubicBezTo>
                    <a:close/>
                    <a:moveTo>
                      <a:pt x="10" y="29"/>
                    </a:moveTo>
                    <a:cubicBezTo>
                      <a:pt x="10" y="36"/>
                      <a:pt x="11" y="41"/>
                      <a:pt x="13" y="44"/>
                    </a:cubicBezTo>
                    <a:cubicBezTo>
                      <a:pt x="14" y="48"/>
                      <a:pt x="16" y="49"/>
                      <a:pt x="19" y="49"/>
                    </a:cubicBezTo>
                    <a:cubicBezTo>
                      <a:pt x="23" y="49"/>
                      <a:pt x="25" y="48"/>
                      <a:pt x="26" y="44"/>
                    </a:cubicBezTo>
                    <a:cubicBezTo>
                      <a:pt x="28" y="41"/>
                      <a:pt x="28" y="36"/>
                      <a:pt x="28" y="29"/>
                    </a:cubicBezTo>
                    <a:cubicBezTo>
                      <a:pt x="28" y="23"/>
                      <a:pt x="28" y="18"/>
                      <a:pt x="26" y="14"/>
                    </a:cubicBezTo>
                    <a:cubicBezTo>
                      <a:pt x="25" y="11"/>
                      <a:pt x="23" y="9"/>
                      <a:pt x="19" y="9"/>
                    </a:cubicBezTo>
                    <a:cubicBezTo>
                      <a:pt x="16" y="9"/>
                      <a:pt x="14" y="11"/>
                      <a:pt x="13"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14" name="Freeform 111">
                <a:extLst>
                  <a:ext uri="{FF2B5EF4-FFF2-40B4-BE49-F238E27FC236}">
                    <a16:creationId xmlns:a16="http://schemas.microsoft.com/office/drawing/2014/main" id="{A07BEBEC-DDC5-4356-D2DB-3030B0CC92A8}"/>
                  </a:ext>
                </a:extLst>
              </p:cNvPr>
              <p:cNvSpPr>
                <a:spLocks/>
              </p:cNvSpPr>
              <p:nvPr/>
            </p:nvSpPr>
            <p:spPr bwMode="auto">
              <a:xfrm>
                <a:off x="7994651" y="4041776"/>
                <a:ext cx="88900" cy="149225"/>
              </a:xfrm>
              <a:custGeom>
                <a:avLst/>
                <a:gdLst>
                  <a:gd name="T0" fmla="*/ 5 w 56"/>
                  <a:gd name="T1" fmla="*/ 79 h 94"/>
                  <a:gd name="T2" fmla="*/ 23 w 56"/>
                  <a:gd name="T3" fmla="*/ 79 h 94"/>
                  <a:gd name="T4" fmla="*/ 23 w 56"/>
                  <a:gd name="T5" fmla="*/ 28 h 94"/>
                  <a:gd name="T6" fmla="*/ 25 w 56"/>
                  <a:gd name="T7" fmla="*/ 20 h 94"/>
                  <a:gd name="T8" fmla="*/ 18 w 56"/>
                  <a:gd name="T9" fmla="*/ 27 h 94"/>
                  <a:gd name="T10" fmla="*/ 7 w 56"/>
                  <a:gd name="T11" fmla="*/ 35 h 94"/>
                  <a:gd name="T12" fmla="*/ 0 w 56"/>
                  <a:gd name="T13" fmla="*/ 25 h 94"/>
                  <a:gd name="T14" fmla="*/ 30 w 56"/>
                  <a:gd name="T15" fmla="*/ 0 h 94"/>
                  <a:gd name="T16" fmla="*/ 39 w 56"/>
                  <a:gd name="T17" fmla="*/ 0 h 94"/>
                  <a:gd name="T18" fmla="*/ 39 w 56"/>
                  <a:gd name="T19" fmla="*/ 79 h 94"/>
                  <a:gd name="T20" fmla="*/ 56 w 56"/>
                  <a:gd name="T21" fmla="*/ 79 h 94"/>
                  <a:gd name="T22" fmla="*/ 56 w 56"/>
                  <a:gd name="T23" fmla="*/ 94 h 94"/>
                  <a:gd name="T24" fmla="*/ 5 w 56"/>
                  <a:gd name="T25" fmla="*/ 94 h 94"/>
                  <a:gd name="T26" fmla="*/ 5 w 56"/>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4">
                    <a:moveTo>
                      <a:pt x="5" y="79"/>
                    </a:moveTo>
                    <a:lnTo>
                      <a:pt x="23" y="79"/>
                    </a:lnTo>
                    <a:lnTo>
                      <a:pt x="23" y="28"/>
                    </a:lnTo>
                    <a:lnTo>
                      <a:pt x="25" y="20"/>
                    </a:lnTo>
                    <a:lnTo>
                      <a:pt x="18" y="27"/>
                    </a:lnTo>
                    <a:lnTo>
                      <a:pt x="7" y="35"/>
                    </a:lnTo>
                    <a:lnTo>
                      <a:pt x="0" y="25"/>
                    </a:lnTo>
                    <a:lnTo>
                      <a:pt x="30" y="0"/>
                    </a:lnTo>
                    <a:lnTo>
                      <a:pt x="39" y="0"/>
                    </a:lnTo>
                    <a:lnTo>
                      <a:pt x="39" y="79"/>
                    </a:lnTo>
                    <a:lnTo>
                      <a:pt x="56" y="79"/>
                    </a:lnTo>
                    <a:lnTo>
                      <a:pt x="56"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15" name="Freeform 112">
                <a:extLst>
                  <a:ext uri="{FF2B5EF4-FFF2-40B4-BE49-F238E27FC236}">
                    <a16:creationId xmlns:a16="http://schemas.microsoft.com/office/drawing/2014/main" id="{F5E0C329-DC7D-F9FB-435C-BBB07A779B24}"/>
                  </a:ext>
                </a:extLst>
              </p:cNvPr>
              <p:cNvSpPr>
                <a:spLocks noEditPoints="1"/>
              </p:cNvSpPr>
              <p:nvPr/>
            </p:nvSpPr>
            <p:spPr bwMode="auto">
              <a:xfrm>
                <a:off x="8121651" y="4041776"/>
                <a:ext cx="101600" cy="150813"/>
              </a:xfrm>
              <a:custGeom>
                <a:avLst/>
                <a:gdLst>
                  <a:gd name="T0" fmla="*/ 0 w 39"/>
                  <a:gd name="T1" fmla="*/ 29 h 58"/>
                  <a:gd name="T2" fmla="*/ 5 w 39"/>
                  <a:gd name="T3" fmla="*/ 7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2 w 39"/>
                  <a:gd name="T21" fmla="*/ 44 h 58"/>
                  <a:gd name="T22" fmla="*/ 19 w 39"/>
                  <a:gd name="T23" fmla="*/ 49 h 58"/>
                  <a:gd name="T24" fmla="*/ 26 w 39"/>
                  <a:gd name="T25" fmla="*/ 44 h 58"/>
                  <a:gd name="T26" fmla="*/ 28 w 39"/>
                  <a:gd name="T27" fmla="*/ 29 h 58"/>
                  <a:gd name="T28" fmla="*/ 26 w 39"/>
                  <a:gd name="T29" fmla="*/ 14 h 58"/>
                  <a:gd name="T30" fmla="*/ 19 w 39"/>
                  <a:gd name="T31" fmla="*/ 9 h 58"/>
                  <a:gd name="T32" fmla="*/ 12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7"/>
                    </a:cubicBezTo>
                    <a:cubicBezTo>
                      <a:pt x="8" y="3"/>
                      <a:pt x="13" y="0"/>
                      <a:pt x="19" y="0"/>
                    </a:cubicBezTo>
                    <a:cubicBezTo>
                      <a:pt x="26" y="0"/>
                      <a:pt x="31" y="3"/>
                      <a:pt x="34" y="7"/>
                    </a:cubicBezTo>
                    <a:cubicBezTo>
                      <a:pt x="37" y="12"/>
                      <a:pt x="39" y="19"/>
                      <a:pt x="39" y="29"/>
                    </a:cubicBezTo>
                    <a:cubicBezTo>
                      <a:pt x="39" y="39"/>
                      <a:pt x="37" y="46"/>
                      <a:pt x="34" y="51"/>
                    </a:cubicBezTo>
                    <a:cubicBezTo>
                      <a:pt x="30" y="56"/>
                      <a:pt x="25" y="58"/>
                      <a:pt x="19" y="58"/>
                    </a:cubicBezTo>
                    <a:cubicBezTo>
                      <a:pt x="13" y="58"/>
                      <a:pt x="8" y="56"/>
                      <a:pt x="5" y="51"/>
                    </a:cubicBezTo>
                    <a:cubicBezTo>
                      <a:pt x="1" y="46"/>
                      <a:pt x="0" y="38"/>
                      <a:pt x="0" y="29"/>
                    </a:cubicBezTo>
                    <a:close/>
                    <a:moveTo>
                      <a:pt x="10" y="29"/>
                    </a:moveTo>
                    <a:cubicBezTo>
                      <a:pt x="10" y="36"/>
                      <a:pt x="11" y="41"/>
                      <a:pt x="12" y="44"/>
                    </a:cubicBezTo>
                    <a:cubicBezTo>
                      <a:pt x="14" y="48"/>
                      <a:pt x="16" y="49"/>
                      <a:pt x="19" y="49"/>
                    </a:cubicBezTo>
                    <a:cubicBezTo>
                      <a:pt x="22" y="49"/>
                      <a:pt x="25" y="48"/>
                      <a:pt x="26" y="44"/>
                    </a:cubicBezTo>
                    <a:cubicBezTo>
                      <a:pt x="28" y="41"/>
                      <a:pt x="28" y="36"/>
                      <a:pt x="28" y="29"/>
                    </a:cubicBezTo>
                    <a:cubicBezTo>
                      <a:pt x="28" y="23"/>
                      <a:pt x="28" y="18"/>
                      <a:pt x="26" y="14"/>
                    </a:cubicBezTo>
                    <a:cubicBezTo>
                      <a:pt x="25" y="11"/>
                      <a:pt x="22"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16" name="Freeform 113">
                <a:extLst>
                  <a:ext uri="{FF2B5EF4-FFF2-40B4-BE49-F238E27FC236}">
                    <a16:creationId xmlns:a16="http://schemas.microsoft.com/office/drawing/2014/main" id="{D0A14661-F934-3E7A-5684-EE4C54C91414}"/>
                  </a:ext>
                </a:extLst>
              </p:cNvPr>
              <p:cNvSpPr>
                <a:spLocks/>
              </p:cNvSpPr>
              <p:nvPr/>
            </p:nvSpPr>
            <p:spPr bwMode="auto">
              <a:xfrm>
                <a:off x="8259763" y="4041776"/>
                <a:ext cx="88900" cy="149225"/>
              </a:xfrm>
              <a:custGeom>
                <a:avLst/>
                <a:gdLst>
                  <a:gd name="T0" fmla="*/ 5 w 56"/>
                  <a:gd name="T1" fmla="*/ 79 h 94"/>
                  <a:gd name="T2" fmla="*/ 23 w 56"/>
                  <a:gd name="T3" fmla="*/ 79 h 94"/>
                  <a:gd name="T4" fmla="*/ 23 w 56"/>
                  <a:gd name="T5" fmla="*/ 28 h 94"/>
                  <a:gd name="T6" fmla="*/ 25 w 56"/>
                  <a:gd name="T7" fmla="*/ 20 h 94"/>
                  <a:gd name="T8" fmla="*/ 18 w 56"/>
                  <a:gd name="T9" fmla="*/ 27 h 94"/>
                  <a:gd name="T10" fmla="*/ 7 w 56"/>
                  <a:gd name="T11" fmla="*/ 35 h 94"/>
                  <a:gd name="T12" fmla="*/ 0 w 56"/>
                  <a:gd name="T13" fmla="*/ 25 h 94"/>
                  <a:gd name="T14" fmla="*/ 30 w 56"/>
                  <a:gd name="T15" fmla="*/ 0 h 94"/>
                  <a:gd name="T16" fmla="*/ 38 w 56"/>
                  <a:gd name="T17" fmla="*/ 0 h 94"/>
                  <a:gd name="T18" fmla="*/ 38 w 56"/>
                  <a:gd name="T19" fmla="*/ 79 h 94"/>
                  <a:gd name="T20" fmla="*/ 56 w 56"/>
                  <a:gd name="T21" fmla="*/ 79 h 94"/>
                  <a:gd name="T22" fmla="*/ 56 w 56"/>
                  <a:gd name="T23" fmla="*/ 94 h 94"/>
                  <a:gd name="T24" fmla="*/ 5 w 56"/>
                  <a:gd name="T25" fmla="*/ 94 h 94"/>
                  <a:gd name="T26" fmla="*/ 5 w 56"/>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4">
                    <a:moveTo>
                      <a:pt x="5" y="79"/>
                    </a:moveTo>
                    <a:lnTo>
                      <a:pt x="23" y="79"/>
                    </a:lnTo>
                    <a:lnTo>
                      <a:pt x="23" y="28"/>
                    </a:lnTo>
                    <a:lnTo>
                      <a:pt x="25" y="20"/>
                    </a:lnTo>
                    <a:lnTo>
                      <a:pt x="18" y="27"/>
                    </a:lnTo>
                    <a:lnTo>
                      <a:pt x="7" y="35"/>
                    </a:lnTo>
                    <a:lnTo>
                      <a:pt x="0" y="25"/>
                    </a:lnTo>
                    <a:lnTo>
                      <a:pt x="30" y="0"/>
                    </a:lnTo>
                    <a:lnTo>
                      <a:pt x="38" y="0"/>
                    </a:lnTo>
                    <a:lnTo>
                      <a:pt x="38" y="79"/>
                    </a:lnTo>
                    <a:lnTo>
                      <a:pt x="56" y="79"/>
                    </a:lnTo>
                    <a:lnTo>
                      <a:pt x="56"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17" name="Freeform 114">
                <a:extLst>
                  <a:ext uri="{FF2B5EF4-FFF2-40B4-BE49-F238E27FC236}">
                    <a16:creationId xmlns:a16="http://schemas.microsoft.com/office/drawing/2014/main" id="{A6C52145-B814-622B-AAEA-D24DC5A7F879}"/>
                  </a:ext>
                </a:extLst>
              </p:cNvPr>
              <p:cNvSpPr>
                <a:spLocks noEditPoints="1"/>
              </p:cNvSpPr>
              <p:nvPr/>
            </p:nvSpPr>
            <p:spPr bwMode="auto">
              <a:xfrm>
                <a:off x="8388351" y="4041776"/>
                <a:ext cx="98425" cy="150813"/>
              </a:xfrm>
              <a:custGeom>
                <a:avLst/>
                <a:gdLst>
                  <a:gd name="T0" fmla="*/ 0 w 38"/>
                  <a:gd name="T1" fmla="*/ 29 h 58"/>
                  <a:gd name="T2" fmla="*/ 5 w 38"/>
                  <a:gd name="T3" fmla="*/ 7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4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7"/>
                    </a:cubicBezTo>
                    <a:cubicBezTo>
                      <a:pt x="8" y="3"/>
                      <a:pt x="13" y="0"/>
                      <a:pt x="19" y="0"/>
                    </a:cubicBezTo>
                    <a:cubicBezTo>
                      <a:pt x="26" y="0"/>
                      <a:pt x="31" y="3"/>
                      <a:pt x="34" y="7"/>
                    </a:cubicBezTo>
                    <a:cubicBezTo>
                      <a:pt x="37" y="12"/>
                      <a:pt x="38" y="19"/>
                      <a:pt x="38" y="29"/>
                    </a:cubicBezTo>
                    <a:cubicBezTo>
                      <a:pt x="38" y="39"/>
                      <a:pt x="37" y="46"/>
                      <a:pt x="33" y="51"/>
                    </a:cubicBezTo>
                    <a:cubicBezTo>
                      <a:pt x="30" y="56"/>
                      <a:pt x="25" y="58"/>
                      <a:pt x="19" y="58"/>
                    </a:cubicBezTo>
                    <a:cubicBezTo>
                      <a:pt x="12" y="58"/>
                      <a:pt x="7" y="56"/>
                      <a:pt x="4" y="51"/>
                    </a:cubicBezTo>
                    <a:cubicBezTo>
                      <a:pt x="1" y="46"/>
                      <a:pt x="0" y="38"/>
                      <a:pt x="0" y="29"/>
                    </a:cubicBezTo>
                    <a:close/>
                    <a:moveTo>
                      <a:pt x="10" y="29"/>
                    </a:moveTo>
                    <a:cubicBezTo>
                      <a:pt x="10" y="36"/>
                      <a:pt x="11" y="41"/>
                      <a:pt x="12" y="44"/>
                    </a:cubicBezTo>
                    <a:cubicBezTo>
                      <a:pt x="13" y="48"/>
                      <a:pt x="16" y="49"/>
                      <a:pt x="19" y="49"/>
                    </a:cubicBezTo>
                    <a:cubicBezTo>
                      <a:pt x="22" y="49"/>
                      <a:pt x="24" y="48"/>
                      <a:pt x="26" y="44"/>
                    </a:cubicBezTo>
                    <a:cubicBezTo>
                      <a:pt x="27" y="41"/>
                      <a:pt x="28" y="36"/>
                      <a:pt x="28" y="29"/>
                    </a:cubicBezTo>
                    <a:cubicBezTo>
                      <a:pt x="28" y="23"/>
                      <a:pt x="27" y="18"/>
                      <a:pt x="26" y="14"/>
                    </a:cubicBezTo>
                    <a:cubicBezTo>
                      <a:pt x="25" y="11"/>
                      <a:pt x="22" y="9"/>
                      <a:pt x="19" y="9"/>
                    </a:cubicBezTo>
                    <a:cubicBezTo>
                      <a:pt x="16" y="9"/>
                      <a:pt x="13"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18" name="Freeform 115">
                <a:extLst>
                  <a:ext uri="{FF2B5EF4-FFF2-40B4-BE49-F238E27FC236}">
                    <a16:creationId xmlns:a16="http://schemas.microsoft.com/office/drawing/2014/main" id="{AA29CA92-1603-1756-1CDE-4363C4506974}"/>
                  </a:ext>
                </a:extLst>
              </p:cNvPr>
              <p:cNvSpPr>
                <a:spLocks/>
              </p:cNvSpPr>
              <p:nvPr/>
            </p:nvSpPr>
            <p:spPr bwMode="auto">
              <a:xfrm>
                <a:off x="8523288" y="4041776"/>
                <a:ext cx="90488" cy="149225"/>
              </a:xfrm>
              <a:custGeom>
                <a:avLst/>
                <a:gdLst>
                  <a:gd name="T0" fmla="*/ 5 w 57"/>
                  <a:gd name="T1" fmla="*/ 79 h 94"/>
                  <a:gd name="T2" fmla="*/ 23 w 57"/>
                  <a:gd name="T3" fmla="*/ 79 h 94"/>
                  <a:gd name="T4" fmla="*/ 23 w 57"/>
                  <a:gd name="T5" fmla="*/ 28 h 94"/>
                  <a:gd name="T6" fmla="*/ 26 w 57"/>
                  <a:gd name="T7" fmla="*/ 20 h 94"/>
                  <a:gd name="T8" fmla="*/ 19 w 57"/>
                  <a:gd name="T9" fmla="*/ 27 h 94"/>
                  <a:gd name="T10" fmla="*/ 8 w 57"/>
                  <a:gd name="T11" fmla="*/ 35 h 94"/>
                  <a:gd name="T12" fmla="*/ 0 w 57"/>
                  <a:gd name="T13" fmla="*/ 25 h 94"/>
                  <a:gd name="T14" fmla="*/ 29 w 57"/>
                  <a:gd name="T15" fmla="*/ 0 h 94"/>
                  <a:gd name="T16" fmla="*/ 39 w 57"/>
                  <a:gd name="T17" fmla="*/ 0 h 94"/>
                  <a:gd name="T18" fmla="*/ 39 w 57"/>
                  <a:gd name="T19" fmla="*/ 79 h 94"/>
                  <a:gd name="T20" fmla="*/ 57 w 57"/>
                  <a:gd name="T21" fmla="*/ 79 h 94"/>
                  <a:gd name="T22" fmla="*/ 57 w 57"/>
                  <a:gd name="T23" fmla="*/ 94 h 94"/>
                  <a:gd name="T24" fmla="*/ 5 w 57"/>
                  <a:gd name="T25" fmla="*/ 94 h 94"/>
                  <a:gd name="T26" fmla="*/ 5 w 57"/>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4">
                    <a:moveTo>
                      <a:pt x="5" y="79"/>
                    </a:moveTo>
                    <a:lnTo>
                      <a:pt x="23" y="79"/>
                    </a:lnTo>
                    <a:lnTo>
                      <a:pt x="23" y="28"/>
                    </a:lnTo>
                    <a:lnTo>
                      <a:pt x="26" y="20"/>
                    </a:lnTo>
                    <a:lnTo>
                      <a:pt x="19" y="27"/>
                    </a:lnTo>
                    <a:lnTo>
                      <a:pt x="8" y="35"/>
                    </a:lnTo>
                    <a:lnTo>
                      <a:pt x="0" y="25"/>
                    </a:lnTo>
                    <a:lnTo>
                      <a:pt x="29" y="0"/>
                    </a:lnTo>
                    <a:lnTo>
                      <a:pt x="39" y="0"/>
                    </a:lnTo>
                    <a:lnTo>
                      <a:pt x="39" y="79"/>
                    </a:lnTo>
                    <a:lnTo>
                      <a:pt x="57" y="79"/>
                    </a:lnTo>
                    <a:lnTo>
                      <a:pt x="57"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19" name="Freeform 116">
                <a:extLst>
                  <a:ext uri="{FF2B5EF4-FFF2-40B4-BE49-F238E27FC236}">
                    <a16:creationId xmlns:a16="http://schemas.microsoft.com/office/drawing/2014/main" id="{75ACBE86-5393-A189-D030-DACF572D407B}"/>
                  </a:ext>
                </a:extLst>
              </p:cNvPr>
              <p:cNvSpPr>
                <a:spLocks noEditPoints="1"/>
              </p:cNvSpPr>
              <p:nvPr/>
            </p:nvSpPr>
            <p:spPr bwMode="auto">
              <a:xfrm>
                <a:off x="7856538" y="4289426"/>
                <a:ext cx="101600" cy="150813"/>
              </a:xfrm>
              <a:custGeom>
                <a:avLst/>
                <a:gdLst>
                  <a:gd name="T0" fmla="*/ 0 w 39"/>
                  <a:gd name="T1" fmla="*/ 29 h 58"/>
                  <a:gd name="T2" fmla="*/ 5 w 39"/>
                  <a:gd name="T3" fmla="*/ 8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3 w 39"/>
                  <a:gd name="T21" fmla="*/ 44 h 58"/>
                  <a:gd name="T22" fmla="*/ 19 w 39"/>
                  <a:gd name="T23" fmla="*/ 49 h 58"/>
                  <a:gd name="T24" fmla="*/ 26 w 39"/>
                  <a:gd name="T25" fmla="*/ 45 h 58"/>
                  <a:gd name="T26" fmla="*/ 28 w 39"/>
                  <a:gd name="T27" fmla="*/ 29 h 58"/>
                  <a:gd name="T28" fmla="*/ 26 w 39"/>
                  <a:gd name="T29" fmla="*/ 14 h 58"/>
                  <a:gd name="T30" fmla="*/ 19 w 39"/>
                  <a:gd name="T31" fmla="*/ 9 h 58"/>
                  <a:gd name="T32" fmla="*/ 13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8"/>
                    </a:cubicBezTo>
                    <a:cubicBezTo>
                      <a:pt x="8" y="3"/>
                      <a:pt x="13" y="0"/>
                      <a:pt x="19" y="0"/>
                    </a:cubicBezTo>
                    <a:cubicBezTo>
                      <a:pt x="26" y="0"/>
                      <a:pt x="31" y="3"/>
                      <a:pt x="34" y="7"/>
                    </a:cubicBezTo>
                    <a:cubicBezTo>
                      <a:pt x="37" y="12"/>
                      <a:pt x="39" y="19"/>
                      <a:pt x="39" y="29"/>
                    </a:cubicBezTo>
                    <a:cubicBezTo>
                      <a:pt x="39" y="39"/>
                      <a:pt x="37" y="46"/>
                      <a:pt x="34" y="51"/>
                    </a:cubicBezTo>
                    <a:cubicBezTo>
                      <a:pt x="30" y="56"/>
                      <a:pt x="26" y="58"/>
                      <a:pt x="19" y="58"/>
                    </a:cubicBezTo>
                    <a:cubicBezTo>
                      <a:pt x="13" y="58"/>
                      <a:pt x="8" y="56"/>
                      <a:pt x="5" y="51"/>
                    </a:cubicBezTo>
                    <a:cubicBezTo>
                      <a:pt x="2" y="46"/>
                      <a:pt x="0" y="38"/>
                      <a:pt x="0" y="29"/>
                    </a:cubicBezTo>
                    <a:close/>
                    <a:moveTo>
                      <a:pt x="10" y="29"/>
                    </a:moveTo>
                    <a:cubicBezTo>
                      <a:pt x="10" y="36"/>
                      <a:pt x="11" y="41"/>
                      <a:pt x="13" y="44"/>
                    </a:cubicBezTo>
                    <a:cubicBezTo>
                      <a:pt x="14" y="48"/>
                      <a:pt x="16" y="49"/>
                      <a:pt x="19" y="49"/>
                    </a:cubicBezTo>
                    <a:cubicBezTo>
                      <a:pt x="23" y="49"/>
                      <a:pt x="25" y="48"/>
                      <a:pt x="26" y="45"/>
                    </a:cubicBezTo>
                    <a:cubicBezTo>
                      <a:pt x="28" y="41"/>
                      <a:pt x="28" y="36"/>
                      <a:pt x="28" y="29"/>
                    </a:cubicBezTo>
                    <a:cubicBezTo>
                      <a:pt x="28" y="23"/>
                      <a:pt x="28" y="18"/>
                      <a:pt x="26" y="14"/>
                    </a:cubicBezTo>
                    <a:cubicBezTo>
                      <a:pt x="25" y="11"/>
                      <a:pt x="23" y="9"/>
                      <a:pt x="19" y="9"/>
                    </a:cubicBezTo>
                    <a:cubicBezTo>
                      <a:pt x="16" y="9"/>
                      <a:pt x="14" y="11"/>
                      <a:pt x="13"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20" name="Freeform 117">
                <a:extLst>
                  <a:ext uri="{FF2B5EF4-FFF2-40B4-BE49-F238E27FC236}">
                    <a16:creationId xmlns:a16="http://schemas.microsoft.com/office/drawing/2014/main" id="{08AC0A00-23DC-F6BE-089D-569D659E4FCC}"/>
                  </a:ext>
                </a:extLst>
              </p:cNvPr>
              <p:cNvSpPr>
                <a:spLocks noEditPoints="1"/>
              </p:cNvSpPr>
              <p:nvPr/>
            </p:nvSpPr>
            <p:spPr bwMode="auto">
              <a:xfrm>
                <a:off x="7989888" y="4289426"/>
                <a:ext cx="101600" cy="150813"/>
              </a:xfrm>
              <a:custGeom>
                <a:avLst/>
                <a:gdLst>
                  <a:gd name="T0" fmla="*/ 0 w 39"/>
                  <a:gd name="T1" fmla="*/ 29 h 58"/>
                  <a:gd name="T2" fmla="*/ 5 w 39"/>
                  <a:gd name="T3" fmla="*/ 8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2 w 39"/>
                  <a:gd name="T21" fmla="*/ 44 h 58"/>
                  <a:gd name="T22" fmla="*/ 19 w 39"/>
                  <a:gd name="T23" fmla="*/ 49 h 58"/>
                  <a:gd name="T24" fmla="*/ 26 w 39"/>
                  <a:gd name="T25" fmla="*/ 45 h 58"/>
                  <a:gd name="T26" fmla="*/ 28 w 39"/>
                  <a:gd name="T27" fmla="*/ 29 h 58"/>
                  <a:gd name="T28" fmla="*/ 26 w 39"/>
                  <a:gd name="T29" fmla="*/ 14 h 58"/>
                  <a:gd name="T30" fmla="*/ 19 w 39"/>
                  <a:gd name="T31" fmla="*/ 9 h 58"/>
                  <a:gd name="T32" fmla="*/ 12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8"/>
                    </a:cubicBezTo>
                    <a:cubicBezTo>
                      <a:pt x="8" y="3"/>
                      <a:pt x="13" y="0"/>
                      <a:pt x="19" y="0"/>
                    </a:cubicBezTo>
                    <a:cubicBezTo>
                      <a:pt x="26" y="0"/>
                      <a:pt x="31" y="3"/>
                      <a:pt x="34" y="7"/>
                    </a:cubicBezTo>
                    <a:cubicBezTo>
                      <a:pt x="37" y="12"/>
                      <a:pt x="39" y="19"/>
                      <a:pt x="39" y="29"/>
                    </a:cubicBezTo>
                    <a:cubicBezTo>
                      <a:pt x="39" y="39"/>
                      <a:pt x="37" y="46"/>
                      <a:pt x="34" y="51"/>
                    </a:cubicBezTo>
                    <a:cubicBezTo>
                      <a:pt x="30" y="56"/>
                      <a:pt x="25" y="58"/>
                      <a:pt x="19" y="58"/>
                    </a:cubicBezTo>
                    <a:cubicBezTo>
                      <a:pt x="13" y="58"/>
                      <a:pt x="8" y="56"/>
                      <a:pt x="5" y="51"/>
                    </a:cubicBezTo>
                    <a:cubicBezTo>
                      <a:pt x="2" y="46"/>
                      <a:pt x="0" y="38"/>
                      <a:pt x="0" y="29"/>
                    </a:cubicBezTo>
                    <a:close/>
                    <a:moveTo>
                      <a:pt x="10" y="29"/>
                    </a:moveTo>
                    <a:cubicBezTo>
                      <a:pt x="10" y="36"/>
                      <a:pt x="11" y="41"/>
                      <a:pt x="12" y="44"/>
                    </a:cubicBezTo>
                    <a:cubicBezTo>
                      <a:pt x="14" y="48"/>
                      <a:pt x="16" y="49"/>
                      <a:pt x="19" y="49"/>
                    </a:cubicBezTo>
                    <a:cubicBezTo>
                      <a:pt x="22" y="49"/>
                      <a:pt x="25" y="48"/>
                      <a:pt x="26" y="45"/>
                    </a:cubicBezTo>
                    <a:cubicBezTo>
                      <a:pt x="28" y="41"/>
                      <a:pt x="28" y="36"/>
                      <a:pt x="28" y="29"/>
                    </a:cubicBezTo>
                    <a:cubicBezTo>
                      <a:pt x="28" y="23"/>
                      <a:pt x="28" y="18"/>
                      <a:pt x="26" y="14"/>
                    </a:cubicBezTo>
                    <a:cubicBezTo>
                      <a:pt x="25" y="11"/>
                      <a:pt x="23"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21" name="Freeform 118">
                <a:extLst>
                  <a:ext uri="{FF2B5EF4-FFF2-40B4-BE49-F238E27FC236}">
                    <a16:creationId xmlns:a16="http://schemas.microsoft.com/office/drawing/2014/main" id="{F832B0BC-D5D5-1AC2-AACB-AB4653AF87A3}"/>
                  </a:ext>
                </a:extLst>
              </p:cNvPr>
              <p:cNvSpPr>
                <a:spLocks/>
              </p:cNvSpPr>
              <p:nvPr/>
            </p:nvSpPr>
            <p:spPr bwMode="auto">
              <a:xfrm>
                <a:off x="8128001" y="4292601"/>
                <a:ext cx="87313" cy="144463"/>
              </a:xfrm>
              <a:custGeom>
                <a:avLst/>
                <a:gdLst>
                  <a:gd name="T0" fmla="*/ 5 w 55"/>
                  <a:gd name="T1" fmla="*/ 77 h 91"/>
                  <a:gd name="T2" fmla="*/ 23 w 55"/>
                  <a:gd name="T3" fmla="*/ 77 h 91"/>
                  <a:gd name="T4" fmla="*/ 23 w 55"/>
                  <a:gd name="T5" fmla="*/ 26 h 91"/>
                  <a:gd name="T6" fmla="*/ 24 w 55"/>
                  <a:gd name="T7" fmla="*/ 18 h 91"/>
                  <a:gd name="T8" fmla="*/ 18 w 55"/>
                  <a:gd name="T9" fmla="*/ 24 h 91"/>
                  <a:gd name="T10" fmla="*/ 6 w 55"/>
                  <a:gd name="T11" fmla="*/ 32 h 91"/>
                  <a:gd name="T12" fmla="*/ 0 w 55"/>
                  <a:gd name="T13" fmla="*/ 23 h 91"/>
                  <a:gd name="T14" fmla="*/ 29 w 55"/>
                  <a:gd name="T15" fmla="*/ 0 h 91"/>
                  <a:gd name="T16" fmla="*/ 39 w 55"/>
                  <a:gd name="T17" fmla="*/ 0 h 91"/>
                  <a:gd name="T18" fmla="*/ 39 w 55"/>
                  <a:gd name="T19" fmla="*/ 77 h 91"/>
                  <a:gd name="T20" fmla="*/ 55 w 55"/>
                  <a:gd name="T21" fmla="*/ 77 h 91"/>
                  <a:gd name="T22" fmla="*/ 55 w 55"/>
                  <a:gd name="T23" fmla="*/ 91 h 91"/>
                  <a:gd name="T24" fmla="*/ 5 w 55"/>
                  <a:gd name="T25" fmla="*/ 91 h 91"/>
                  <a:gd name="T26" fmla="*/ 5 w 55"/>
                  <a:gd name="T27"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91">
                    <a:moveTo>
                      <a:pt x="5" y="77"/>
                    </a:moveTo>
                    <a:lnTo>
                      <a:pt x="23" y="77"/>
                    </a:lnTo>
                    <a:lnTo>
                      <a:pt x="23" y="26"/>
                    </a:lnTo>
                    <a:lnTo>
                      <a:pt x="24" y="18"/>
                    </a:lnTo>
                    <a:lnTo>
                      <a:pt x="18" y="24"/>
                    </a:lnTo>
                    <a:lnTo>
                      <a:pt x="6" y="32"/>
                    </a:lnTo>
                    <a:lnTo>
                      <a:pt x="0" y="23"/>
                    </a:lnTo>
                    <a:lnTo>
                      <a:pt x="29" y="0"/>
                    </a:lnTo>
                    <a:lnTo>
                      <a:pt x="39" y="0"/>
                    </a:lnTo>
                    <a:lnTo>
                      <a:pt x="39" y="77"/>
                    </a:lnTo>
                    <a:lnTo>
                      <a:pt x="55" y="77"/>
                    </a:lnTo>
                    <a:lnTo>
                      <a:pt x="55" y="91"/>
                    </a:lnTo>
                    <a:lnTo>
                      <a:pt x="5" y="91"/>
                    </a:lnTo>
                    <a:lnTo>
                      <a:pt x="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22" name="Freeform 119">
                <a:extLst>
                  <a:ext uri="{FF2B5EF4-FFF2-40B4-BE49-F238E27FC236}">
                    <a16:creationId xmlns:a16="http://schemas.microsoft.com/office/drawing/2014/main" id="{3458EFE7-9B37-4E8E-F6B2-752EE4167F4E}"/>
                  </a:ext>
                </a:extLst>
              </p:cNvPr>
              <p:cNvSpPr>
                <a:spLocks noEditPoints="1"/>
              </p:cNvSpPr>
              <p:nvPr/>
            </p:nvSpPr>
            <p:spPr bwMode="auto">
              <a:xfrm>
                <a:off x="8255001" y="4289426"/>
                <a:ext cx="98425" cy="150813"/>
              </a:xfrm>
              <a:custGeom>
                <a:avLst/>
                <a:gdLst>
                  <a:gd name="T0" fmla="*/ 0 w 38"/>
                  <a:gd name="T1" fmla="*/ 29 h 58"/>
                  <a:gd name="T2" fmla="*/ 5 w 38"/>
                  <a:gd name="T3" fmla="*/ 8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5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8"/>
                    </a:cubicBezTo>
                    <a:cubicBezTo>
                      <a:pt x="8" y="3"/>
                      <a:pt x="13" y="0"/>
                      <a:pt x="19" y="0"/>
                    </a:cubicBezTo>
                    <a:cubicBezTo>
                      <a:pt x="26" y="0"/>
                      <a:pt x="31" y="3"/>
                      <a:pt x="34" y="7"/>
                    </a:cubicBezTo>
                    <a:cubicBezTo>
                      <a:pt x="37" y="12"/>
                      <a:pt x="38" y="19"/>
                      <a:pt x="38" y="29"/>
                    </a:cubicBezTo>
                    <a:cubicBezTo>
                      <a:pt x="38" y="39"/>
                      <a:pt x="37" y="46"/>
                      <a:pt x="33" y="51"/>
                    </a:cubicBezTo>
                    <a:cubicBezTo>
                      <a:pt x="30" y="56"/>
                      <a:pt x="25" y="58"/>
                      <a:pt x="19" y="58"/>
                    </a:cubicBezTo>
                    <a:cubicBezTo>
                      <a:pt x="12" y="58"/>
                      <a:pt x="8" y="56"/>
                      <a:pt x="4" y="51"/>
                    </a:cubicBezTo>
                    <a:cubicBezTo>
                      <a:pt x="1" y="46"/>
                      <a:pt x="0" y="38"/>
                      <a:pt x="0" y="29"/>
                    </a:cubicBezTo>
                    <a:close/>
                    <a:moveTo>
                      <a:pt x="10" y="29"/>
                    </a:moveTo>
                    <a:cubicBezTo>
                      <a:pt x="10" y="36"/>
                      <a:pt x="11" y="41"/>
                      <a:pt x="12" y="44"/>
                    </a:cubicBezTo>
                    <a:cubicBezTo>
                      <a:pt x="14" y="48"/>
                      <a:pt x="16" y="49"/>
                      <a:pt x="19" y="49"/>
                    </a:cubicBezTo>
                    <a:cubicBezTo>
                      <a:pt x="22" y="49"/>
                      <a:pt x="24" y="48"/>
                      <a:pt x="26" y="45"/>
                    </a:cubicBezTo>
                    <a:cubicBezTo>
                      <a:pt x="27" y="41"/>
                      <a:pt x="28" y="36"/>
                      <a:pt x="28" y="29"/>
                    </a:cubicBezTo>
                    <a:cubicBezTo>
                      <a:pt x="28" y="23"/>
                      <a:pt x="27" y="18"/>
                      <a:pt x="26" y="14"/>
                    </a:cubicBezTo>
                    <a:cubicBezTo>
                      <a:pt x="25" y="11"/>
                      <a:pt x="22"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23" name="Freeform 120">
                <a:extLst>
                  <a:ext uri="{FF2B5EF4-FFF2-40B4-BE49-F238E27FC236}">
                    <a16:creationId xmlns:a16="http://schemas.microsoft.com/office/drawing/2014/main" id="{EAD81399-1060-D149-99A1-8CC33BF588AD}"/>
                  </a:ext>
                </a:extLst>
              </p:cNvPr>
              <p:cNvSpPr>
                <a:spLocks/>
              </p:cNvSpPr>
              <p:nvPr/>
            </p:nvSpPr>
            <p:spPr bwMode="auto">
              <a:xfrm>
                <a:off x="8389938" y="4292601"/>
                <a:ext cx="92075" cy="144463"/>
              </a:xfrm>
              <a:custGeom>
                <a:avLst/>
                <a:gdLst>
                  <a:gd name="T0" fmla="*/ 5 w 58"/>
                  <a:gd name="T1" fmla="*/ 77 h 91"/>
                  <a:gd name="T2" fmla="*/ 23 w 58"/>
                  <a:gd name="T3" fmla="*/ 77 h 91"/>
                  <a:gd name="T4" fmla="*/ 23 w 58"/>
                  <a:gd name="T5" fmla="*/ 26 h 91"/>
                  <a:gd name="T6" fmla="*/ 26 w 58"/>
                  <a:gd name="T7" fmla="*/ 18 h 91"/>
                  <a:gd name="T8" fmla="*/ 20 w 58"/>
                  <a:gd name="T9" fmla="*/ 24 h 91"/>
                  <a:gd name="T10" fmla="*/ 8 w 58"/>
                  <a:gd name="T11" fmla="*/ 32 h 91"/>
                  <a:gd name="T12" fmla="*/ 0 w 58"/>
                  <a:gd name="T13" fmla="*/ 23 h 91"/>
                  <a:gd name="T14" fmla="*/ 31 w 58"/>
                  <a:gd name="T15" fmla="*/ 0 h 91"/>
                  <a:gd name="T16" fmla="*/ 39 w 58"/>
                  <a:gd name="T17" fmla="*/ 0 h 91"/>
                  <a:gd name="T18" fmla="*/ 39 w 58"/>
                  <a:gd name="T19" fmla="*/ 77 h 91"/>
                  <a:gd name="T20" fmla="*/ 58 w 58"/>
                  <a:gd name="T21" fmla="*/ 77 h 91"/>
                  <a:gd name="T22" fmla="*/ 58 w 58"/>
                  <a:gd name="T23" fmla="*/ 91 h 91"/>
                  <a:gd name="T24" fmla="*/ 5 w 58"/>
                  <a:gd name="T25" fmla="*/ 91 h 91"/>
                  <a:gd name="T26" fmla="*/ 5 w 58"/>
                  <a:gd name="T27"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1">
                    <a:moveTo>
                      <a:pt x="5" y="77"/>
                    </a:moveTo>
                    <a:lnTo>
                      <a:pt x="23" y="77"/>
                    </a:lnTo>
                    <a:lnTo>
                      <a:pt x="23" y="26"/>
                    </a:lnTo>
                    <a:lnTo>
                      <a:pt x="26" y="18"/>
                    </a:lnTo>
                    <a:lnTo>
                      <a:pt x="20" y="24"/>
                    </a:lnTo>
                    <a:lnTo>
                      <a:pt x="8" y="32"/>
                    </a:lnTo>
                    <a:lnTo>
                      <a:pt x="0" y="23"/>
                    </a:lnTo>
                    <a:lnTo>
                      <a:pt x="31" y="0"/>
                    </a:lnTo>
                    <a:lnTo>
                      <a:pt x="39" y="0"/>
                    </a:lnTo>
                    <a:lnTo>
                      <a:pt x="39" y="77"/>
                    </a:lnTo>
                    <a:lnTo>
                      <a:pt x="58" y="77"/>
                    </a:lnTo>
                    <a:lnTo>
                      <a:pt x="58" y="91"/>
                    </a:lnTo>
                    <a:lnTo>
                      <a:pt x="5" y="91"/>
                    </a:lnTo>
                    <a:lnTo>
                      <a:pt x="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24" name="Freeform 121">
                <a:extLst>
                  <a:ext uri="{FF2B5EF4-FFF2-40B4-BE49-F238E27FC236}">
                    <a16:creationId xmlns:a16="http://schemas.microsoft.com/office/drawing/2014/main" id="{3C3C9718-5EC2-07BC-A7DA-7F40CE0ADC2D}"/>
                  </a:ext>
                </a:extLst>
              </p:cNvPr>
              <p:cNvSpPr>
                <a:spLocks noEditPoints="1"/>
              </p:cNvSpPr>
              <p:nvPr/>
            </p:nvSpPr>
            <p:spPr bwMode="auto">
              <a:xfrm>
                <a:off x="8520113" y="4289426"/>
                <a:ext cx="98425" cy="150813"/>
              </a:xfrm>
              <a:custGeom>
                <a:avLst/>
                <a:gdLst>
                  <a:gd name="T0" fmla="*/ 0 w 38"/>
                  <a:gd name="T1" fmla="*/ 29 h 58"/>
                  <a:gd name="T2" fmla="*/ 5 w 38"/>
                  <a:gd name="T3" fmla="*/ 8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5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8"/>
                    </a:cubicBezTo>
                    <a:cubicBezTo>
                      <a:pt x="8" y="3"/>
                      <a:pt x="13" y="0"/>
                      <a:pt x="19" y="0"/>
                    </a:cubicBezTo>
                    <a:cubicBezTo>
                      <a:pt x="26" y="0"/>
                      <a:pt x="30" y="3"/>
                      <a:pt x="34" y="7"/>
                    </a:cubicBezTo>
                    <a:cubicBezTo>
                      <a:pt x="37" y="12"/>
                      <a:pt x="38" y="19"/>
                      <a:pt x="38" y="29"/>
                    </a:cubicBezTo>
                    <a:cubicBezTo>
                      <a:pt x="38" y="39"/>
                      <a:pt x="37" y="46"/>
                      <a:pt x="33" y="51"/>
                    </a:cubicBezTo>
                    <a:cubicBezTo>
                      <a:pt x="30" y="56"/>
                      <a:pt x="25" y="58"/>
                      <a:pt x="19" y="58"/>
                    </a:cubicBezTo>
                    <a:cubicBezTo>
                      <a:pt x="12" y="58"/>
                      <a:pt x="7" y="56"/>
                      <a:pt x="4" y="51"/>
                    </a:cubicBezTo>
                    <a:cubicBezTo>
                      <a:pt x="1" y="46"/>
                      <a:pt x="0" y="38"/>
                      <a:pt x="0" y="29"/>
                    </a:cubicBezTo>
                    <a:close/>
                    <a:moveTo>
                      <a:pt x="10" y="29"/>
                    </a:moveTo>
                    <a:cubicBezTo>
                      <a:pt x="10" y="36"/>
                      <a:pt x="11" y="41"/>
                      <a:pt x="12" y="44"/>
                    </a:cubicBezTo>
                    <a:cubicBezTo>
                      <a:pt x="13" y="48"/>
                      <a:pt x="16" y="49"/>
                      <a:pt x="19" y="49"/>
                    </a:cubicBezTo>
                    <a:cubicBezTo>
                      <a:pt x="22" y="49"/>
                      <a:pt x="24" y="48"/>
                      <a:pt x="26" y="45"/>
                    </a:cubicBezTo>
                    <a:cubicBezTo>
                      <a:pt x="27" y="41"/>
                      <a:pt x="28" y="36"/>
                      <a:pt x="28" y="29"/>
                    </a:cubicBezTo>
                    <a:cubicBezTo>
                      <a:pt x="28" y="23"/>
                      <a:pt x="27" y="18"/>
                      <a:pt x="26" y="14"/>
                    </a:cubicBezTo>
                    <a:cubicBezTo>
                      <a:pt x="24" y="11"/>
                      <a:pt x="22" y="9"/>
                      <a:pt x="19" y="9"/>
                    </a:cubicBezTo>
                    <a:cubicBezTo>
                      <a:pt x="16" y="9"/>
                      <a:pt x="13"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grpSp>
        <p:sp>
          <p:nvSpPr>
            <p:cNvPr id="25" name="Freeform 38">
              <a:extLst>
                <a:ext uri="{FF2B5EF4-FFF2-40B4-BE49-F238E27FC236}">
                  <a16:creationId xmlns:a16="http://schemas.microsoft.com/office/drawing/2014/main" id="{74D7188F-E739-6321-BE78-DE3987A375A2}"/>
                </a:ext>
              </a:extLst>
            </p:cNvPr>
            <p:cNvSpPr>
              <a:spLocks noEditPoints="1"/>
            </p:cNvSpPr>
            <p:nvPr/>
          </p:nvSpPr>
          <p:spPr bwMode="auto">
            <a:xfrm>
              <a:off x="5711749" y="4364466"/>
              <a:ext cx="645833" cy="468086"/>
            </a:xfrm>
            <a:custGeom>
              <a:avLst/>
              <a:gdLst>
                <a:gd name="T0" fmla="*/ 267 w 373"/>
                <a:gd name="T1" fmla="*/ 229 h 269"/>
                <a:gd name="T2" fmla="*/ 319 w 373"/>
                <a:gd name="T3" fmla="*/ 192 h 269"/>
                <a:gd name="T4" fmla="*/ 292 w 373"/>
                <a:gd name="T5" fmla="*/ 175 h 269"/>
                <a:gd name="T6" fmla="*/ 280 w 373"/>
                <a:gd name="T7" fmla="*/ 164 h 269"/>
                <a:gd name="T8" fmla="*/ 257 w 373"/>
                <a:gd name="T9" fmla="*/ 163 h 269"/>
                <a:gd name="T10" fmla="*/ 244 w 373"/>
                <a:gd name="T11" fmla="*/ 173 h 269"/>
                <a:gd name="T12" fmla="*/ 216 w 373"/>
                <a:gd name="T13" fmla="*/ 188 h 269"/>
                <a:gd name="T14" fmla="*/ 223 w 373"/>
                <a:gd name="T15" fmla="*/ 219 h 269"/>
                <a:gd name="T16" fmla="*/ 223 w 373"/>
                <a:gd name="T17" fmla="*/ 235 h 269"/>
                <a:gd name="T18" fmla="*/ 239 w 373"/>
                <a:gd name="T19" fmla="*/ 252 h 269"/>
                <a:gd name="T20" fmla="*/ 255 w 373"/>
                <a:gd name="T21" fmla="*/ 255 h 269"/>
                <a:gd name="T22" fmla="*/ 286 w 373"/>
                <a:gd name="T23" fmla="*/ 264 h 269"/>
                <a:gd name="T24" fmla="*/ 303 w 373"/>
                <a:gd name="T25" fmla="*/ 237 h 269"/>
                <a:gd name="T26" fmla="*/ 314 w 373"/>
                <a:gd name="T27" fmla="*/ 225 h 269"/>
                <a:gd name="T28" fmla="*/ 315 w 373"/>
                <a:gd name="T29" fmla="*/ 202 h 269"/>
                <a:gd name="T30" fmla="*/ 230 w 373"/>
                <a:gd name="T31" fmla="*/ 212 h 269"/>
                <a:gd name="T32" fmla="*/ 267 w 373"/>
                <a:gd name="T33" fmla="*/ 248 h 269"/>
                <a:gd name="T34" fmla="*/ 266 w 373"/>
                <a:gd name="T35" fmla="*/ 81 h 269"/>
                <a:gd name="T36" fmla="*/ 318 w 373"/>
                <a:gd name="T37" fmla="*/ 81 h 269"/>
                <a:gd name="T38" fmla="*/ 357 w 373"/>
                <a:gd name="T39" fmla="*/ 99 h 269"/>
                <a:gd name="T40" fmla="*/ 371 w 373"/>
                <a:gd name="T41" fmla="*/ 52 h 269"/>
                <a:gd name="T42" fmla="*/ 330 w 373"/>
                <a:gd name="T43" fmla="*/ 26 h 269"/>
                <a:gd name="T44" fmla="*/ 328 w 373"/>
                <a:gd name="T45" fmla="*/ 5 h 269"/>
                <a:gd name="T46" fmla="*/ 280 w 373"/>
                <a:gd name="T47" fmla="*/ 15 h 269"/>
                <a:gd name="T48" fmla="*/ 256 w 373"/>
                <a:gd name="T49" fmla="*/ 16 h 269"/>
                <a:gd name="T50" fmla="*/ 231 w 373"/>
                <a:gd name="T51" fmla="*/ 40 h 269"/>
                <a:gd name="T52" fmla="*/ 227 w 373"/>
                <a:gd name="T53" fmla="*/ 63 h 269"/>
                <a:gd name="T54" fmla="*/ 213 w 373"/>
                <a:gd name="T55" fmla="*/ 110 h 269"/>
                <a:gd name="T56" fmla="*/ 252 w 373"/>
                <a:gd name="T57" fmla="*/ 135 h 269"/>
                <a:gd name="T58" fmla="*/ 256 w 373"/>
                <a:gd name="T59" fmla="*/ 157 h 269"/>
                <a:gd name="T60" fmla="*/ 304 w 373"/>
                <a:gd name="T61" fmla="*/ 147 h 269"/>
                <a:gd name="T62" fmla="*/ 327 w 373"/>
                <a:gd name="T63" fmla="*/ 146 h 269"/>
                <a:gd name="T64" fmla="*/ 353 w 373"/>
                <a:gd name="T65" fmla="*/ 122 h 269"/>
                <a:gd name="T66" fmla="*/ 292 w 373"/>
                <a:gd name="T67" fmla="*/ 136 h 269"/>
                <a:gd name="T68" fmla="*/ 292 w 373"/>
                <a:gd name="T69" fmla="*/ 26 h 269"/>
                <a:gd name="T70" fmla="*/ 292 w 373"/>
                <a:gd name="T71" fmla="*/ 136 h 269"/>
                <a:gd name="T72" fmla="*/ 120 w 373"/>
                <a:gd name="T73" fmla="*/ 186 h 269"/>
                <a:gd name="T74" fmla="*/ 214 w 373"/>
                <a:gd name="T75" fmla="*/ 165 h 269"/>
                <a:gd name="T76" fmla="*/ 240 w 373"/>
                <a:gd name="T77" fmla="*/ 148 h 269"/>
                <a:gd name="T78" fmla="*/ 197 w 373"/>
                <a:gd name="T79" fmla="*/ 94 h 269"/>
                <a:gd name="T80" fmla="*/ 182 w 373"/>
                <a:gd name="T81" fmla="*/ 64 h 269"/>
                <a:gd name="T82" fmla="*/ 136 w 373"/>
                <a:gd name="T83" fmla="*/ 45 h 269"/>
                <a:gd name="T84" fmla="*/ 103 w 373"/>
                <a:gd name="T85" fmla="*/ 55 h 269"/>
                <a:gd name="T86" fmla="*/ 35 w 373"/>
                <a:gd name="T87" fmla="*/ 64 h 269"/>
                <a:gd name="T88" fmla="*/ 26 w 373"/>
                <a:gd name="T89" fmla="*/ 133 h 269"/>
                <a:gd name="T90" fmla="*/ 16 w 373"/>
                <a:gd name="T91" fmla="*/ 165 h 269"/>
                <a:gd name="T92" fmla="*/ 35 w 373"/>
                <a:gd name="T93" fmla="*/ 211 h 269"/>
                <a:gd name="T94" fmla="*/ 65 w 373"/>
                <a:gd name="T95" fmla="*/ 227 h 269"/>
                <a:gd name="T96" fmla="*/ 103 w 373"/>
                <a:gd name="T97" fmla="*/ 253 h 269"/>
                <a:gd name="T98" fmla="*/ 136 w 373"/>
                <a:gd name="T99" fmla="*/ 243 h 269"/>
                <a:gd name="T100" fmla="*/ 204 w 373"/>
                <a:gd name="T101" fmla="*/ 234 h 269"/>
                <a:gd name="T102" fmla="*/ 212 w 373"/>
                <a:gd name="T103" fmla="*/ 172 h 269"/>
                <a:gd name="T104" fmla="*/ 123 w 373"/>
                <a:gd name="T105" fmla="*/ 226 h 269"/>
                <a:gd name="T106" fmla="*/ 120 w 373"/>
                <a:gd name="T107" fmla="*/ 7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3" h="269">
                  <a:moveTo>
                    <a:pt x="267" y="194"/>
                  </a:moveTo>
                  <a:cubicBezTo>
                    <a:pt x="257" y="194"/>
                    <a:pt x="249" y="202"/>
                    <a:pt x="249" y="212"/>
                  </a:cubicBezTo>
                  <a:cubicBezTo>
                    <a:pt x="249" y="221"/>
                    <a:pt x="257" y="229"/>
                    <a:pt x="267" y="229"/>
                  </a:cubicBezTo>
                  <a:cubicBezTo>
                    <a:pt x="276" y="229"/>
                    <a:pt x="284" y="221"/>
                    <a:pt x="284" y="212"/>
                  </a:cubicBezTo>
                  <a:cubicBezTo>
                    <a:pt x="284" y="202"/>
                    <a:pt x="276" y="194"/>
                    <a:pt x="267" y="194"/>
                  </a:cubicBezTo>
                  <a:close/>
                  <a:moveTo>
                    <a:pt x="319" y="192"/>
                  </a:moveTo>
                  <a:cubicBezTo>
                    <a:pt x="318" y="188"/>
                    <a:pt x="314" y="186"/>
                    <a:pt x="310" y="188"/>
                  </a:cubicBezTo>
                  <a:cubicBezTo>
                    <a:pt x="305" y="189"/>
                    <a:pt x="305" y="189"/>
                    <a:pt x="305" y="189"/>
                  </a:cubicBezTo>
                  <a:cubicBezTo>
                    <a:pt x="302" y="184"/>
                    <a:pt x="297" y="179"/>
                    <a:pt x="292" y="175"/>
                  </a:cubicBezTo>
                  <a:cubicBezTo>
                    <a:pt x="294" y="171"/>
                    <a:pt x="294" y="171"/>
                    <a:pt x="294" y="171"/>
                  </a:cubicBezTo>
                  <a:cubicBezTo>
                    <a:pt x="296" y="167"/>
                    <a:pt x="294" y="162"/>
                    <a:pt x="290" y="161"/>
                  </a:cubicBezTo>
                  <a:cubicBezTo>
                    <a:pt x="287" y="159"/>
                    <a:pt x="282" y="161"/>
                    <a:pt x="280" y="164"/>
                  </a:cubicBezTo>
                  <a:cubicBezTo>
                    <a:pt x="278" y="168"/>
                    <a:pt x="278" y="168"/>
                    <a:pt x="278" y="168"/>
                  </a:cubicBezTo>
                  <a:cubicBezTo>
                    <a:pt x="272" y="167"/>
                    <a:pt x="265" y="166"/>
                    <a:pt x="259" y="168"/>
                  </a:cubicBezTo>
                  <a:cubicBezTo>
                    <a:pt x="257" y="163"/>
                    <a:pt x="257" y="163"/>
                    <a:pt x="257" y="163"/>
                  </a:cubicBezTo>
                  <a:cubicBezTo>
                    <a:pt x="256" y="159"/>
                    <a:pt x="251" y="157"/>
                    <a:pt x="247" y="159"/>
                  </a:cubicBezTo>
                  <a:cubicBezTo>
                    <a:pt x="243" y="160"/>
                    <a:pt x="241" y="165"/>
                    <a:pt x="243" y="168"/>
                  </a:cubicBezTo>
                  <a:cubicBezTo>
                    <a:pt x="244" y="173"/>
                    <a:pt x="244" y="173"/>
                    <a:pt x="244" y="173"/>
                  </a:cubicBezTo>
                  <a:cubicBezTo>
                    <a:pt x="239" y="176"/>
                    <a:pt x="234" y="181"/>
                    <a:pt x="230" y="186"/>
                  </a:cubicBezTo>
                  <a:cubicBezTo>
                    <a:pt x="226" y="184"/>
                    <a:pt x="226" y="184"/>
                    <a:pt x="226" y="184"/>
                  </a:cubicBezTo>
                  <a:cubicBezTo>
                    <a:pt x="222" y="182"/>
                    <a:pt x="217" y="184"/>
                    <a:pt x="216" y="188"/>
                  </a:cubicBezTo>
                  <a:cubicBezTo>
                    <a:pt x="214" y="192"/>
                    <a:pt x="216" y="196"/>
                    <a:pt x="219" y="198"/>
                  </a:cubicBezTo>
                  <a:cubicBezTo>
                    <a:pt x="224" y="200"/>
                    <a:pt x="224" y="200"/>
                    <a:pt x="224" y="200"/>
                  </a:cubicBezTo>
                  <a:cubicBezTo>
                    <a:pt x="222" y="206"/>
                    <a:pt x="221" y="213"/>
                    <a:pt x="223" y="219"/>
                  </a:cubicBezTo>
                  <a:cubicBezTo>
                    <a:pt x="218" y="221"/>
                    <a:pt x="218" y="221"/>
                    <a:pt x="218" y="221"/>
                  </a:cubicBezTo>
                  <a:cubicBezTo>
                    <a:pt x="214" y="222"/>
                    <a:pt x="212" y="227"/>
                    <a:pt x="214" y="231"/>
                  </a:cubicBezTo>
                  <a:cubicBezTo>
                    <a:pt x="215" y="235"/>
                    <a:pt x="220" y="237"/>
                    <a:pt x="223" y="235"/>
                  </a:cubicBezTo>
                  <a:cubicBezTo>
                    <a:pt x="228" y="234"/>
                    <a:pt x="228" y="234"/>
                    <a:pt x="228" y="234"/>
                  </a:cubicBezTo>
                  <a:cubicBezTo>
                    <a:pt x="231" y="240"/>
                    <a:pt x="236" y="244"/>
                    <a:pt x="241" y="248"/>
                  </a:cubicBezTo>
                  <a:cubicBezTo>
                    <a:pt x="239" y="252"/>
                    <a:pt x="239" y="252"/>
                    <a:pt x="239" y="252"/>
                  </a:cubicBezTo>
                  <a:cubicBezTo>
                    <a:pt x="237" y="256"/>
                    <a:pt x="239" y="261"/>
                    <a:pt x="243" y="262"/>
                  </a:cubicBezTo>
                  <a:cubicBezTo>
                    <a:pt x="247" y="264"/>
                    <a:pt x="251" y="262"/>
                    <a:pt x="253" y="259"/>
                  </a:cubicBezTo>
                  <a:cubicBezTo>
                    <a:pt x="255" y="255"/>
                    <a:pt x="255" y="255"/>
                    <a:pt x="255" y="255"/>
                  </a:cubicBezTo>
                  <a:cubicBezTo>
                    <a:pt x="261" y="256"/>
                    <a:pt x="268" y="257"/>
                    <a:pt x="274" y="255"/>
                  </a:cubicBezTo>
                  <a:cubicBezTo>
                    <a:pt x="276" y="260"/>
                    <a:pt x="276" y="260"/>
                    <a:pt x="276" y="260"/>
                  </a:cubicBezTo>
                  <a:cubicBezTo>
                    <a:pt x="277" y="264"/>
                    <a:pt x="282" y="266"/>
                    <a:pt x="286" y="264"/>
                  </a:cubicBezTo>
                  <a:cubicBezTo>
                    <a:pt x="290" y="263"/>
                    <a:pt x="292" y="259"/>
                    <a:pt x="290" y="255"/>
                  </a:cubicBezTo>
                  <a:cubicBezTo>
                    <a:pt x="289" y="250"/>
                    <a:pt x="289" y="250"/>
                    <a:pt x="289" y="250"/>
                  </a:cubicBezTo>
                  <a:cubicBezTo>
                    <a:pt x="295" y="247"/>
                    <a:pt x="299" y="242"/>
                    <a:pt x="303" y="237"/>
                  </a:cubicBezTo>
                  <a:cubicBezTo>
                    <a:pt x="307" y="239"/>
                    <a:pt x="307" y="239"/>
                    <a:pt x="307" y="239"/>
                  </a:cubicBezTo>
                  <a:cubicBezTo>
                    <a:pt x="311" y="241"/>
                    <a:pt x="316" y="239"/>
                    <a:pt x="317" y="235"/>
                  </a:cubicBezTo>
                  <a:cubicBezTo>
                    <a:pt x="319" y="232"/>
                    <a:pt x="318" y="227"/>
                    <a:pt x="314" y="225"/>
                  </a:cubicBezTo>
                  <a:cubicBezTo>
                    <a:pt x="310" y="223"/>
                    <a:pt x="310" y="223"/>
                    <a:pt x="310" y="223"/>
                  </a:cubicBezTo>
                  <a:cubicBezTo>
                    <a:pt x="311" y="217"/>
                    <a:pt x="312" y="210"/>
                    <a:pt x="310" y="204"/>
                  </a:cubicBezTo>
                  <a:cubicBezTo>
                    <a:pt x="315" y="202"/>
                    <a:pt x="315" y="202"/>
                    <a:pt x="315" y="202"/>
                  </a:cubicBezTo>
                  <a:cubicBezTo>
                    <a:pt x="319" y="201"/>
                    <a:pt x="321" y="196"/>
                    <a:pt x="319" y="192"/>
                  </a:cubicBezTo>
                  <a:close/>
                  <a:moveTo>
                    <a:pt x="267" y="248"/>
                  </a:moveTo>
                  <a:cubicBezTo>
                    <a:pt x="247" y="248"/>
                    <a:pt x="230" y="232"/>
                    <a:pt x="230" y="212"/>
                  </a:cubicBezTo>
                  <a:cubicBezTo>
                    <a:pt x="230" y="192"/>
                    <a:pt x="247" y="175"/>
                    <a:pt x="267" y="175"/>
                  </a:cubicBezTo>
                  <a:cubicBezTo>
                    <a:pt x="287" y="175"/>
                    <a:pt x="303" y="192"/>
                    <a:pt x="303" y="212"/>
                  </a:cubicBezTo>
                  <a:cubicBezTo>
                    <a:pt x="303" y="232"/>
                    <a:pt x="287" y="248"/>
                    <a:pt x="267" y="248"/>
                  </a:cubicBezTo>
                  <a:close/>
                  <a:moveTo>
                    <a:pt x="306" y="59"/>
                  </a:moveTo>
                  <a:cubicBezTo>
                    <a:pt x="302" y="56"/>
                    <a:pt x="297" y="55"/>
                    <a:pt x="292" y="55"/>
                  </a:cubicBezTo>
                  <a:cubicBezTo>
                    <a:pt x="277" y="55"/>
                    <a:pt x="266" y="66"/>
                    <a:pt x="266" y="81"/>
                  </a:cubicBezTo>
                  <a:cubicBezTo>
                    <a:pt x="266" y="90"/>
                    <a:pt x="271" y="99"/>
                    <a:pt x="278" y="103"/>
                  </a:cubicBezTo>
                  <a:cubicBezTo>
                    <a:pt x="282" y="106"/>
                    <a:pt x="287" y="107"/>
                    <a:pt x="292" y="107"/>
                  </a:cubicBezTo>
                  <a:cubicBezTo>
                    <a:pt x="306" y="107"/>
                    <a:pt x="318" y="95"/>
                    <a:pt x="318" y="81"/>
                  </a:cubicBezTo>
                  <a:cubicBezTo>
                    <a:pt x="318" y="72"/>
                    <a:pt x="314" y="64"/>
                    <a:pt x="306" y="59"/>
                  </a:cubicBezTo>
                  <a:close/>
                  <a:moveTo>
                    <a:pt x="363" y="102"/>
                  </a:moveTo>
                  <a:cubicBezTo>
                    <a:pt x="357" y="99"/>
                    <a:pt x="357" y="99"/>
                    <a:pt x="357" y="99"/>
                  </a:cubicBezTo>
                  <a:cubicBezTo>
                    <a:pt x="359" y="89"/>
                    <a:pt x="360" y="79"/>
                    <a:pt x="358" y="69"/>
                  </a:cubicBezTo>
                  <a:cubicBezTo>
                    <a:pt x="364" y="67"/>
                    <a:pt x="364" y="67"/>
                    <a:pt x="364" y="67"/>
                  </a:cubicBezTo>
                  <a:cubicBezTo>
                    <a:pt x="370" y="65"/>
                    <a:pt x="373" y="58"/>
                    <a:pt x="371" y="52"/>
                  </a:cubicBezTo>
                  <a:cubicBezTo>
                    <a:pt x="369" y="46"/>
                    <a:pt x="363" y="43"/>
                    <a:pt x="357" y="45"/>
                  </a:cubicBezTo>
                  <a:cubicBezTo>
                    <a:pt x="350" y="48"/>
                    <a:pt x="350" y="48"/>
                    <a:pt x="350" y="48"/>
                  </a:cubicBezTo>
                  <a:cubicBezTo>
                    <a:pt x="345" y="39"/>
                    <a:pt x="338" y="32"/>
                    <a:pt x="330" y="26"/>
                  </a:cubicBezTo>
                  <a:cubicBezTo>
                    <a:pt x="333" y="20"/>
                    <a:pt x="333" y="20"/>
                    <a:pt x="333" y="20"/>
                  </a:cubicBezTo>
                  <a:cubicBezTo>
                    <a:pt x="335" y="16"/>
                    <a:pt x="334" y="11"/>
                    <a:pt x="332" y="8"/>
                  </a:cubicBezTo>
                  <a:cubicBezTo>
                    <a:pt x="331" y="7"/>
                    <a:pt x="329" y="5"/>
                    <a:pt x="328" y="5"/>
                  </a:cubicBezTo>
                  <a:cubicBezTo>
                    <a:pt x="322" y="2"/>
                    <a:pt x="315" y="4"/>
                    <a:pt x="313" y="10"/>
                  </a:cubicBezTo>
                  <a:cubicBezTo>
                    <a:pt x="310" y="16"/>
                    <a:pt x="310" y="16"/>
                    <a:pt x="310" y="16"/>
                  </a:cubicBezTo>
                  <a:cubicBezTo>
                    <a:pt x="300" y="14"/>
                    <a:pt x="290" y="13"/>
                    <a:pt x="280" y="15"/>
                  </a:cubicBezTo>
                  <a:cubicBezTo>
                    <a:pt x="278" y="9"/>
                    <a:pt x="278" y="9"/>
                    <a:pt x="278" y="9"/>
                  </a:cubicBezTo>
                  <a:cubicBezTo>
                    <a:pt x="276" y="3"/>
                    <a:pt x="269" y="0"/>
                    <a:pt x="263" y="2"/>
                  </a:cubicBezTo>
                  <a:cubicBezTo>
                    <a:pt x="257" y="4"/>
                    <a:pt x="254" y="10"/>
                    <a:pt x="256" y="16"/>
                  </a:cubicBezTo>
                  <a:cubicBezTo>
                    <a:pt x="259" y="23"/>
                    <a:pt x="259" y="23"/>
                    <a:pt x="259" y="23"/>
                  </a:cubicBezTo>
                  <a:cubicBezTo>
                    <a:pt x="250" y="28"/>
                    <a:pt x="243" y="35"/>
                    <a:pt x="237" y="43"/>
                  </a:cubicBezTo>
                  <a:cubicBezTo>
                    <a:pt x="231" y="40"/>
                    <a:pt x="231" y="40"/>
                    <a:pt x="231" y="40"/>
                  </a:cubicBezTo>
                  <a:cubicBezTo>
                    <a:pt x="225" y="37"/>
                    <a:pt x="218" y="40"/>
                    <a:pt x="216" y="45"/>
                  </a:cubicBezTo>
                  <a:cubicBezTo>
                    <a:pt x="213" y="51"/>
                    <a:pt x="215" y="58"/>
                    <a:pt x="221" y="60"/>
                  </a:cubicBezTo>
                  <a:cubicBezTo>
                    <a:pt x="227" y="63"/>
                    <a:pt x="227" y="63"/>
                    <a:pt x="227" y="63"/>
                  </a:cubicBezTo>
                  <a:cubicBezTo>
                    <a:pt x="225" y="73"/>
                    <a:pt x="224" y="83"/>
                    <a:pt x="226" y="93"/>
                  </a:cubicBezTo>
                  <a:cubicBezTo>
                    <a:pt x="220" y="95"/>
                    <a:pt x="220" y="95"/>
                    <a:pt x="220" y="95"/>
                  </a:cubicBezTo>
                  <a:cubicBezTo>
                    <a:pt x="214" y="97"/>
                    <a:pt x="211" y="104"/>
                    <a:pt x="213" y="110"/>
                  </a:cubicBezTo>
                  <a:cubicBezTo>
                    <a:pt x="215" y="116"/>
                    <a:pt x="221" y="119"/>
                    <a:pt x="227" y="116"/>
                  </a:cubicBezTo>
                  <a:cubicBezTo>
                    <a:pt x="234" y="114"/>
                    <a:pt x="234" y="114"/>
                    <a:pt x="234" y="114"/>
                  </a:cubicBezTo>
                  <a:cubicBezTo>
                    <a:pt x="238" y="122"/>
                    <a:pt x="245" y="129"/>
                    <a:pt x="252" y="135"/>
                  </a:cubicBezTo>
                  <a:cubicBezTo>
                    <a:pt x="253" y="135"/>
                    <a:pt x="253" y="136"/>
                    <a:pt x="254" y="136"/>
                  </a:cubicBezTo>
                  <a:cubicBezTo>
                    <a:pt x="251" y="142"/>
                    <a:pt x="251" y="142"/>
                    <a:pt x="251" y="142"/>
                  </a:cubicBezTo>
                  <a:cubicBezTo>
                    <a:pt x="248" y="148"/>
                    <a:pt x="251" y="155"/>
                    <a:pt x="256" y="157"/>
                  </a:cubicBezTo>
                  <a:cubicBezTo>
                    <a:pt x="262" y="160"/>
                    <a:pt x="269" y="157"/>
                    <a:pt x="271" y="152"/>
                  </a:cubicBezTo>
                  <a:cubicBezTo>
                    <a:pt x="274" y="146"/>
                    <a:pt x="274" y="146"/>
                    <a:pt x="274" y="146"/>
                  </a:cubicBezTo>
                  <a:cubicBezTo>
                    <a:pt x="284" y="148"/>
                    <a:pt x="294" y="149"/>
                    <a:pt x="304" y="147"/>
                  </a:cubicBezTo>
                  <a:cubicBezTo>
                    <a:pt x="306" y="153"/>
                    <a:pt x="306" y="153"/>
                    <a:pt x="306" y="153"/>
                  </a:cubicBezTo>
                  <a:cubicBezTo>
                    <a:pt x="308" y="159"/>
                    <a:pt x="315" y="162"/>
                    <a:pt x="321" y="160"/>
                  </a:cubicBezTo>
                  <a:cubicBezTo>
                    <a:pt x="327" y="158"/>
                    <a:pt x="330" y="151"/>
                    <a:pt x="327" y="146"/>
                  </a:cubicBezTo>
                  <a:cubicBezTo>
                    <a:pt x="325" y="139"/>
                    <a:pt x="325" y="139"/>
                    <a:pt x="325" y="139"/>
                  </a:cubicBezTo>
                  <a:cubicBezTo>
                    <a:pt x="334" y="134"/>
                    <a:pt x="341" y="127"/>
                    <a:pt x="347" y="119"/>
                  </a:cubicBezTo>
                  <a:cubicBezTo>
                    <a:pt x="353" y="122"/>
                    <a:pt x="353" y="122"/>
                    <a:pt x="353" y="122"/>
                  </a:cubicBezTo>
                  <a:cubicBezTo>
                    <a:pt x="359" y="125"/>
                    <a:pt x="366" y="122"/>
                    <a:pt x="368" y="117"/>
                  </a:cubicBezTo>
                  <a:cubicBezTo>
                    <a:pt x="371" y="111"/>
                    <a:pt x="368" y="104"/>
                    <a:pt x="363" y="102"/>
                  </a:cubicBezTo>
                  <a:close/>
                  <a:moveTo>
                    <a:pt x="292" y="136"/>
                  </a:moveTo>
                  <a:cubicBezTo>
                    <a:pt x="280" y="136"/>
                    <a:pt x="269" y="132"/>
                    <a:pt x="260" y="125"/>
                  </a:cubicBezTo>
                  <a:cubicBezTo>
                    <a:pt x="246" y="116"/>
                    <a:pt x="237" y="99"/>
                    <a:pt x="237" y="81"/>
                  </a:cubicBezTo>
                  <a:cubicBezTo>
                    <a:pt x="237" y="51"/>
                    <a:pt x="262" y="26"/>
                    <a:pt x="292" y="26"/>
                  </a:cubicBezTo>
                  <a:cubicBezTo>
                    <a:pt x="302" y="26"/>
                    <a:pt x="312" y="29"/>
                    <a:pt x="320" y="34"/>
                  </a:cubicBezTo>
                  <a:cubicBezTo>
                    <a:pt x="336" y="43"/>
                    <a:pt x="347" y="61"/>
                    <a:pt x="347" y="81"/>
                  </a:cubicBezTo>
                  <a:cubicBezTo>
                    <a:pt x="347" y="111"/>
                    <a:pt x="322" y="136"/>
                    <a:pt x="292" y="136"/>
                  </a:cubicBezTo>
                  <a:close/>
                  <a:moveTo>
                    <a:pt x="120" y="112"/>
                  </a:moveTo>
                  <a:cubicBezTo>
                    <a:pt x="99" y="112"/>
                    <a:pt x="82" y="128"/>
                    <a:pt x="82" y="149"/>
                  </a:cubicBezTo>
                  <a:cubicBezTo>
                    <a:pt x="82" y="169"/>
                    <a:pt x="99" y="186"/>
                    <a:pt x="120" y="186"/>
                  </a:cubicBezTo>
                  <a:cubicBezTo>
                    <a:pt x="140" y="186"/>
                    <a:pt x="157" y="169"/>
                    <a:pt x="157" y="149"/>
                  </a:cubicBezTo>
                  <a:cubicBezTo>
                    <a:pt x="157" y="128"/>
                    <a:pt x="140" y="112"/>
                    <a:pt x="120" y="112"/>
                  </a:cubicBezTo>
                  <a:close/>
                  <a:moveTo>
                    <a:pt x="214" y="165"/>
                  </a:moveTo>
                  <a:cubicBezTo>
                    <a:pt x="223" y="165"/>
                    <a:pt x="223" y="165"/>
                    <a:pt x="223" y="165"/>
                  </a:cubicBezTo>
                  <a:cubicBezTo>
                    <a:pt x="232" y="165"/>
                    <a:pt x="240" y="158"/>
                    <a:pt x="240" y="149"/>
                  </a:cubicBezTo>
                  <a:cubicBezTo>
                    <a:pt x="240" y="148"/>
                    <a:pt x="240" y="148"/>
                    <a:pt x="240" y="148"/>
                  </a:cubicBezTo>
                  <a:cubicBezTo>
                    <a:pt x="239" y="139"/>
                    <a:pt x="232" y="133"/>
                    <a:pt x="223" y="133"/>
                  </a:cubicBezTo>
                  <a:cubicBezTo>
                    <a:pt x="214" y="133"/>
                    <a:pt x="214" y="133"/>
                    <a:pt x="214" y="133"/>
                  </a:cubicBezTo>
                  <a:cubicBezTo>
                    <a:pt x="211" y="118"/>
                    <a:pt x="206" y="105"/>
                    <a:pt x="197" y="94"/>
                  </a:cubicBezTo>
                  <a:cubicBezTo>
                    <a:pt x="204" y="87"/>
                    <a:pt x="204" y="87"/>
                    <a:pt x="204" y="87"/>
                  </a:cubicBezTo>
                  <a:cubicBezTo>
                    <a:pt x="211" y="80"/>
                    <a:pt x="211" y="70"/>
                    <a:pt x="204" y="64"/>
                  </a:cubicBezTo>
                  <a:cubicBezTo>
                    <a:pt x="198" y="58"/>
                    <a:pt x="188" y="58"/>
                    <a:pt x="182" y="64"/>
                  </a:cubicBezTo>
                  <a:cubicBezTo>
                    <a:pt x="175" y="71"/>
                    <a:pt x="175" y="71"/>
                    <a:pt x="175" y="71"/>
                  </a:cubicBezTo>
                  <a:cubicBezTo>
                    <a:pt x="163" y="63"/>
                    <a:pt x="150" y="57"/>
                    <a:pt x="136" y="55"/>
                  </a:cubicBezTo>
                  <a:cubicBezTo>
                    <a:pt x="136" y="45"/>
                    <a:pt x="136" y="45"/>
                    <a:pt x="136" y="45"/>
                  </a:cubicBezTo>
                  <a:cubicBezTo>
                    <a:pt x="136" y="36"/>
                    <a:pt x="129" y="29"/>
                    <a:pt x="120" y="29"/>
                  </a:cubicBezTo>
                  <a:cubicBezTo>
                    <a:pt x="111" y="29"/>
                    <a:pt x="103" y="36"/>
                    <a:pt x="103" y="45"/>
                  </a:cubicBezTo>
                  <a:cubicBezTo>
                    <a:pt x="103" y="55"/>
                    <a:pt x="103" y="55"/>
                    <a:pt x="103" y="55"/>
                  </a:cubicBezTo>
                  <a:cubicBezTo>
                    <a:pt x="89" y="57"/>
                    <a:pt x="76" y="63"/>
                    <a:pt x="65" y="71"/>
                  </a:cubicBezTo>
                  <a:cubicBezTo>
                    <a:pt x="58" y="64"/>
                    <a:pt x="58" y="64"/>
                    <a:pt x="58" y="64"/>
                  </a:cubicBezTo>
                  <a:cubicBezTo>
                    <a:pt x="51" y="58"/>
                    <a:pt x="41" y="58"/>
                    <a:pt x="35" y="64"/>
                  </a:cubicBezTo>
                  <a:cubicBezTo>
                    <a:pt x="28" y="70"/>
                    <a:pt x="28" y="80"/>
                    <a:pt x="35" y="87"/>
                  </a:cubicBezTo>
                  <a:cubicBezTo>
                    <a:pt x="42" y="94"/>
                    <a:pt x="42" y="94"/>
                    <a:pt x="42" y="94"/>
                  </a:cubicBezTo>
                  <a:cubicBezTo>
                    <a:pt x="34" y="105"/>
                    <a:pt x="28" y="118"/>
                    <a:pt x="26" y="133"/>
                  </a:cubicBezTo>
                  <a:cubicBezTo>
                    <a:pt x="16" y="133"/>
                    <a:pt x="16" y="133"/>
                    <a:pt x="16" y="133"/>
                  </a:cubicBezTo>
                  <a:cubicBezTo>
                    <a:pt x="7" y="133"/>
                    <a:pt x="0" y="140"/>
                    <a:pt x="0" y="149"/>
                  </a:cubicBezTo>
                  <a:cubicBezTo>
                    <a:pt x="0" y="158"/>
                    <a:pt x="7" y="165"/>
                    <a:pt x="16" y="165"/>
                  </a:cubicBezTo>
                  <a:cubicBezTo>
                    <a:pt x="26" y="165"/>
                    <a:pt x="26" y="165"/>
                    <a:pt x="26" y="165"/>
                  </a:cubicBezTo>
                  <a:cubicBezTo>
                    <a:pt x="28" y="179"/>
                    <a:pt x="34" y="192"/>
                    <a:pt x="42" y="204"/>
                  </a:cubicBezTo>
                  <a:cubicBezTo>
                    <a:pt x="35" y="211"/>
                    <a:pt x="35" y="211"/>
                    <a:pt x="35" y="211"/>
                  </a:cubicBezTo>
                  <a:cubicBezTo>
                    <a:pt x="28" y="217"/>
                    <a:pt x="28" y="227"/>
                    <a:pt x="35" y="234"/>
                  </a:cubicBezTo>
                  <a:cubicBezTo>
                    <a:pt x="41" y="240"/>
                    <a:pt x="51" y="240"/>
                    <a:pt x="58" y="234"/>
                  </a:cubicBezTo>
                  <a:cubicBezTo>
                    <a:pt x="65" y="227"/>
                    <a:pt x="65" y="227"/>
                    <a:pt x="65" y="227"/>
                  </a:cubicBezTo>
                  <a:cubicBezTo>
                    <a:pt x="72" y="232"/>
                    <a:pt x="81" y="236"/>
                    <a:pt x="90" y="239"/>
                  </a:cubicBezTo>
                  <a:cubicBezTo>
                    <a:pt x="94" y="241"/>
                    <a:pt x="99" y="242"/>
                    <a:pt x="103" y="243"/>
                  </a:cubicBezTo>
                  <a:cubicBezTo>
                    <a:pt x="103" y="253"/>
                    <a:pt x="103" y="253"/>
                    <a:pt x="103" y="253"/>
                  </a:cubicBezTo>
                  <a:cubicBezTo>
                    <a:pt x="103" y="262"/>
                    <a:pt x="111" y="269"/>
                    <a:pt x="120" y="269"/>
                  </a:cubicBezTo>
                  <a:cubicBezTo>
                    <a:pt x="129" y="269"/>
                    <a:pt x="136" y="262"/>
                    <a:pt x="136" y="253"/>
                  </a:cubicBezTo>
                  <a:cubicBezTo>
                    <a:pt x="136" y="243"/>
                    <a:pt x="136" y="243"/>
                    <a:pt x="136" y="243"/>
                  </a:cubicBezTo>
                  <a:cubicBezTo>
                    <a:pt x="150" y="240"/>
                    <a:pt x="163" y="235"/>
                    <a:pt x="175" y="227"/>
                  </a:cubicBezTo>
                  <a:cubicBezTo>
                    <a:pt x="182" y="234"/>
                    <a:pt x="182" y="234"/>
                    <a:pt x="182" y="234"/>
                  </a:cubicBezTo>
                  <a:cubicBezTo>
                    <a:pt x="188" y="240"/>
                    <a:pt x="198" y="240"/>
                    <a:pt x="204" y="234"/>
                  </a:cubicBezTo>
                  <a:cubicBezTo>
                    <a:pt x="211" y="227"/>
                    <a:pt x="211" y="217"/>
                    <a:pt x="204" y="211"/>
                  </a:cubicBezTo>
                  <a:cubicBezTo>
                    <a:pt x="197" y="204"/>
                    <a:pt x="197" y="204"/>
                    <a:pt x="197" y="204"/>
                  </a:cubicBezTo>
                  <a:cubicBezTo>
                    <a:pt x="204" y="194"/>
                    <a:pt x="209" y="184"/>
                    <a:pt x="212" y="172"/>
                  </a:cubicBezTo>
                  <a:cubicBezTo>
                    <a:pt x="213" y="170"/>
                    <a:pt x="213" y="167"/>
                    <a:pt x="214" y="165"/>
                  </a:cubicBezTo>
                  <a:close/>
                  <a:moveTo>
                    <a:pt x="183" y="194"/>
                  </a:moveTo>
                  <a:cubicBezTo>
                    <a:pt x="169" y="213"/>
                    <a:pt x="148" y="225"/>
                    <a:pt x="123" y="226"/>
                  </a:cubicBezTo>
                  <a:cubicBezTo>
                    <a:pt x="122" y="226"/>
                    <a:pt x="121" y="226"/>
                    <a:pt x="120" y="226"/>
                  </a:cubicBezTo>
                  <a:cubicBezTo>
                    <a:pt x="77" y="226"/>
                    <a:pt x="42" y="192"/>
                    <a:pt x="42" y="149"/>
                  </a:cubicBezTo>
                  <a:cubicBezTo>
                    <a:pt x="42" y="106"/>
                    <a:pt x="77" y="71"/>
                    <a:pt x="120" y="71"/>
                  </a:cubicBezTo>
                  <a:cubicBezTo>
                    <a:pt x="162" y="71"/>
                    <a:pt x="197" y="106"/>
                    <a:pt x="197" y="149"/>
                  </a:cubicBezTo>
                  <a:cubicBezTo>
                    <a:pt x="197" y="166"/>
                    <a:pt x="192" y="181"/>
                    <a:pt x="183" y="194"/>
                  </a:cubicBezTo>
                  <a:close/>
                </a:path>
              </a:pathLst>
            </a:custGeom>
            <a:solidFill>
              <a:srgbClr val="FFFFFF"/>
            </a:solidFill>
            <a:ln>
              <a:noFill/>
            </a:ln>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grpSp>
          <p:nvGrpSpPr>
            <p:cNvPr id="26" name="Group 25">
              <a:extLst>
                <a:ext uri="{FF2B5EF4-FFF2-40B4-BE49-F238E27FC236}">
                  <a16:creationId xmlns:a16="http://schemas.microsoft.com/office/drawing/2014/main" id="{46B2750A-D11A-9EF5-15CD-BA7D48886957}"/>
                </a:ext>
              </a:extLst>
            </p:cNvPr>
            <p:cNvGrpSpPr/>
            <p:nvPr/>
          </p:nvGrpSpPr>
          <p:grpSpPr>
            <a:xfrm>
              <a:off x="6718419" y="2758378"/>
              <a:ext cx="487676" cy="556022"/>
              <a:chOff x="7739063" y="701675"/>
              <a:chExt cx="1019175" cy="1096963"/>
            </a:xfrm>
            <a:solidFill>
              <a:srgbClr val="FFFFFF"/>
            </a:solidFill>
          </p:grpSpPr>
          <p:sp>
            <p:nvSpPr>
              <p:cNvPr id="27" name="Freeform 34">
                <a:extLst>
                  <a:ext uri="{FF2B5EF4-FFF2-40B4-BE49-F238E27FC236}">
                    <a16:creationId xmlns:a16="http://schemas.microsoft.com/office/drawing/2014/main" id="{473DEA8A-4622-58C3-76FD-45F0999E8E43}"/>
                  </a:ext>
                </a:extLst>
              </p:cNvPr>
              <p:cNvSpPr>
                <a:spLocks/>
              </p:cNvSpPr>
              <p:nvPr/>
            </p:nvSpPr>
            <p:spPr bwMode="auto">
              <a:xfrm>
                <a:off x="8026400" y="828675"/>
                <a:ext cx="731838" cy="969963"/>
              </a:xfrm>
              <a:custGeom>
                <a:avLst/>
                <a:gdLst>
                  <a:gd name="T0" fmla="*/ 303 w 461"/>
                  <a:gd name="T1" fmla="*/ 0 h 611"/>
                  <a:gd name="T2" fmla="*/ 459 w 461"/>
                  <a:gd name="T3" fmla="*/ 42 h 611"/>
                  <a:gd name="T4" fmla="*/ 461 w 461"/>
                  <a:gd name="T5" fmla="*/ 44 h 611"/>
                  <a:gd name="T6" fmla="*/ 305 w 461"/>
                  <a:gd name="T7" fmla="*/ 611 h 611"/>
                  <a:gd name="T8" fmla="*/ 0 w 461"/>
                  <a:gd name="T9" fmla="*/ 527 h 611"/>
                  <a:gd name="T10" fmla="*/ 119 w 461"/>
                  <a:gd name="T11" fmla="*/ 527 h 611"/>
                  <a:gd name="T12" fmla="*/ 283 w 461"/>
                  <a:gd name="T13" fmla="*/ 572 h 611"/>
                  <a:gd name="T14" fmla="*/ 422 w 461"/>
                  <a:gd name="T15" fmla="*/ 66 h 611"/>
                  <a:gd name="T16" fmla="*/ 303 w 461"/>
                  <a:gd name="T17" fmla="*/ 32 h 611"/>
                  <a:gd name="T18" fmla="*/ 303 w 461"/>
                  <a:gd name="T19" fmla="*/ 0 h 611"/>
                  <a:gd name="T20" fmla="*/ 303 w 461"/>
                  <a:gd name="T21"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611">
                    <a:moveTo>
                      <a:pt x="303" y="0"/>
                    </a:moveTo>
                    <a:lnTo>
                      <a:pt x="459" y="42"/>
                    </a:lnTo>
                    <a:lnTo>
                      <a:pt x="461" y="44"/>
                    </a:lnTo>
                    <a:lnTo>
                      <a:pt x="305" y="611"/>
                    </a:lnTo>
                    <a:lnTo>
                      <a:pt x="0" y="527"/>
                    </a:lnTo>
                    <a:lnTo>
                      <a:pt x="119" y="527"/>
                    </a:lnTo>
                    <a:lnTo>
                      <a:pt x="283" y="572"/>
                    </a:lnTo>
                    <a:lnTo>
                      <a:pt x="422" y="66"/>
                    </a:lnTo>
                    <a:lnTo>
                      <a:pt x="303" y="32"/>
                    </a:lnTo>
                    <a:lnTo>
                      <a:pt x="303" y="0"/>
                    </a:lnTo>
                    <a:lnTo>
                      <a:pt x="3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28" name="Freeform 35">
                <a:extLst>
                  <a:ext uri="{FF2B5EF4-FFF2-40B4-BE49-F238E27FC236}">
                    <a16:creationId xmlns:a16="http://schemas.microsoft.com/office/drawing/2014/main" id="{29891A6B-817D-2A0B-6451-84340A3E84EE}"/>
                  </a:ext>
                </a:extLst>
              </p:cNvPr>
              <p:cNvSpPr>
                <a:spLocks noEditPoints="1"/>
              </p:cNvSpPr>
              <p:nvPr/>
            </p:nvSpPr>
            <p:spPr bwMode="auto">
              <a:xfrm>
                <a:off x="7739063" y="701675"/>
                <a:ext cx="738188" cy="936625"/>
              </a:xfrm>
              <a:custGeom>
                <a:avLst/>
                <a:gdLst>
                  <a:gd name="T0" fmla="*/ 0 w 321"/>
                  <a:gd name="T1" fmla="*/ 0 h 406"/>
                  <a:gd name="T2" fmla="*/ 0 w 321"/>
                  <a:gd name="T3" fmla="*/ 406 h 406"/>
                  <a:gd name="T4" fmla="*/ 264 w 321"/>
                  <a:gd name="T5" fmla="*/ 406 h 406"/>
                  <a:gd name="T6" fmla="*/ 276 w 321"/>
                  <a:gd name="T7" fmla="*/ 401 h 406"/>
                  <a:gd name="T8" fmla="*/ 317 w 321"/>
                  <a:gd name="T9" fmla="*/ 358 h 406"/>
                  <a:gd name="T10" fmla="*/ 321 w 321"/>
                  <a:gd name="T11" fmla="*/ 348 h 406"/>
                  <a:gd name="T12" fmla="*/ 321 w 321"/>
                  <a:gd name="T13" fmla="*/ 0 h 406"/>
                  <a:gd name="T14" fmla="*/ 0 w 321"/>
                  <a:gd name="T15" fmla="*/ 0 h 406"/>
                  <a:gd name="T16" fmla="*/ 299 w 321"/>
                  <a:gd name="T17" fmla="*/ 342 h 406"/>
                  <a:gd name="T18" fmla="*/ 299 w 321"/>
                  <a:gd name="T19" fmla="*/ 343 h 406"/>
                  <a:gd name="T20" fmla="*/ 298 w 321"/>
                  <a:gd name="T21" fmla="*/ 343 h 406"/>
                  <a:gd name="T22" fmla="*/ 276 w 321"/>
                  <a:gd name="T23" fmla="*/ 343 h 406"/>
                  <a:gd name="T24" fmla="*/ 260 w 321"/>
                  <a:gd name="T25" fmla="*/ 358 h 406"/>
                  <a:gd name="T26" fmla="*/ 260 w 321"/>
                  <a:gd name="T27" fmla="*/ 383 h 406"/>
                  <a:gd name="T28" fmla="*/ 260 w 321"/>
                  <a:gd name="T29" fmla="*/ 384 h 406"/>
                  <a:gd name="T30" fmla="*/ 259 w 321"/>
                  <a:gd name="T31" fmla="*/ 384 h 406"/>
                  <a:gd name="T32" fmla="*/ 22 w 321"/>
                  <a:gd name="T33" fmla="*/ 384 h 406"/>
                  <a:gd name="T34" fmla="*/ 22 w 321"/>
                  <a:gd name="T35" fmla="*/ 21 h 406"/>
                  <a:gd name="T36" fmla="*/ 299 w 321"/>
                  <a:gd name="T37" fmla="*/ 21 h 406"/>
                  <a:gd name="T38" fmla="*/ 299 w 321"/>
                  <a:gd name="T39" fmla="*/ 34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406">
                    <a:moveTo>
                      <a:pt x="0" y="0"/>
                    </a:moveTo>
                    <a:cubicBezTo>
                      <a:pt x="0" y="406"/>
                      <a:pt x="0" y="406"/>
                      <a:pt x="0" y="406"/>
                    </a:cubicBezTo>
                    <a:cubicBezTo>
                      <a:pt x="264" y="406"/>
                      <a:pt x="264" y="406"/>
                      <a:pt x="264" y="406"/>
                    </a:cubicBezTo>
                    <a:cubicBezTo>
                      <a:pt x="269" y="406"/>
                      <a:pt x="273" y="404"/>
                      <a:pt x="276" y="401"/>
                    </a:cubicBezTo>
                    <a:cubicBezTo>
                      <a:pt x="317" y="358"/>
                      <a:pt x="317" y="358"/>
                      <a:pt x="317" y="358"/>
                    </a:cubicBezTo>
                    <a:cubicBezTo>
                      <a:pt x="320" y="355"/>
                      <a:pt x="321" y="352"/>
                      <a:pt x="321" y="348"/>
                    </a:cubicBezTo>
                    <a:cubicBezTo>
                      <a:pt x="321" y="0"/>
                      <a:pt x="321" y="0"/>
                      <a:pt x="321" y="0"/>
                    </a:cubicBezTo>
                    <a:lnTo>
                      <a:pt x="0" y="0"/>
                    </a:lnTo>
                    <a:close/>
                    <a:moveTo>
                      <a:pt x="299" y="342"/>
                    </a:moveTo>
                    <a:cubicBezTo>
                      <a:pt x="299" y="343"/>
                      <a:pt x="299" y="343"/>
                      <a:pt x="299" y="343"/>
                    </a:cubicBezTo>
                    <a:cubicBezTo>
                      <a:pt x="299" y="343"/>
                      <a:pt x="298" y="343"/>
                      <a:pt x="298" y="343"/>
                    </a:cubicBezTo>
                    <a:cubicBezTo>
                      <a:pt x="276" y="343"/>
                      <a:pt x="276" y="343"/>
                      <a:pt x="276" y="343"/>
                    </a:cubicBezTo>
                    <a:cubicBezTo>
                      <a:pt x="266" y="343"/>
                      <a:pt x="260" y="349"/>
                      <a:pt x="260" y="358"/>
                    </a:cubicBezTo>
                    <a:cubicBezTo>
                      <a:pt x="260" y="383"/>
                      <a:pt x="260" y="383"/>
                      <a:pt x="260" y="383"/>
                    </a:cubicBezTo>
                    <a:cubicBezTo>
                      <a:pt x="260" y="383"/>
                      <a:pt x="260" y="384"/>
                      <a:pt x="260" y="384"/>
                    </a:cubicBezTo>
                    <a:cubicBezTo>
                      <a:pt x="260" y="384"/>
                      <a:pt x="259" y="384"/>
                      <a:pt x="259" y="384"/>
                    </a:cubicBezTo>
                    <a:cubicBezTo>
                      <a:pt x="198" y="384"/>
                      <a:pt x="22" y="384"/>
                      <a:pt x="22" y="384"/>
                    </a:cubicBezTo>
                    <a:cubicBezTo>
                      <a:pt x="22" y="21"/>
                      <a:pt x="22" y="21"/>
                      <a:pt x="22" y="21"/>
                    </a:cubicBezTo>
                    <a:cubicBezTo>
                      <a:pt x="299" y="21"/>
                      <a:pt x="299" y="21"/>
                      <a:pt x="299" y="21"/>
                    </a:cubicBezTo>
                    <a:lnTo>
                      <a:pt x="299"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29" name="Freeform 36">
                <a:extLst>
                  <a:ext uri="{FF2B5EF4-FFF2-40B4-BE49-F238E27FC236}">
                    <a16:creationId xmlns:a16="http://schemas.microsoft.com/office/drawing/2014/main" id="{43C11A24-6414-6FCA-5F3D-45B8E31902D5}"/>
                  </a:ext>
                </a:extLst>
              </p:cNvPr>
              <p:cNvSpPr>
                <a:spLocks/>
              </p:cNvSpPr>
              <p:nvPr/>
            </p:nvSpPr>
            <p:spPr bwMode="auto">
              <a:xfrm>
                <a:off x="7851775" y="879475"/>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30" name="Freeform 37">
                <a:extLst>
                  <a:ext uri="{FF2B5EF4-FFF2-40B4-BE49-F238E27FC236}">
                    <a16:creationId xmlns:a16="http://schemas.microsoft.com/office/drawing/2014/main" id="{62B5B32D-5BD6-EDB1-FA72-5FBBD77142B2}"/>
                  </a:ext>
                </a:extLst>
              </p:cNvPr>
              <p:cNvSpPr>
                <a:spLocks/>
              </p:cNvSpPr>
              <p:nvPr/>
            </p:nvSpPr>
            <p:spPr bwMode="auto">
              <a:xfrm>
                <a:off x="7851775" y="992188"/>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sp>
            <p:nvSpPr>
              <p:cNvPr id="31" name="Freeform 38">
                <a:extLst>
                  <a:ext uri="{FF2B5EF4-FFF2-40B4-BE49-F238E27FC236}">
                    <a16:creationId xmlns:a16="http://schemas.microsoft.com/office/drawing/2014/main" id="{03D5A37B-7577-DD08-754C-048A732E98D2}"/>
                  </a:ext>
                </a:extLst>
              </p:cNvPr>
              <p:cNvSpPr>
                <a:spLocks/>
              </p:cNvSpPr>
              <p:nvPr/>
            </p:nvSpPr>
            <p:spPr bwMode="auto">
              <a:xfrm>
                <a:off x="7851775" y="1103313"/>
                <a:ext cx="219075" cy="60325"/>
              </a:xfrm>
              <a:custGeom>
                <a:avLst/>
                <a:gdLst>
                  <a:gd name="T0" fmla="*/ 0 w 138"/>
                  <a:gd name="T1" fmla="*/ 0 h 38"/>
                  <a:gd name="T2" fmla="*/ 138 w 138"/>
                  <a:gd name="T3" fmla="*/ 0 h 38"/>
                  <a:gd name="T4" fmla="*/ 138 w 138"/>
                  <a:gd name="T5" fmla="*/ 38 h 38"/>
                  <a:gd name="T6" fmla="*/ 0 w 138"/>
                  <a:gd name="T7" fmla="*/ 38 h 38"/>
                  <a:gd name="T8" fmla="*/ 0 w 138"/>
                  <a:gd name="T9" fmla="*/ 0 h 38"/>
                  <a:gd name="T10" fmla="*/ 0 w 138"/>
                  <a:gd name="T11" fmla="*/ 0 h 38"/>
                </a:gdLst>
                <a:ahLst/>
                <a:cxnLst>
                  <a:cxn ang="0">
                    <a:pos x="T0" y="T1"/>
                  </a:cxn>
                  <a:cxn ang="0">
                    <a:pos x="T2" y="T3"/>
                  </a:cxn>
                  <a:cxn ang="0">
                    <a:pos x="T4" y="T5"/>
                  </a:cxn>
                  <a:cxn ang="0">
                    <a:pos x="T6" y="T7"/>
                  </a:cxn>
                  <a:cxn ang="0">
                    <a:pos x="T8" y="T9"/>
                  </a:cxn>
                  <a:cxn ang="0">
                    <a:pos x="T10" y="T11"/>
                  </a:cxn>
                </a:cxnLst>
                <a:rect l="0" t="0" r="r" b="b"/>
                <a:pathLst>
                  <a:path w="138" h="38">
                    <a:moveTo>
                      <a:pt x="0" y="0"/>
                    </a:moveTo>
                    <a:lnTo>
                      <a:pt x="138" y="0"/>
                    </a:lnTo>
                    <a:lnTo>
                      <a:pt x="138"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37">
                  <a:defRPr/>
                </a:pPr>
                <a:endParaRPr lang="en-US" sz="788" kern="0">
                  <a:solidFill>
                    <a:srgbClr val="1A468D"/>
                  </a:solidFill>
                  <a:latin typeface="Corbel" panose="020B0503020204020204"/>
                </a:endParaRPr>
              </a:p>
            </p:txBody>
          </p:sp>
        </p:grpSp>
        <p:grpSp>
          <p:nvGrpSpPr>
            <p:cNvPr id="32" name="Group 31">
              <a:extLst>
                <a:ext uri="{FF2B5EF4-FFF2-40B4-BE49-F238E27FC236}">
                  <a16:creationId xmlns:a16="http://schemas.microsoft.com/office/drawing/2014/main" id="{8B158A17-BDE0-AE47-7B4D-B6649FEDF651}"/>
                </a:ext>
              </a:extLst>
            </p:cNvPr>
            <p:cNvGrpSpPr/>
            <p:nvPr/>
          </p:nvGrpSpPr>
          <p:grpSpPr>
            <a:xfrm>
              <a:off x="5585058" y="3115564"/>
              <a:ext cx="860692" cy="881349"/>
              <a:chOff x="3979843" y="2423710"/>
              <a:chExt cx="860692" cy="881349"/>
            </a:xfrm>
          </p:grpSpPr>
          <p:sp>
            <p:nvSpPr>
              <p:cNvPr id="33" name="Oval 32">
                <a:extLst>
                  <a:ext uri="{FF2B5EF4-FFF2-40B4-BE49-F238E27FC236}">
                    <a16:creationId xmlns:a16="http://schemas.microsoft.com/office/drawing/2014/main" id="{6A296A91-4F5F-F6D4-A23E-6E5B41057136}"/>
                  </a:ext>
                </a:extLst>
              </p:cNvPr>
              <p:cNvSpPr/>
              <p:nvPr/>
            </p:nvSpPr>
            <p:spPr>
              <a:xfrm>
                <a:off x="3979843" y="2423710"/>
                <a:ext cx="860692" cy="881349"/>
              </a:xfrm>
              <a:prstGeom prst="ellipse">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8232;p164">
                <a:extLst>
                  <a:ext uri="{FF2B5EF4-FFF2-40B4-BE49-F238E27FC236}">
                    <a16:creationId xmlns:a16="http://schemas.microsoft.com/office/drawing/2014/main" id="{69720325-9971-A6D7-E2C3-868D6FC643B5}"/>
                  </a:ext>
                </a:extLst>
              </p:cNvPr>
              <p:cNvSpPr>
                <a:spLocks/>
              </p:cNvSpPr>
              <p:nvPr/>
            </p:nvSpPr>
            <p:spPr bwMode="auto">
              <a:xfrm>
                <a:off x="4065912" y="2663656"/>
                <a:ext cx="685800" cy="458390"/>
              </a:xfrm>
              <a:custGeom>
                <a:avLst/>
                <a:gdLst>
                  <a:gd name="T0" fmla="*/ 2147483646 w 211"/>
                  <a:gd name="T1" fmla="*/ 2147483646 h 141"/>
                  <a:gd name="T2" fmla="*/ 2147483646 w 211"/>
                  <a:gd name="T3" fmla="*/ 2147483646 h 141"/>
                  <a:gd name="T4" fmla="*/ 2147483646 w 211"/>
                  <a:gd name="T5" fmla="*/ 2147483646 h 141"/>
                  <a:gd name="T6" fmla="*/ 2147483646 w 211"/>
                  <a:gd name="T7" fmla="*/ 2147483646 h 141"/>
                  <a:gd name="T8" fmla="*/ 2147483646 w 211"/>
                  <a:gd name="T9" fmla="*/ 2147483646 h 141"/>
                  <a:gd name="T10" fmla="*/ 2147483646 w 211"/>
                  <a:gd name="T11" fmla="*/ 2147483646 h 141"/>
                  <a:gd name="T12" fmla="*/ 2147483646 w 211"/>
                  <a:gd name="T13" fmla="*/ 2147483646 h 141"/>
                  <a:gd name="T14" fmla="*/ 2147483646 w 211"/>
                  <a:gd name="T15" fmla="*/ 0 h 141"/>
                  <a:gd name="T16" fmla="*/ 2147483646 w 211"/>
                  <a:gd name="T17" fmla="*/ 2147483646 h 141"/>
                  <a:gd name="T18" fmla="*/ 2147483646 w 211"/>
                  <a:gd name="T19" fmla="*/ 2147483646 h 141"/>
                  <a:gd name="T20" fmla="*/ 2147483646 w 211"/>
                  <a:gd name="T21" fmla="*/ 2147483646 h 141"/>
                  <a:gd name="T22" fmla="*/ 0 w 211"/>
                  <a:gd name="T23" fmla="*/ 2147483646 h 141"/>
                  <a:gd name="T24" fmla="*/ 2147483646 w 211"/>
                  <a:gd name="T25" fmla="*/ 2147483646 h 141"/>
                  <a:gd name="T26" fmla="*/ 2147483646 w 211"/>
                  <a:gd name="T27" fmla="*/ 2147483646 h 141"/>
                  <a:gd name="T28" fmla="*/ 2147483646 w 211"/>
                  <a:gd name="T29" fmla="*/ 2147483646 h 141"/>
                  <a:gd name="T30" fmla="*/ 2147483646 w 211"/>
                  <a:gd name="T31" fmla="*/ 2147483646 h 141"/>
                  <a:gd name="T32" fmla="*/ 2147483646 w 211"/>
                  <a:gd name="T33" fmla="*/ 2147483646 h 141"/>
                  <a:gd name="T34" fmla="*/ 2147483646 w 211"/>
                  <a:gd name="T35" fmla="*/ 2147483646 h 141"/>
                  <a:gd name="T36" fmla="*/ 2147483646 w 211"/>
                  <a:gd name="T37" fmla="*/ 2147483646 h 141"/>
                  <a:gd name="T38" fmla="*/ 2147483646 w 211"/>
                  <a:gd name="T39" fmla="*/ 2147483646 h 141"/>
                  <a:gd name="T40" fmla="*/ 2147483646 w 211"/>
                  <a:gd name="T41" fmla="*/ 2147483646 h 141"/>
                  <a:gd name="T42" fmla="*/ 2147483646 w 211"/>
                  <a:gd name="T43" fmla="*/ 2147483646 h 141"/>
                  <a:gd name="T44" fmla="*/ 2147483646 w 211"/>
                  <a:gd name="T45" fmla="*/ 2147483646 h 141"/>
                  <a:gd name="T46" fmla="*/ 2147483646 w 211"/>
                  <a:gd name="T47" fmla="*/ 2147483646 h 141"/>
                  <a:gd name="T48" fmla="*/ 2147483646 w 211"/>
                  <a:gd name="T49" fmla="*/ 2147483646 h 141"/>
                  <a:gd name="T50" fmla="*/ 2147483646 w 211"/>
                  <a:gd name="T51" fmla="*/ 2147483646 h 141"/>
                  <a:gd name="T52" fmla="*/ 2147483646 w 211"/>
                  <a:gd name="T53" fmla="*/ 2147483646 h 141"/>
                  <a:gd name="T54" fmla="*/ 2147483646 w 211"/>
                  <a:gd name="T55" fmla="*/ 2147483646 h 141"/>
                  <a:gd name="T56" fmla="*/ 2147483646 w 211"/>
                  <a:gd name="T57" fmla="*/ 2147483646 h 141"/>
                  <a:gd name="T58" fmla="*/ 2147483646 w 211"/>
                  <a:gd name="T59" fmla="*/ 2147483646 h 141"/>
                  <a:gd name="T60" fmla="*/ 2147483646 w 211"/>
                  <a:gd name="T61" fmla="*/ 2147483646 h 141"/>
                  <a:gd name="T62" fmla="*/ 2147483646 w 211"/>
                  <a:gd name="T63" fmla="*/ 2147483646 h 141"/>
                  <a:gd name="T64" fmla="*/ 2147483646 w 211"/>
                  <a:gd name="T65" fmla="*/ 2147483646 h 141"/>
                  <a:gd name="T66" fmla="*/ 2147483646 w 211"/>
                  <a:gd name="T67" fmla="*/ 2147483646 h 141"/>
                  <a:gd name="T68" fmla="*/ 2147483646 w 211"/>
                  <a:gd name="T69" fmla="*/ 2147483646 h 141"/>
                  <a:gd name="T70" fmla="*/ 2147483646 w 211"/>
                  <a:gd name="T71" fmla="*/ 2147483646 h 141"/>
                  <a:gd name="T72" fmla="*/ 2147483646 w 211"/>
                  <a:gd name="T73" fmla="*/ 2147483646 h 141"/>
                  <a:gd name="T74" fmla="*/ 2147483646 w 211"/>
                  <a:gd name="T75" fmla="*/ 2147483646 h 141"/>
                  <a:gd name="T76" fmla="*/ 2147483646 w 211"/>
                  <a:gd name="T77" fmla="*/ 2147483646 h 141"/>
                  <a:gd name="T78" fmla="*/ 2147483646 w 211"/>
                  <a:gd name="T79" fmla="*/ 2147483646 h 141"/>
                  <a:gd name="T80" fmla="*/ 2147483646 w 211"/>
                  <a:gd name="T81" fmla="*/ 2147483646 h 141"/>
                  <a:gd name="T82" fmla="*/ 2147483646 w 211"/>
                  <a:gd name="T83" fmla="*/ 2147483646 h 141"/>
                  <a:gd name="T84" fmla="*/ 2147483646 w 211"/>
                  <a:gd name="T85" fmla="*/ 2147483646 h 141"/>
                  <a:gd name="T86" fmla="*/ 2147483646 w 211"/>
                  <a:gd name="T87" fmla="*/ 2147483646 h 141"/>
                  <a:gd name="T88" fmla="*/ 2147483646 w 211"/>
                  <a:gd name="T89" fmla="*/ 2147483646 h 141"/>
                  <a:gd name="T90" fmla="*/ 2147483646 w 211"/>
                  <a:gd name="T91" fmla="*/ 2147483646 h 1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1" h="141" extrusionOk="0">
                    <a:moveTo>
                      <a:pt x="168" y="14"/>
                    </a:moveTo>
                    <a:cubicBezTo>
                      <a:pt x="188" y="63"/>
                      <a:pt x="188" y="63"/>
                      <a:pt x="188" y="63"/>
                    </a:cubicBezTo>
                    <a:cubicBezTo>
                      <a:pt x="163" y="73"/>
                      <a:pt x="163" y="73"/>
                      <a:pt x="163" y="73"/>
                    </a:cubicBezTo>
                    <a:cubicBezTo>
                      <a:pt x="150" y="62"/>
                      <a:pt x="111" y="28"/>
                      <a:pt x="107" y="28"/>
                    </a:cubicBezTo>
                    <a:cubicBezTo>
                      <a:pt x="104" y="28"/>
                      <a:pt x="92" y="32"/>
                      <a:pt x="91" y="33"/>
                    </a:cubicBezTo>
                    <a:cubicBezTo>
                      <a:pt x="91" y="33"/>
                      <a:pt x="83" y="35"/>
                      <a:pt x="77" y="35"/>
                    </a:cubicBezTo>
                    <a:cubicBezTo>
                      <a:pt x="74" y="35"/>
                      <a:pt x="71" y="34"/>
                      <a:pt x="70" y="33"/>
                    </a:cubicBezTo>
                    <a:cubicBezTo>
                      <a:pt x="68" y="32"/>
                      <a:pt x="67" y="31"/>
                      <a:pt x="67" y="30"/>
                    </a:cubicBezTo>
                    <a:cubicBezTo>
                      <a:pt x="67" y="27"/>
                      <a:pt x="70" y="25"/>
                      <a:pt x="72" y="24"/>
                    </a:cubicBezTo>
                    <a:cubicBezTo>
                      <a:pt x="82" y="18"/>
                      <a:pt x="110" y="8"/>
                      <a:pt x="113" y="7"/>
                    </a:cubicBezTo>
                    <a:cubicBezTo>
                      <a:pt x="113" y="7"/>
                      <a:pt x="113" y="7"/>
                      <a:pt x="114" y="7"/>
                    </a:cubicBezTo>
                    <a:cubicBezTo>
                      <a:pt x="120" y="7"/>
                      <a:pt x="163" y="13"/>
                      <a:pt x="168" y="14"/>
                    </a:cubicBezTo>
                    <a:close/>
                    <a:moveTo>
                      <a:pt x="185" y="0"/>
                    </a:moveTo>
                    <a:cubicBezTo>
                      <a:pt x="185" y="0"/>
                      <a:pt x="184" y="0"/>
                      <a:pt x="183" y="1"/>
                    </a:cubicBezTo>
                    <a:cubicBezTo>
                      <a:pt x="175" y="4"/>
                      <a:pt x="175" y="4"/>
                      <a:pt x="175" y="4"/>
                    </a:cubicBezTo>
                    <a:cubicBezTo>
                      <a:pt x="174" y="4"/>
                      <a:pt x="173" y="5"/>
                      <a:pt x="172" y="7"/>
                    </a:cubicBezTo>
                    <a:cubicBezTo>
                      <a:pt x="172" y="8"/>
                      <a:pt x="172" y="10"/>
                      <a:pt x="172" y="11"/>
                    </a:cubicBezTo>
                    <a:cubicBezTo>
                      <a:pt x="192" y="62"/>
                      <a:pt x="192" y="62"/>
                      <a:pt x="192" y="62"/>
                    </a:cubicBezTo>
                    <a:cubicBezTo>
                      <a:pt x="193" y="65"/>
                      <a:pt x="197" y="66"/>
                      <a:pt x="199" y="65"/>
                    </a:cubicBezTo>
                    <a:cubicBezTo>
                      <a:pt x="208" y="62"/>
                      <a:pt x="208" y="62"/>
                      <a:pt x="208" y="62"/>
                    </a:cubicBezTo>
                    <a:cubicBezTo>
                      <a:pt x="209" y="62"/>
                      <a:pt x="210" y="61"/>
                      <a:pt x="211" y="59"/>
                    </a:cubicBezTo>
                    <a:cubicBezTo>
                      <a:pt x="211" y="58"/>
                      <a:pt x="211" y="56"/>
                      <a:pt x="211" y="55"/>
                    </a:cubicBezTo>
                    <a:cubicBezTo>
                      <a:pt x="190" y="4"/>
                      <a:pt x="190" y="4"/>
                      <a:pt x="190" y="4"/>
                    </a:cubicBezTo>
                    <a:cubicBezTo>
                      <a:pt x="190" y="2"/>
                      <a:pt x="188" y="0"/>
                      <a:pt x="185" y="0"/>
                    </a:cubicBezTo>
                    <a:close/>
                    <a:moveTo>
                      <a:pt x="0" y="71"/>
                    </a:moveTo>
                    <a:cubicBezTo>
                      <a:pt x="0" y="72"/>
                      <a:pt x="1" y="74"/>
                      <a:pt x="1" y="75"/>
                    </a:cubicBezTo>
                    <a:cubicBezTo>
                      <a:pt x="2" y="76"/>
                      <a:pt x="4" y="76"/>
                      <a:pt x="5" y="77"/>
                    </a:cubicBezTo>
                    <a:cubicBezTo>
                      <a:pt x="14" y="77"/>
                      <a:pt x="14" y="77"/>
                      <a:pt x="14" y="77"/>
                    </a:cubicBezTo>
                    <a:cubicBezTo>
                      <a:pt x="17" y="77"/>
                      <a:pt x="20" y="75"/>
                      <a:pt x="20" y="72"/>
                    </a:cubicBezTo>
                    <a:cubicBezTo>
                      <a:pt x="24" y="14"/>
                      <a:pt x="24" y="14"/>
                      <a:pt x="24" y="14"/>
                    </a:cubicBezTo>
                    <a:cubicBezTo>
                      <a:pt x="24" y="13"/>
                      <a:pt x="24" y="12"/>
                      <a:pt x="23" y="11"/>
                    </a:cubicBezTo>
                    <a:cubicBezTo>
                      <a:pt x="22" y="9"/>
                      <a:pt x="21" y="9"/>
                      <a:pt x="19" y="9"/>
                    </a:cubicBezTo>
                    <a:cubicBezTo>
                      <a:pt x="10" y="8"/>
                      <a:pt x="10" y="8"/>
                      <a:pt x="10" y="8"/>
                    </a:cubicBezTo>
                    <a:cubicBezTo>
                      <a:pt x="10" y="8"/>
                      <a:pt x="10" y="8"/>
                      <a:pt x="10" y="8"/>
                    </a:cubicBezTo>
                    <a:cubicBezTo>
                      <a:pt x="7" y="8"/>
                      <a:pt x="5" y="10"/>
                      <a:pt x="5" y="13"/>
                    </a:cubicBezTo>
                    <a:lnTo>
                      <a:pt x="0" y="71"/>
                    </a:lnTo>
                    <a:close/>
                    <a:moveTo>
                      <a:pt x="87" y="122"/>
                    </a:moveTo>
                    <a:cubicBezTo>
                      <a:pt x="86" y="120"/>
                      <a:pt x="85" y="118"/>
                      <a:pt x="84" y="117"/>
                    </a:cubicBezTo>
                    <a:cubicBezTo>
                      <a:pt x="80" y="114"/>
                      <a:pt x="76" y="114"/>
                      <a:pt x="73" y="118"/>
                    </a:cubicBezTo>
                    <a:cubicBezTo>
                      <a:pt x="69" y="123"/>
                      <a:pt x="69" y="123"/>
                      <a:pt x="69" y="123"/>
                    </a:cubicBezTo>
                    <a:cubicBezTo>
                      <a:pt x="68" y="124"/>
                      <a:pt x="68" y="124"/>
                      <a:pt x="68" y="124"/>
                    </a:cubicBezTo>
                    <a:cubicBezTo>
                      <a:pt x="65" y="128"/>
                      <a:pt x="65" y="128"/>
                      <a:pt x="65" y="128"/>
                    </a:cubicBezTo>
                    <a:cubicBezTo>
                      <a:pt x="60" y="134"/>
                      <a:pt x="65" y="138"/>
                      <a:pt x="66" y="139"/>
                    </a:cubicBezTo>
                    <a:cubicBezTo>
                      <a:pt x="68" y="141"/>
                      <a:pt x="70" y="141"/>
                      <a:pt x="71" y="141"/>
                    </a:cubicBezTo>
                    <a:cubicBezTo>
                      <a:pt x="73" y="141"/>
                      <a:pt x="75" y="140"/>
                      <a:pt x="77" y="138"/>
                    </a:cubicBezTo>
                    <a:cubicBezTo>
                      <a:pt x="83" y="131"/>
                      <a:pt x="83" y="131"/>
                      <a:pt x="83" y="131"/>
                    </a:cubicBezTo>
                    <a:cubicBezTo>
                      <a:pt x="83" y="131"/>
                      <a:pt x="83" y="131"/>
                      <a:pt x="83" y="131"/>
                    </a:cubicBezTo>
                    <a:cubicBezTo>
                      <a:pt x="85" y="128"/>
                      <a:pt x="85" y="128"/>
                      <a:pt x="85" y="128"/>
                    </a:cubicBezTo>
                    <a:cubicBezTo>
                      <a:pt x="87" y="126"/>
                      <a:pt x="87" y="124"/>
                      <a:pt x="87" y="122"/>
                    </a:cubicBezTo>
                    <a:close/>
                    <a:moveTo>
                      <a:pt x="46" y="119"/>
                    </a:moveTo>
                    <a:cubicBezTo>
                      <a:pt x="43" y="122"/>
                      <a:pt x="44" y="125"/>
                      <a:pt x="48" y="129"/>
                    </a:cubicBezTo>
                    <a:cubicBezTo>
                      <a:pt x="52" y="132"/>
                      <a:pt x="56" y="132"/>
                      <a:pt x="59" y="128"/>
                    </a:cubicBezTo>
                    <a:cubicBezTo>
                      <a:pt x="69" y="116"/>
                      <a:pt x="69" y="116"/>
                      <a:pt x="69" y="116"/>
                    </a:cubicBezTo>
                    <a:cubicBezTo>
                      <a:pt x="74" y="110"/>
                      <a:pt x="69" y="105"/>
                      <a:pt x="68" y="104"/>
                    </a:cubicBezTo>
                    <a:cubicBezTo>
                      <a:pt x="64" y="101"/>
                      <a:pt x="60" y="102"/>
                      <a:pt x="57" y="106"/>
                    </a:cubicBezTo>
                    <a:cubicBezTo>
                      <a:pt x="51" y="112"/>
                      <a:pt x="51" y="112"/>
                      <a:pt x="51" y="112"/>
                    </a:cubicBezTo>
                    <a:cubicBezTo>
                      <a:pt x="51" y="112"/>
                      <a:pt x="51" y="112"/>
                      <a:pt x="51" y="112"/>
                    </a:cubicBezTo>
                    <a:cubicBezTo>
                      <a:pt x="51" y="113"/>
                      <a:pt x="51" y="113"/>
                      <a:pt x="51" y="113"/>
                    </a:cubicBezTo>
                    <a:lnTo>
                      <a:pt x="46" y="119"/>
                    </a:lnTo>
                    <a:close/>
                    <a:moveTo>
                      <a:pt x="31" y="104"/>
                    </a:moveTo>
                    <a:cubicBezTo>
                      <a:pt x="30" y="106"/>
                      <a:pt x="29" y="108"/>
                      <a:pt x="29" y="110"/>
                    </a:cubicBezTo>
                    <a:cubicBezTo>
                      <a:pt x="30" y="112"/>
                      <a:pt x="31" y="114"/>
                      <a:pt x="33" y="115"/>
                    </a:cubicBezTo>
                    <a:cubicBezTo>
                      <a:pt x="36" y="119"/>
                      <a:pt x="40" y="118"/>
                      <a:pt x="43" y="114"/>
                    </a:cubicBezTo>
                    <a:cubicBezTo>
                      <a:pt x="54" y="101"/>
                      <a:pt x="54" y="101"/>
                      <a:pt x="54" y="101"/>
                    </a:cubicBezTo>
                    <a:cubicBezTo>
                      <a:pt x="56" y="99"/>
                      <a:pt x="57" y="97"/>
                      <a:pt x="56" y="95"/>
                    </a:cubicBezTo>
                    <a:cubicBezTo>
                      <a:pt x="56" y="93"/>
                      <a:pt x="55" y="91"/>
                      <a:pt x="53" y="90"/>
                    </a:cubicBezTo>
                    <a:cubicBezTo>
                      <a:pt x="49" y="87"/>
                      <a:pt x="46" y="87"/>
                      <a:pt x="42" y="91"/>
                    </a:cubicBezTo>
                    <a:cubicBezTo>
                      <a:pt x="37" y="98"/>
                      <a:pt x="37" y="98"/>
                      <a:pt x="37" y="98"/>
                    </a:cubicBezTo>
                    <a:cubicBezTo>
                      <a:pt x="37" y="98"/>
                      <a:pt x="37" y="98"/>
                      <a:pt x="37" y="98"/>
                    </a:cubicBezTo>
                    <a:cubicBezTo>
                      <a:pt x="36" y="98"/>
                      <a:pt x="36" y="98"/>
                      <a:pt x="36" y="98"/>
                    </a:cubicBezTo>
                    <a:lnTo>
                      <a:pt x="31" y="104"/>
                    </a:lnTo>
                    <a:close/>
                    <a:moveTo>
                      <a:pt x="29" y="99"/>
                    </a:moveTo>
                    <a:cubicBezTo>
                      <a:pt x="40" y="86"/>
                      <a:pt x="40" y="86"/>
                      <a:pt x="40" y="86"/>
                    </a:cubicBezTo>
                    <a:cubicBezTo>
                      <a:pt x="44" y="81"/>
                      <a:pt x="40" y="76"/>
                      <a:pt x="38" y="75"/>
                    </a:cubicBezTo>
                    <a:cubicBezTo>
                      <a:pt x="35" y="72"/>
                      <a:pt x="31" y="73"/>
                      <a:pt x="28" y="77"/>
                    </a:cubicBezTo>
                    <a:cubicBezTo>
                      <a:pt x="24" y="81"/>
                      <a:pt x="24" y="81"/>
                      <a:pt x="24" y="81"/>
                    </a:cubicBezTo>
                    <a:cubicBezTo>
                      <a:pt x="24" y="81"/>
                      <a:pt x="24" y="81"/>
                      <a:pt x="24" y="81"/>
                    </a:cubicBezTo>
                    <a:cubicBezTo>
                      <a:pt x="24" y="82"/>
                      <a:pt x="24" y="82"/>
                      <a:pt x="24" y="82"/>
                    </a:cubicBezTo>
                    <a:cubicBezTo>
                      <a:pt x="19" y="88"/>
                      <a:pt x="19" y="88"/>
                      <a:pt x="19" y="88"/>
                    </a:cubicBezTo>
                    <a:cubicBezTo>
                      <a:pt x="17" y="90"/>
                      <a:pt x="16" y="92"/>
                      <a:pt x="16" y="94"/>
                    </a:cubicBezTo>
                    <a:cubicBezTo>
                      <a:pt x="16" y="96"/>
                      <a:pt x="18" y="97"/>
                      <a:pt x="19" y="98"/>
                    </a:cubicBezTo>
                    <a:cubicBezTo>
                      <a:pt x="20" y="100"/>
                      <a:pt x="22" y="101"/>
                      <a:pt x="25" y="101"/>
                    </a:cubicBezTo>
                    <a:cubicBezTo>
                      <a:pt x="26" y="101"/>
                      <a:pt x="27" y="101"/>
                      <a:pt x="29" y="99"/>
                    </a:cubicBezTo>
                    <a:close/>
                    <a:moveTo>
                      <a:pt x="160" y="88"/>
                    </a:moveTo>
                    <a:cubicBezTo>
                      <a:pt x="162" y="85"/>
                      <a:pt x="164" y="81"/>
                      <a:pt x="159" y="77"/>
                    </a:cubicBezTo>
                    <a:cubicBezTo>
                      <a:pt x="155" y="73"/>
                      <a:pt x="155" y="73"/>
                      <a:pt x="155" y="73"/>
                    </a:cubicBezTo>
                    <a:cubicBezTo>
                      <a:pt x="135" y="56"/>
                      <a:pt x="112" y="36"/>
                      <a:pt x="107" y="33"/>
                    </a:cubicBezTo>
                    <a:cubicBezTo>
                      <a:pt x="104" y="33"/>
                      <a:pt x="98" y="36"/>
                      <a:pt x="92" y="37"/>
                    </a:cubicBezTo>
                    <a:cubicBezTo>
                      <a:pt x="92" y="37"/>
                      <a:pt x="92" y="37"/>
                      <a:pt x="92" y="37"/>
                    </a:cubicBezTo>
                    <a:cubicBezTo>
                      <a:pt x="92" y="38"/>
                      <a:pt x="84" y="40"/>
                      <a:pt x="77" y="40"/>
                    </a:cubicBezTo>
                    <a:cubicBezTo>
                      <a:pt x="73" y="40"/>
                      <a:pt x="69" y="39"/>
                      <a:pt x="67" y="38"/>
                    </a:cubicBezTo>
                    <a:cubicBezTo>
                      <a:pt x="63" y="35"/>
                      <a:pt x="62" y="31"/>
                      <a:pt x="62" y="30"/>
                    </a:cubicBezTo>
                    <a:cubicBezTo>
                      <a:pt x="62" y="25"/>
                      <a:pt x="66" y="21"/>
                      <a:pt x="69" y="20"/>
                    </a:cubicBezTo>
                    <a:cubicBezTo>
                      <a:pt x="29" y="15"/>
                      <a:pt x="29" y="15"/>
                      <a:pt x="29" y="15"/>
                    </a:cubicBezTo>
                    <a:cubicBezTo>
                      <a:pt x="25" y="72"/>
                      <a:pt x="25" y="72"/>
                      <a:pt x="25" y="72"/>
                    </a:cubicBezTo>
                    <a:cubicBezTo>
                      <a:pt x="28" y="69"/>
                      <a:pt x="31" y="68"/>
                      <a:pt x="34" y="68"/>
                    </a:cubicBezTo>
                    <a:cubicBezTo>
                      <a:pt x="36" y="68"/>
                      <a:pt x="39" y="69"/>
                      <a:pt x="42" y="71"/>
                    </a:cubicBezTo>
                    <a:cubicBezTo>
                      <a:pt x="45" y="74"/>
                      <a:pt x="47" y="79"/>
                      <a:pt x="47" y="83"/>
                    </a:cubicBezTo>
                    <a:cubicBezTo>
                      <a:pt x="50" y="82"/>
                      <a:pt x="53" y="83"/>
                      <a:pt x="56" y="86"/>
                    </a:cubicBezTo>
                    <a:cubicBezTo>
                      <a:pt x="60" y="89"/>
                      <a:pt x="62" y="93"/>
                      <a:pt x="61" y="97"/>
                    </a:cubicBezTo>
                    <a:cubicBezTo>
                      <a:pt x="65" y="97"/>
                      <a:pt x="68" y="98"/>
                      <a:pt x="71" y="100"/>
                    </a:cubicBezTo>
                    <a:cubicBezTo>
                      <a:pt x="74" y="103"/>
                      <a:pt x="76" y="107"/>
                      <a:pt x="76" y="110"/>
                    </a:cubicBezTo>
                    <a:cubicBezTo>
                      <a:pt x="79" y="109"/>
                      <a:pt x="83" y="110"/>
                      <a:pt x="87" y="113"/>
                    </a:cubicBezTo>
                    <a:cubicBezTo>
                      <a:pt x="91" y="117"/>
                      <a:pt x="93" y="122"/>
                      <a:pt x="91" y="127"/>
                    </a:cubicBezTo>
                    <a:cubicBezTo>
                      <a:pt x="95" y="130"/>
                      <a:pt x="95" y="130"/>
                      <a:pt x="95" y="130"/>
                    </a:cubicBezTo>
                    <a:cubicBezTo>
                      <a:pt x="95" y="130"/>
                      <a:pt x="95" y="130"/>
                      <a:pt x="95" y="131"/>
                    </a:cubicBezTo>
                    <a:cubicBezTo>
                      <a:pt x="96" y="131"/>
                      <a:pt x="96" y="131"/>
                      <a:pt x="96" y="131"/>
                    </a:cubicBezTo>
                    <a:cubicBezTo>
                      <a:pt x="97" y="132"/>
                      <a:pt x="98" y="132"/>
                      <a:pt x="100" y="132"/>
                    </a:cubicBezTo>
                    <a:cubicBezTo>
                      <a:pt x="102" y="132"/>
                      <a:pt x="104" y="130"/>
                      <a:pt x="105" y="129"/>
                    </a:cubicBezTo>
                    <a:cubicBezTo>
                      <a:pt x="108" y="126"/>
                      <a:pt x="109" y="124"/>
                      <a:pt x="106" y="121"/>
                    </a:cubicBezTo>
                    <a:cubicBezTo>
                      <a:pt x="106" y="120"/>
                      <a:pt x="106" y="120"/>
                      <a:pt x="106" y="120"/>
                    </a:cubicBezTo>
                    <a:cubicBezTo>
                      <a:pt x="88" y="105"/>
                      <a:pt x="88" y="105"/>
                      <a:pt x="88" y="105"/>
                    </a:cubicBezTo>
                    <a:cubicBezTo>
                      <a:pt x="87" y="105"/>
                      <a:pt x="87" y="104"/>
                      <a:pt x="87" y="103"/>
                    </a:cubicBezTo>
                    <a:cubicBezTo>
                      <a:pt x="87" y="103"/>
                      <a:pt x="87" y="102"/>
                      <a:pt x="88" y="101"/>
                    </a:cubicBezTo>
                    <a:cubicBezTo>
                      <a:pt x="89" y="100"/>
                      <a:pt x="90" y="100"/>
                      <a:pt x="92" y="101"/>
                    </a:cubicBezTo>
                    <a:cubicBezTo>
                      <a:pt x="115" y="121"/>
                      <a:pt x="115" y="121"/>
                      <a:pt x="115" y="121"/>
                    </a:cubicBezTo>
                    <a:cubicBezTo>
                      <a:pt x="116" y="121"/>
                      <a:pt x="118" y="122"/>
                      <a:pt x="119" y="122"/>
                    </a:cubicBezTo>
                    <a:cubicBezTo>
                      <a:pt x="121" y="122"/>
                      <a:pt x="124" y="121"/>
                      <a:pt x="125" y="118"/>
                    </a:cubicBezTo>
                    <a:cubicBezTo>
                      <a:pt x="127" y="117"/>
                      <a:pt x="127" y="115"/>
                      <a:pt x="127" y="113"/>
                    </a:cubicBezTo>
                    <a:cubicBezTo>
                      <a:pt x="127" y="111"/>
                      <a:pt x="126" y="109"/>
                      <a:pt x="124" y="107"/>
                    </a:cubicBezTo>
                    <a:cubicBezTo>
                      <a:pt x="121" y="105"/>
                      <a:pt x="121" y="105"/>
                      <a:pt x="121" y="105"/>
                    </a:cubicBezTo>
                    <a:cubicBezTo>
                      <a:pt x="121" y="105"/>
                      <a:pt x="121" y="105"/>
                      <a:pt x="121" y="105"/>
                    </a:cubicBezTo>
                    <a:cubicBezTo>
                      <a:pt x="108" y="94"/>
                      <a:pt x="108" y="94"/>
                      <a:pt x="108" y="94"/>
                    </a:cubicBezTo>
                    <a:cubicBezTo>
                      <a:pt x="107" y="94"/>
                      <a:pt x="107" y="93"/>
                      <a:pt x="107" y="92"/>
                    </a:cubicBezTo>
                    <a:cubicBezTo>
                      <a:pt x="107" y="92"/>
                      <a:pt x="107" y="91"/>
                      <a:pt x="108" y="90"/>
                    </a:cubicBezTo>
                    <a:cubicBezTo>
                      <a:pt x="109" y="89"/>
                      <a:pt x="110" y="89"/>
                      <a:pt x="112" y="90"/>
                    </a:cubicBezTo>
                    <a:cubicBezTo>
                      <a:pt x="133" y="107"/>
                      <a:pt x="133" y="107"/>
                      <a:pt x="133" y="107"/>
                    </a:cubicBezTo>
                    <a:cubicBezTo>
                      <a:pt x="135" y="109"/>
                      <a:pt x="136" y="109"/>
                      <a:pt x="138" y="109"/>
                    </a:cubicBezTo>
                    <a:cubicBezTo>
                      <a:pt x="140" y="109"/>
                      <a:pt x="143" y="108"/>
                      <a:pt x="145" y="105"/>
                    </a:cubicBezTo>
                    <a:cubicBezTo>
                      <a:pt x="147" y="103"/>
                      <a:pt x="147" y="101"/>
                      <a:pt x="147" y="100"/>
                    </a:cubicBezTo>
                    <a:cubicBezTo>
                      <a:pt x="147" y="98"/>
                      <a:pt x="146" y="96"/>
                      <a:pt x="144" y="94"/>
                    </a:cubicBezTo>
                    <a:cubicBezTo>
                      <a:pt x="138" y="89"/>
                      <a:pt x="138" y="89"/>
                      <a:pt x="138" y="89"/>
                    </a:cubicBezTo>
                    <a:cubicBezTo>
                      <a:pt x="138" y="89"/>
                      <a:pt x="138" y="89"/>
                      <a:pt x="138" y="89"/>
                    </a:cubicBezTo>
                    <a:cubicBezTo>
                      <a:pt x="126" y="80"/>
                      <a:pt x="126" y="80"/>
                      <a:pt x="126" y="80"/>
                    </a:cubicBezTo>
                    <a:cubicBezTo>
                      <a:pt x="125" y="79"/>
                      <a:pt x="125" y="77"/>
                      <a:pt x="126" y="76"/>
                    </a:cubicBezTo>
                    <a:cubicBezTo>
                      <a:pt x="127" y="75"/>
                      <a:pt x="129" y="74"/>
                      <a:pt x="130" y="75"/>
                    </a:cubicBezTo>
                    <a:cubicBezTo>
                      <a:pt x="148" y="90"/>
                      <a:pt x="148" y="90"/>
                      <a:pt x="148" y="90"/>
                    </a:cubicBezTo>
                    <a:cubicBezTo>
                      <a:pt x="152" y="93"/>
                      <a:pt x="157" y="92"/>
                      <a:pt x="160" y="88"/>
                    </a:cubicBezTo>
                    <a:close/>
                  </a:path>
                </a:pathLst>
              </a:custGeom>
              <a:solidFill>
                <a:schemeClr val="bg1"/>
              </a:solidFill>
              <a:ln>
                <a:noFill/>
              </a:ln>
            </p:spPr>
            <p:txBody>
              <a:bodyPr lIns="51427" tIns="25706" rIns="51427" bIns="25706"/>
              <a:lstStyle/>
              <a:p>
                <a:endParaRPr lang="en-US" sz="788">
                  <a:solidFill>
                    <a:srgbClr val="1A468D"/>
                  </a:solidFill>
                  <a:latin typeface="Corbel" panose="020B0503020204020204"/>
                </a:endParaRPr>
              </a:p>
            </p:txBody>
          </p:sp>
        </p:grpSp>
      </p:grpSp>
      <p:sp>
        <p:nvSpPr>
          <p:cNvPr id="43" name="Google Shape;8222;p164">
            <a:extLst>
              <a:ext uri="{FF2B5EF4-FFF2-40B4-BE49-F238E27FC236}">
                <a16:creationId xmlns:a16="http://schemas.microsoft.com/office/drawing/2014/main" id="{B6D7D31D-72B6-904B-8C25-5149F259A12C}"/>
              </a:ext>
            </a:extLst>
          </p:cNvPr>
          <p:cNvSpPr txBox="1">
            <a:spLocks noChangeArrowheads="1"/>
          </p:cNvSpPr>
          <p:nvPr/>
        </p:nvSpPr>
        <p:spPr bwMode="auto">
          <a:xfrm>
            <a:off x="6179250" y="1415716"/>
            <a:ext cx="2312354"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2500"/>
              <a:buFont typeface="Open Sans Semibold" panose="020B0706030804020204" pitchFamily="34" charset="0"/>
              <a:buNone/>
            </a:pPr>
            <a:r>
              <a:rPr lang="en-US" altLang="en-US" sz="1650" b="1">
                <a:solidFill>
                  <a:schemeClr val="accent5"/>
                </a:solidFill>
                <a:latin typeface="Calibri" panose="020F0502020204030204" pitchFamily="34" charset="0"/>
                <a:cs typeface="Calibri" panose="020F0502020204030204" pitchFamily="34" charset="0"/>
                <a:sym typeface="Open Sans Semibold" panose="020B0706030804020204" pitchFamily="34" charset="0"/>
              </a:rPr>
              <a:t>Technology &amp; Standards </a:t>
            </a:r>
            <a:endParaRPr lang="en-US" altLang="en-US" sz="1650">
              <a:solidFill>
                <a:schemeClr val="accent5"/>
              </a:solidFill>
              <a:latin typeface="Calibri" panose="020F0502020204030204" pitchFamily="34" charset="0"/>
              <a:cs typeface="Calibri" panose="020F0502020204030204" pitchFamily="34" charset="0"/>
            </a:endParaRPr>
          </a:p>
        </p:txBody>
      </p:sp>
      <p:sp>
        <p:nvSpPr>
          <p:cNvPr id="44" name="Google Shape;8227;p164">
            <a:extLst>
              <a:ext uri="{FF2B5EF4-FFF2-40B4-BE49-F238E27FC236}">
                <a16:creationId xmlns:a16="http://schemas.microsoft.com/office/drawing/2014/main" id="{CB105C48-2981-F2ED-451C-832807E3A0DF}"/>
              </a:ext>
            </a:extLst>
          </p:cNvPr>
          <p:cNvSpPr txBox="1">
            <a:spLocks noChangeArrowheads="1"/>
          </p:cNvSpPr>
          <p:nvPr/>
        </p:nvSpPr>
        <p:spPr bwMode="auto">
          <a:xfrm>
            <a:off x="6132189" y="1669209"/>
            <a:ext cx="2695610" cy="55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nchor="t"/>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en-US" sz="1200">
                <a:latin typeface="Calibri"/>
                <a:cs typeface="Calibri"/>
              </a:rPr>
              <a:t>Identify and develop new systems, tools, and standards, and support and modernize existing systems to improve performance, ensure consistency, and achieve mission goals.</a:t>
            </a:r>
            <a:endParaRPr lang="en-US" sz="1200">
              <a:ea typeface="+mn-lt"/>
              <a:cs typeface="+mn-lt"/>
            </a:endParaRPr>
          </a:p>
          <a:p>
            <a:pPr marL="6985" marR="3810">
              <a:buClrTx/>
              <a:defRPr/>
            </a:pPr>
            <a:endParaRPr lang="en-US" sz="1200">
              <a:latin typeface="Calibri" panose="020F0502020204030204" pitchFamily="34" charset="0"/>
              <a:cs typeface="Calibri" panose="020F0502020204030204" pitchFamily="34" charset="0"/>
            </a:endParaRPr>
          </a:p>
        </p:txBody>
      </p:sp>
      <p:sp>
        <p:nvSpPr>
          <p:cNvPr id="38" name="Slide Number Placeholder 3">
            <a:extLst>
              <a:ext uri="{FF2B5EF4-FFF2-40B4-BE49-F238E27FC236}">
                <a16:creationId xmlns:a16="http://schemas.microsoft.com/office/drawing/2014/main" id="{A7D2C6C6-B7DC-04F2-A31E-8F53349E2C0E}"/>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16</a:t>
            </a:fld>
            <a:endParaRPr lang="en-US" sz="900">
              <a:solidFill>
                <a:srgbClr val="17468F"/>
              </a:solidFill>
            </a:endParaRPr>
          </a:p>
        </p:txBody>
      </p:sp>
    </p:spTree>
    <p:extLst>
      <p:ext uri="{BB962C8B-B14F-4D97-AF65-F5344CB8AC3E}">
        <p14:creationId xmlns:p14="http://schemas.microsoft.com/office/powerpoint/2010/main" val="19861147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76305F-6804-49A5-94B7-EE25546EF950}"/>
              </a:ext>
            </a:extLst>
          </p:cNvPr>
          <p:cNvSpPr>
            <a:spLocks noGrp="1"/>
          </p:cNvSpPr>
          <p:nvPr>
            <p:ph type="body" sz="quarter" idx="10"/>
          </p:nvPr>
        </p:nvSpPr>
        <p:spPr>
          <a:xfrm>
            <a:off x="457200" y="952839"/>
            <a:ext cx="8610600" cy="327260"/>
          </a:xfrm>
        </p:spPr>
        <p:txBody>
          <a:bodyPr>
            <a:normAutofit fontScale="92500"/>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indent="0">
              <a:lnSpc>
                <a:spcPct val="142102"/>
              </a:lnSpc>
              <a:buNone/>
            </a:pPr>
            <a:r>
              <a:rPr lang="en-US" sz="1350" b="0">
                <a:solidFill>
                  <a:srgbClr val="000000"/>
                </a:solidFill>
                <a:latin typeface="Calibri"/>
                <a:ea typeface="Open Sans"/>
                <a:cs typeface="Calibri"/>
              </a:rPr>
              <a:t>To help realize the vision for the IIS, CDC provides a variety of support.</a:t>
            </a:r>
            <a:endParaRPr lang="en-US" sz="1350">
              <a:latin typeface="Calibri"/>
              <a:ea typeface="Open Sans"/>
              <a:cs typeface="Calibri"/>
            </a:endParaRPr>
          </a:p>
        </p:txBody>
      </p:sp>
      <p:cxnSp>
        <p:nvCxnSpPr>
          <p:cNvPr id="28" name="Straight Connector 27">
            <a:extLst>
              <a:ext uri="{FF2B5EF4-FFF2-40B4-BE49-F238E27FC236}">
                <a16:creationId xmlns:a16="http://schemas.microsoft.com/office/drawing/2014/main" id="{65DF81C5-38A7-4E67-80E4-02F5DEC0F453}"/>
              </a:ext>
            </a:extLst>
          </p:cNvPr>
          <p:cNvCxnSpPr>
            <a:cxnSpLocks noChangeAspect="1"/>
          </p:cNvCxnSpPr>
          <p:nvPr/>
        </p:nvCxnSpPr>
        <p:spPr>
          <a:xfrm>
            <a:off x="422777" y="2096390"/>
            <a:ext cx="146723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183627D-EF95-484D-9DFC-EC1580DCBA94}"/>
              </a:ext>
            </a:extLst>
          </p:cNvPr>
          <p:cNvSpPr>
            <a:spLocks noChangeAspect="1"/>
          </p:cNvSpPr>
          <p:nvPr/>
        </p:nvSpPr>
        <p:spPr>
          <a:xfrm>
            <a:off x="422777" y="2199130"/>
            <a:ext cx="1611917" cy="2192908"/>
          </a:xfrm>
          <a:prstGeom prst="rect">
            <a:avLst/>
          </a:prstGeom>
        </p:spPr>
        <p:txBody>
          <a:bodyPr wrap="square" lIns="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spcBef>
                <a:spcPts val="450"/>
              </a:spcBef>
              <a:defRPr/>
            </a:pPr>
            <a:r>
              <a:rPr lang="en-US" sz="1050">
                <a:solidFill>
                  <a:srgbClr val="000000"/>
                </a:solidFill>
                <a:latin typeface="Calibri" panose="020F0502020204030204" pitchFamily="34" charset="0"/>
                <a:ea typeface="Open Sans" panose="020B0606030504020204" pitchFamily="34" charset="0"/>
                <a:cs typeface="Calibri" panose="020F0502020204030204" pitchFamily="34" charset="0"/>
              </a:rPr>
              <a:t>Functional Standards, Operational Guidance statements, and Immunization Program Operations Manual (IPOM) Chapter D help outline level of consistency in support of common clinical, programmatic, and public health immunization goals and drive IIS advancement.</a:t>
            </a:r>
          </a:p>
        </p:txBody>
      </p:sp>
      <p:sp>
        <p:nvSpPr>
          <p:cNvPr id="32" name="Rectangle 31">
            <a:extLst>
              <a:ext uri="{FF2B5EF4-FFF2-40B4-BE49-F238E27FC236}">
                <a16:creationId xmlns:a16="http://schemas.microsoft.com/office/drawing/2014/main" id="{7C78A69A-635F-415D-9878-C08ED829B208}"/>
              </a:ext>
            </a:extLst>
          </p:cNvPr>
          <p:cNvSpPr>
            <a:spLocks noChangeAspect="1"/>
          </p:cNvSpPr>
          <p:nvPr/>
        </p:nvSpPr>
        <p:spPr>
          <a:xfrm>
            <a:off x="7285843" y="2199130"/>
            <a:ext cx="1552316" cy="1869743"/>
          </a:xfrm>
          <a:prstGeom prst="rect">
            <a:avLst/>
          </a:prstGeom>
        </p:spPr>
        <p:txBody>
          <a:bodyPr wrap="square" lIns="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r>
              <a:rPr lang="en-US" sz="1050">
                <a:solidFill>
                  <a:srgbClr val="000000"/>
                </a:solidFill>
                <a:latin typeface="Calibri" panose="020F0502020204030204" pitchFamily="34" charset="0"/>
                <a:ea typeface="Open Sans" panose="020B0606030504020204" pitchFamily="34" charset="0"/>
                <a:cs typeface="Calibri" panose="020F0502020204030204" pitchFamily="34" charset="0"/>
              </a:rPr>
              <a:t>CDC provides both financial and direct assistance to awardees to support IISs. The funding is non-competitive to ensure all awardees have necessary funding for activities and is calculated using a base plus population formula.</a:t>
            </a:r>
          </a:p>
        </p:txBody>
      </p:sp>
      <p:cxnSp>
        <p:nvCxnSpPr>
          <p:cNvPr id="34" name="Straight Connector 33">
            <a:extLst>
              <a:ext uri="{FF2B5EF4-FFF2-40B4-BE49-F238E27FC236}">
                <a16:creationId xmlns:a16="http://schemas.microsoft.com/office/drawing/2014/main" id="{48156ED1-6597-485E-A3FC-ABAC2AF282F9}"/>
              </a:ext>
            </a:extLst>
          </p:cNvPr>
          <p:cNvCxnSpPr>
            <a:cxnSpLocks noChangeAspect="1"/>
          </p:cNvCxnSpPr>
          <p:nvPr/>
        </p:nvCxnSpPr>
        <p:spPr>
          <a:xfrm>
            <a:off x="2138543" y="2096390"/>
            <a:ext cx="1467612"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C1EAB86-7042-4A8E-8640-D49F61431A5E}"/>
              </a:ext>
            </a:extLst>
          </p:cNvPr>
          <p:cNvSpPr>
            <a:spLocks noChangeAspect="1"/>
          </p:cNvSpPr>
          <p:nvPr/>
        </p:nvSpPr>
        <p:spPr>
          <a:xfrm>
            <a:off x="2138543" y="2199130"/>
            <a:ext cx="1539695" cy="1546577"/>
          </a:xfrm>
          <a:prstGeom prst="rect">
            <a:avLst/>
          </a:prstGeom>
        </p:spPr>
        <p:txBody>
          <a:bodyPr wrap="square" lIns="0" tIns="45720" rIns="91440" bIns="45720" anchor="t">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spcBef>
                <a:spcPts val="450"/>
              </a:spcBef>
              <a:defRPr/>
            </a:pPr>
            <a:r>
              <a:rPr lang="en-US" sz="1050">
                <a:solidFill>
                  <a:srgbClr val="000000"/>
                </a:solidFill>
                <a:latin typeface="Calibri"/>
                <a:ea typeface="Open Sans"/>
                <a:cs typeface="Calibri"/>
              </a:rPr>
              <a:t>To be effective, IISs must provide high-quality data. The IIS Data Quality Blueprint, IIS Dashboard, and Data Quality Reports support awardees in achieving high data quality standards. </a:t>
            </a:r>
            <a:endParaRPr lang="en-US" sz="105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cxnSp>
        <p:nvCxnSpPr>
          <p:cNvPr id="37" name="Straight Connector 36">
            <a:extLst>
              <a:ext uri="{FF2B5EF4-FFF2-40B4-BE49-F238E27FC236}">
                <a16:creationId xmlns:a16="http://schemas.microsoft.com/office/drawing/2014/main" id="{D725E239-E32F-4AB2-AD59-E6879E99956A}"/>
              </a:ext>
            </a:extLst>
          </p:cNvPr>
          <p:cNvCxnSpPr>
            <a:cxnSpLocks noChangeAspect="1"/>
          </p:cNvCxnSpPr>
          <p:nvPr/>
        </p:nvCxnSpPr>
        <p:spPr>
          <a:xfrm>
            <a:off x="3854310" y="2096390"/>
            <a:ext cx="146761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59899E0-7F00-4CC0-96C6-0F81031393F0}"/>
              </a:ext>
            </a:extLst>
          </p:cNvPr>
          <p:cNvSpPr>
            <a:spLocks noChangeAspect="1"/>
          </p:cNvSpPr>
          <p:nvPr/>
        </p:nvSpPr>
        <p:spPr>
          <a:xfrm>
            <a:off x="3854310" y="2199130"/>
            <a:ext cx="1540454" cy="1546577"/>
          </a:xfrm>
          <a:prstGeom prst="rect">
            <a:avLst/>
          </a:prstGeom>
        </p:spPr>
        <p:txBody>
          <a:bodyPr wrap="square" lIns="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r>
              <a:rPr lang="en-US" sz="1050">
                <a:solidFill>
                  <a:srgbClr val="000000"/>
                </a:solidFill>
                <a:latin typeface="Calibri" panose="020F0502020204030204" pitchFamily="34" charset="0"/>
                <a:ea typeface="Open Sans" panose="020B0606030504020204" pitchFamily="34" charset="0"/>
                <a:cs typeface="Calibri" panose="020F0502020204030204" pitchFamily="34" charset="0"/>
              </a:rPr>
              <a:t>Technological infrastructure such as clinical decision support (</a:t>
            </a:r>
            <a:r>
              <a:rPr lang="en-US" sz="1050" err="1">
                <a:solidFill>
                  <a:srgbClr val="000000"/>
                </a:solidFill>
                <a:latin typeface="Calibri" panose="020F0502020204030204" pitchFamily="34" charset="0"/>
                <a:ea typeface="Open Sans" panose="020B0606030504020204" pitchFamily="34" charset="0"/>
                <a:cs typeface="Calibri" panose="020F0502020204030204" pitchFamily="34" charset="0"/>
              </a:rPr>
              <a:t>CDSi</a:t>
            </a:r>
            <a:r>
              <a:rPr lang="en-US" sz="1050">
                <a:solidFill>
                  <a:srgbClr val="000000"/>
                </a:solidFill>
                <a:latin typeface="Calibri" panose="020F0502020204030204" pitchFamily="34" charset="0"/>
                <a:ea typeface="Open Sans" panose="020B0606030504020204" pitchFamily="34" charset="0"/>
                <a:cs typeface="Calibri" panose="020F0502020204030204" pitchFamily="34" charset="0"/>
              </a:rPr>
              <a:t>), code sets, and vocabulary support consistent IIS capability, high-quality immunization data, and interoperability of IISs with other systems.</a:t>
            </a:r>
          </a:p>
        </p:txBody>
      </p:sp>
      <p:cxnSp>
        <p:nvCxnSpPr>
          <p:cNvPr id="40" name="Straight Connector 39">
            <a:extLst>
              <a:ext uri="{FF2B5EF4-FFF2-40B4-BE49-F238E27FC236}">
                <a16:creationId xmlns:a16="http://schemas.microsoft.com/office/drawing/2014/main" id="{1E6D5DEE-F412-4F45-BCF5-605C78BCBD83}"/>
              </a:ext>
            </a:extLst>
          </p:cNvPr>
          <p:cNvCxnSpPr>
            <a:cxnSpLocks noChangeAspect="1"/>
          </p:cNvCxnSpPr>
          <p:nvPr/>
        </p:nvCxnSpPr>
        <p:spPr>
          <a:xfrm>
            <a:off x="5570077" y="2096390"/>
            <a:ext cx="14676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84902692-833A-4685-9068-ECBA3AAF7A33}"/>
              </a:ext>
            </a:extLst>
          </p:cNvPr>
          <p:cNvSpPr>
            <a:spLocks noChangeAspect="1"/>
          </p:cNvSpPr>
          <p:nvPr/>
        </p:nvSpPr>
        <p:spPr>
          <a:xfrm>
            <a:off x="5570077" y="2199130"/>
            <a:ext cx="1622932" cy="1546577"/>
          </a:xfrm>
          <a:prstGeom prst="rect">
            <a:avLst/>
          </a:prstGeom>
        </p:spPr>
        <p:txBody>
          <a:bodyPr wrap="square" lIns="0" tIns="45720" rIns="91440" bIns="45720" anchor="t">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spcBef>
                <a:spcPts val="450"/>
              </a:spcBef>
              <a:defRPr/>
            </a:pPr>
            <a:r>
              <a:rPr lang="en-US" sz="1050">
                <a:solidFill>
                  <a:srgbClr val="000000"/>
                </a:solidFill>
                <a:latin typeface="Calibri"/>
                <a:ea typeface="Open Sans"/>
                <a:cs typeface="Calibri"/>
              </a:rPr>
              <a:t>Tools such as Vaccine Tracking Systems (VTrckS), Vaccine Administration Management System (VAMS),and IZ Gateway support vaccination allocation, distribution, administration, monitoring, and reporting.</a:t>
            </a:r>
          </a:p>
        </p:txBody>
      </p:sp>
      <p:sp>
        <p:nvSpPr>
          <p:cNvPr id="70" name="TextBox 69">
            <a:extLst>
              <a:ext uri="{FF2B5EF4-FFF2-40B4-BE49-F238E27FC236}">
                <a16:creationId xmlns:a16="http://schemas.microsoft.com/office/drawing/2014/main" id="{CC5E63AC-340A-45A8-B93F-DDED3B7386CB}"/>
              </a:ext>
            </a:extLst>
          </p:cNvPr>
          <p:cNvSpPr txBox="1">
            <a:spLocks noChangeAspect="1"/>
          </p:cNvSpPr>
          <p:nvPr/>
        </p:nvSpPr>
        <p:spPr>
          <a:xfrm>
            <a:off x="422777" y="1487953"/>
            <a:ext cx="1354652" cy="571310"/>
          </a:xfrm>
          <a:prstGeom prst="rect">
            <a:avLst/>
          </a:prstGeom>
          <a:noFill/>
        </p:spPr>
        <p:txBody>
          <a:bodyPr wrap="square" lIns="0" tIns="45720" rIns="91440" bIns="45720" anchor="b"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lnSpc>
                <a:spcPct val="106000"/>
              </a:lnSpc>
              <a:defRPr/>
            </a:pPr>
            <a:r>
              <a:rPr lang="en-US" sz="1500" b="1">
                <a:solidFill>
                  <a:schemeClr val="accent2"/>
                </a:solidFill>
                <a:latin typeface="Calibri"/>
                <a:ea typeface="Open Sans"/>
                <a:cs typeface="Calibri"/>
              </a:rPr>
              <a:t>Guidance &amp; Best Practices</a:t>
            </a:r>
            <a:endParaRPr lang="en-US" sz="1500" b="1">
              <a:solidFill>
                <a:schemeClr val="accent2"/>
              </a:solidFill>
              <a:latin typeface="Calibri" panose="020F0502020204030204" pitchFamily="34" charset="0"/>
              <a:ea typeface="Open Sans" panose="020B060603050402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DAF55B42-A367-49CB-872C-2D46009746CC}"/>
              </a:ext>
            </a:extLst>
          </p:cNvPr>
          <p:cNvSpPr txBox="1">
            <a:spLocks noChangeAspect="1"/>
          </p:cNvSpPr>
          <p:nvPr/>
        </p:nvSpPr>
        <p:spPr>
          <a:xfrm>
            <a:off x="7285844" y="1487953"/>
            <a:ext cx="1580754" cy="571310"/>
          </a:xfrm>
          <a:prstGeom prst="rect">
            <a:avLst/>
          </a:prstGeom>
          <a:noFill/>
          <a:ln>
            <a:noFill/>
          </a:ln>
        </p:spPr>
        <p:txBody>
          <a:bodyPr wrap="square" lIns="0" anchor="b"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lnSpc>
                <a:spcPct val="106000"/>
              </a:lnSpc>
              <a:defRPr/>
            </a:pPr>
            <a:r>
              <a:rPr lang="en-US" sz="1500" b="1">
                <a:solidFill>
                  <a:srgbClr val="0B7D58"/>
                </a:solidFill>
                <a:latin typeface="Calibri" panose="020F0502020204030204" pitchFamily="34" charset="0"/>
                <a:ea typeface="Open Sans" panose="020B0606030504020204" pitchFamily="34" charset="0"/>
                <a:cs typeface="Calibri" panose="020F0502020204030204" pitchFamily="34" charset="0"/>
              </a:rPr>
              <a:t>Funding &amp; Direct Assistance</a:t>
            </a:r>
          </a:p>
        </p:txBody>
      </p:sp>
      <p:sp>
        <p:nvSpPr>
          <p:cNvPr id="72" name="TextBox 71">
            <a:extLst>
              <a:ext uri="{FF2B5EF4-FFF2-40B4-BE49-F238E27FC236}">
                <a16:creationId xmlns:a16="http://schemas.microsoft.com/office/drawing/2014/main" id="{9C2B72EC-2E6A-4465-90B6-1E6CBAEDE155}"/>
              </a:ext>
            </a:extLst>
          </p:cNvPr>
          <p:cNvSpPr txBox="1">
            <a:spLocks noChangeAspect="1"/>
          </p:cNvSpPr>
          <p:nvPr/>
        </p:nvSpPr>
        <p:spPr>
          <a:xfrm>
            <a:off x="2138543" y="1487953"/>
            <a:ext cx="1641916" cy="571310"/>
          </a:xfrm>
          <a:prstGeom prst="rect">
            <a:avLst/>
          </a:prstGeom>
          <a:noFill/>
        </p:spPr>
        <p:txBody>
          <a:bodyPr wrap="square" lIns="0" tIns="45720" rIns="91440" bIns="45720" anchor="b"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lnSpc>
                <a:spcPct val="106000"/>
              </a:lnSpc>
              <a:defRPr/>
            </a:pPr>
            <a:r>
              <a:rPr lang="en-US" sz="1500" b="1">
                <a:solidFill>
                  <a:schemeClr val="accent3"/>
                </a:solidFill>
                <a:latin typeface="Calibri"/>
                <a:ea typeface="Open Sans"/>
                <a:cs typeface="Calibri"/>
              </a:rPr>
              <a:t>Data Quality Improvement</a:t>
            </a:r>
            <a:endParaRPr lang="en-US" sz="1500" b="1">
              <a:solidFill>
                <a:schemeClr val="accent3"/>
              </a:solidFill>
              <a:latin typeface="Calibri" panose="020F0502020204030204" pitchFamily="34" charset="0"/>
              <a:ea typeface="Open Sans" panose="020B0606030504020204" pitchFamily="34" charset="0"/>
              <a:cs typeface="Calibri" panose="020F0502020204030204" pitchFamily="34" charset="0"/>
            </a:endParaRPr>
          </a:p>
        </p:txBody>
      </p:sp>
      <p:sp>
        <p:nvSpPr>
          <p:cNvPr id="73" name="TextBox 72">
            <a:extLst>
              <a:ext uri="{FF2B5EF4-FFF2-40B4-BE49-F238E27FC236}">
                <a16:creationId xmlns:a16="http://schemas.microsoft.com/office/drawing/2014/main" id="{3C7EF138-7F7B-4BFB-8D84-6E5655B37E7A}"/>
              </a:ext>
            </a:extLst>
          </p:cNvPr>
          <p:cNvSpPr txBox="1">
            <a:spLocks noChangeAspect="1"/>
          </p:cNvSpPr>
          <p:nvPr/>
        </p:nvSpPr>
        <p:spPr>
          <a:xfrm>
            <a:off x="3854310" y="1487953"/>
            <a:ext cx="1641623" cy="571310"/>
          </a:xfrm>
          <a:prstGeom prst="rect">
            <a:avLst/>
          </a:prstGeom>
          <a:noFill/>
        </p:spPr>
        <p:txBody>
          <a:bodyPr wrap="square" lIns="0" tIns="45720" rIns="91440" bIns="45720" anchor="b"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lnSpc>
                <a:spcPct val="106000"/>
              </a:lnSpc>
              <a:defRPr/>
            </a:pPr>
            <a:r>
              <a:rPr lang="en-US" sz="1500" b="1">
                <a:solidFill>
                  <a:schemeClr val="accent6"/>
                </a:solidFill>
                <a:latin typeface="Calibri"/>
                <a:ea typeface="Open Sans"/>
                <a:cs typeface="Calibri"/>
              </a:rPr>
              <a:t>Technological Infrastructure</a:t>
            </a:r>
          </a:p>
        </p:txBody>
      </p:sp>
      <p:sp>
        <p:nvSpPr>
          <p:cNvPr id="74" name="TextBox 73">
            <a:extLst>
              <a:ext uri="{FF2B5EF4-FFF2-40B4-BE49-F238E27FC236}">
                <a16:creationId xmlns:a16="http://schemas.microsoft.com/office/drawing/2014/main" id="{94A3528C-1E09-4F9D-97DC-7B574AD13391}"/>
              </a:ext>
            </a:extLst>
          </p:cNvPr>
          <p:cNvSpPr txBox="1">
            <a:spLocks noChangeAspect="1"/>
          </p:cNvSpPr>
          <p:nvPr/>
        </p:nvSpPr>
        <p:spPr>
          <a:xfrm>
            <a:off x="5570077" y="1732635"/>
            <a:ext cx="1645159" cy="326628"/>
          </a:xfrm>
          <a:prstGeom prst="rect">
            <a:avLst/>
          </a:prstGeom>
          <a:noFill/>
          <a:ln>
            <a:noFill/>
          </a:ln>
        </p:spPr>
        <p:txBody>
          <a:bodyPr wrap="square" lIns="0" anchor="b"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lnSpc>
                <a:spcPct val="106000"/>
              </a:lnSpc>
              <a:defRPr/>
            </a:pPr>
            <a:r>
              <a:rPr lang="en-US" sz="1500" b="1">
                <a:solidFill>
                  <a:srgbClr val="0033A1"/>
                </a:solidFill>
                <a:latin typeface="Calibri" panose="020F0502020204030204" pitchFamily="34" charset="0"/>
                <a:ea typeface="Open Sans" panose="020B0606030504020204" pitchFamily="34" charset="0"/>
                <a:cs typeface="Calibri" panose="020F0502020204030204" pitchFamily="34" charset="0"/>
              </a:rPr>
              <a:t>Tools</a:t>
            </a:r>
          </a:p>
        </p:txBody>
      </p:sp>
      <p:sp>
        <p:nvSpPr>
          <p:cNvPr id="2" name="Title 6">
            <a:extLst>
              <a:ext uri="{FF2B5EF4-FFF2-40B4-BE49-F238E27FC236}">
                <a16:creationId xmlns:a16="http://schemas.microsoft.com/office/drawing/2014/main" id="{1A4D3656-3B53-F30F-B72B-B3B8CC80AFD1}"/>
              </a:ext>
            </a:extLst>
          </p:cNvPr>
          <p:cNvSpPr txBox="1">
            <a:spLocks/>
          </p:cNvSpPr>
          <p:nvPr/>
        </p:nvSpPr>
        <p:spPr>
          <a:xfrm>
            <a:off x="505324" y="208253"/>
            <a:ext cx="8371976" cy="857250"/>
          </a:xfrm>
          <a:prstGeom prst="rect">
            <a:avLst/>
          </a:prstGeom>
        </p:spPr>
        <p:txBody>
          <a:bodyPr lIns="68580" tIns="34290" rIns="68580" bIns="34290" anchor="b" anchorCtr="0"/>
          <a:lstStyle>
            <a:lvl1pPr algn="l" rtl="0" eaLnBrk="0" fontAlgn="base" hangingPunct="0">
              <a:lnSpc>
                <a:spcPts val="3000"/>
              </a:lnSpc>
              <a:spcBef>
                <a:spcPct val="0"/>
              </a:spcBef>
              <a:spcAft>
                <a:spcPct val="0"/>
              </a:spcAft>
              <a:defRPr sz="2800" b="1" kern="1200" baseline="0">
                <a:solidFill>
                  <a:srgbClr val="1E5AAA"/>
                </a:solidFill>
                <a:effectLst/>
                <a:latin typeface="Calibri" pitchFamily="34" charset="0"/>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a:lstStyle>
          <a:p>
            <a:pPr>
              <a:lnSpc>
                <a:spcPct val="76132"/>
              </a:lnSpc>
            </a:pPr>
            <a:r>
              <a:rPr lang="en-US"/>
              <a:t>Support for IISs</a:t>
            </a:r>
            <a:endParaRPr lang="en-US">
              <a:cs typeface="Calibri" pitchFamily="34" charset="0"/>
            </a:endParaRPr>
          </a:p>
        </p:txBody>
      </p:sp>
      <p:cxnSp>
        <p:nvCxnSpPr>
          <p:cNvPr id="4" name="Straight Connector 3">
            <a:extLst>
              <a:ext uri="{FF2B5EF4-FFF2-40B4-BE49-F238E27FC236}">
                <a16:creationId xmlns:a16="http://schemas.microsoft.com/office/drawing/2014/main" id="{F3274D70-5CC5-10D7-11EC-2753AA9FE198}"/>
              </a:ext>
            </a:extLst>
          </p:cNvPr>
          <p:cNvCxnSpPr>
            <a:cxnSpLocks noChangeAspect="1"/>
          </p:cNvCxnSpPr>
          <p:nvPr/>
        </p:nvCxnSpPr>
        <p:spPr>
          <a:xfrm>
            <a:off x="7285843" y="2096390"/>
            <a:ext cx="1467612"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94744B0B-4853-15B7-5C5F-D3DC72E398BE}"/>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17</a:t>
            </a:fld>
            <a:endParaRPr lang="en-US" sz="900">
              <a:solidFill>
                <a:srgbClr val="17468F"/>
              </a:solidFill>
            </a:endParaRPr>
          </a:p>
        </p:txBody>
      </p:sp>
    </p:spTree>
    <p:extLst>
      <p:ext uri="{BB962C8B-B14F-4D97-AF65-F5344CB8AC3E}">
        <p14:creationId xmlns:p14="http://schemas.microsoft.com/office/powerpoint/2010/main" val="1193137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E682871-6FFE-4819-A826-441C99DAB0EA}"/>
              </a:ext>
            </a:extLst>
          </p:cNvPr>
          <p:cNvSpPr txBox="1"/>
          <p:nvPr/>
        </p:nvSpPr>
        <p:spPr>
          <a:xfrm>
            <a:off x="436145" y="2230869"/>
            <a:ext cx="3937334" cy="1890261"/>
          </a:xfrm>
          <a:prstGeom prst="rect">
            <a:avLst/>
          </a:prstGeom>
          <a:noFill/>
        </p:spPr>
        <p:txBody>
          <a:bodyPr wrap="square" lIns="91440" tIns="45720" rIns="91440" bIns="45720" rtlCol="0" anchor="t">
            <a:spAutoFit/>
          </a:bodyPr>
          <a:lstStyle/>
          <a:p>
            <a:pPr marL="0" lvl="1" defTabSz="685800" eaLnBrk="1" fontAlgn="auto" hangingPunct="1">
              <a:spcBef>
                <a:spcPts val="0"/>
              </a:spcBef>
              <a:spcAft>
                <a:spcPts val="0"/>
              </a:spcAft>
            </a:pPr>
            <a:r>
              <a:rPr lang="en-US" sz="1500" b="1">
                <a:solidFill>
                  <a:srgbClr val="0057B7"/>
                </a:solidFill>
                <a:latin typeface="Calibri"/>
                <a:cs typeface="Calibri"/>
              </a:rPr>
              <a:t>IIS Data Quality Endpoint</a:t>
            </a:r>
            <a:endParaRPr lang="en-US" sz="1500">
              <a:solidFill>
                <a:srgbClr val="0057B7"/>
              </a:solidFill>
              <a:latin typeface="Calibri"/>
              <a:cs typeface="Calibri"/>
            </a:endParaRPr>
          </a:p>
          <a:p>
            <a:pPr marL="256540" lvl="1" indent="-256540" defTabSz="685800" eaLnBrk="1" fontAlgn="auto" hangingPunct="1">
              <a:spcBef>
                <a:spcPts val="450"/>
              </a:spcBef>
              <a:spcAft>
                <a:spcPts val="0"/>
              </a:spcAft>
              <a:buFont typeface="Arial" panose="020B0604020202020204" pitchFamily="34" charset="0"/>
              <a:buChar char="•"/>
            </a:pPr>
            <a:r>
              <a:rPr lang="en-US" sz="1500">
                <a:solidFill>
                  <a:srgbClr val="000000"/>
                </a:solidFill>
                <a:latin typeface="Calibri"/>
                <a:cs typeface="Calibri"/>
              </a:rPr>
              <a:t>IISs will be </a:t>
            </a:r>
            <a:r>
              <a:rPr lang="en-US" sz="1500" b="1" i="1">
                <a:solidFill>
                  <a:srgbClr val="000000"/>
                </a:solidFill>
                <a:latin typeface="Calibri"/>
                <a:cs typeface="Calibri"/>
              </a:rPr>
              <a:t>the </a:t>
            </a:r>
            <a:r>
              <a:rPr lang="en-US" sz="1500" b="1">
                <a:solidFill>
                  <a:srgbClr val="000000"/>
                </a:solidFill>
                <a:latin typeface="Calibri"/>
                <a:cs typeface="Calibri"/>
              </a:rPr>
              <a:t>trusted source </a:t>
            </a:r>
            <a:r>
              <a:rPr lang="en-US" sz="1500">
                <a:solidFill>
                  <a:srgbClr val="000000"/>
                </a:solidFill>
                <a:latin typeface="Calibri"/>
                <a:cs typeface="Calibri"/>
              </a:rPr>
              <a:t>for reliable immunization data</a:t>
            </a:r>
          </a:p>
          <a:p>
            <a:pPr marL="256540" lvl="1" indent="-256540" defTabSz="685800" eaLnBrk="1" fontAlgn="auto" hangingPunct="1">
              <a:spcBef>
                <a:spcPts val="450"/>
              </a:spcBef>
              <a:spcAft>
                <a:spcPts val="0"/>
              </a:spcAft>
              <a:buFont typeface="Arial" panose="020B0604020202020204" pitchFamily="34" charset="0"/>
              <a:buChar char="•"/>
            </a:pPr>
            <a:r>
              <a:rPr lang="en-US" sz="1500">
                <a:solidFill>
                  <a:srgbClr val="000000"/>
                </a:solidFill>
                <a:latin typeface="Calibri"/>
                <a:cs typeface="Calibri"/>
              </a:rPr>
              <a:t>IISs will produce data to support:</a:t>
            </a:r>
          </a:p>
          <a:p>
            <a:pPr marL="599440" lvl="2" indent="-256540" defTabSz="685800" eaLnBrk="1" fontAlgn="auto" hangingPunct="1">
              <a:spcBef>
                <a:spcPts val="450"/>
              </a:spcBef>
              <a:spcAft>
                <a:spcPts val="0"/>
              </a:spcAft>
              <a:buFont typeface="Arial" panose="020B0604020202020204" pitchFamily="34" charset="0"/>
              <a:buChar char="•"/>
            </a:pPr>
            <a:r>
              <a:rPr lang="en-US" sz="1200">
                <a:solidFill>
                  <a:srgbClr val="000000"/>
                </a:solidFill>
                <a:latin typeface="Calibri"/>
                <a:cs typeface="Calibri"/>
              </a:rPr>
              <a:t>Immunization coverage assessments </a:t>
            </a:r>
            <a:endParaRPr lang="en-US" sz="1200">
              <a:solidFill>
                <a:srgbClr val="000000"/>
              </a:solidFill>
              <a:latin typeface="Calibri" panose="020F0502020204030204" pitchFamily="34" charset="0"/>
              <a:cs typeface="Calibri"/>
            </a:endParaRPr>
          </a:p>
          <a:p>
            <a:pPr marL="599440" lvl="1" indent="-256540" defTabSz="685800" eaLnBrk="1" fontAlgn="auto" hangingPunct="1">
              <a:spcBef>
                <a:spcPts val="450"/>
              </a:spcBef>
              <a:spcAft>
                <a:spcPts val="0"/>
              </a:spcAft>
              <a:buFont typeface="Arial" panose="020B0604020202020204" pitchFamily="34" charset="0"/>
              <a:buChar char="•"/>
            </a:pPr>
            <a:r>
              <a:rPr lang="en-US" sz="1200">
                <a:solidFill>
                  <a:srgbClr val="000000"/>
                </a:solidFill>
                <a:latin typeface="Calibri"/>
                <a:cs typeface="Calibri"/>
              </a:rPr>
              <a:t>Identification of pockets of need</a:t>
            </a:r>
          </a:p>
          <a:p>
            <a:pPr marL="599440" lvl="1" indent="-256540" defTabSz="685800" eaLnBrk="1" fontAlgn="auto" hangingPunct="1">
              <a:spcBef>
                <a:spcPts val="450"/>
              </a:spcBef>
              <a:spcAft>
                <a:spcPts val="0"/>
              </a:spcAft>
              <a:buFont typeface="Arial" panose="020B0604020202020204" pitchFamily="34" charset="0"/>
              <a:buChar char="•"/>
            </a:pPr>
            <a:r>
              <a:rPr lang="en-US" sz="1200">
                <a:solidFill>
                  <a:srgbClr val="000000"/>
                </a:solidFill>
                <a:latin typeface="Calibri"/>
                <a:cs typeface="Calibri"/>
              </a:rPr>
              <a:t>Responses to emerging needs</a:t>
            </a:r>
            <a:endParaRPr lang="en-US" sz="1350">
              <a:solidFill>
                <a:srgbClr val="000000"/>
              </a:solidFill>
              <a:latin typeface="Calibri"/>
              <a:cs typeface="Calibri"/>
            </a:endParaRPr>
          </a:p>
        </p:txBody>
      </p:sp>
      <p:pic>
        <p:nvPicPr>
          <p:cNvPr id="8" name="Picture 7">
            <a:extLst>
              <a:ext uri="{FF2B5EF4-FFF2-40B4-BE49-F238E27FC236}">
                <a16:creationId xmlns:a16="http://schemas.microsoft.com/office/drawing/2014/main" id="{0DD79F18-74B6-40F4-B89F-2D44E9C7FCF4}"/>
              </a:ext>
            </a:extLst>
          </p:cNvPr>
          <p:cNvPicPr>
            <a:picLocks noChangeAspect="1"/>
          </p:cNvPicPr>
          <p:nvPr/>
        </p:nvPicPr>
        <p:blipFill>
          <a:blip r:embed="rId3"/>
          <a:stretch>
            <a:fillRect/>
          </a:stretch>
        </p:blipFill>
        <p:spPr>
          <a:xfrm>
            <a:off x="5290627" y="921217"/>
            <a:ext cx="3655145" cy="3655145"/>
          </a:xfrm>
          <a:prstGeom prst="rect">
            <a:avLst/>
          </a:prstGeom>
        </p:spPr>
      </p:pic>
      <p:sp>
        <p:nvSpPr>
          <p:cNvPr id="4" name="Title 3">
            <a:extLst>
              <a:ext uri="{FF2B5EF4-FFF2-40B4-BE49-F238E27FC236}">
                <a16:creationId xmlns:a16="http://schemas.microsoft.com/office/drawing/2014/main" id="{9451820C-7689-49DE-9C82-BDB8826E97C7}"/>
              </a:ext>
            </a:extLst>
          </p:cNvPr>
          <p:cNvSpPr>
            <a:spLocks noGrp="1"/>
          </p:cNvSpPr>
          <p:nvPr>
            <p:ph type="title"/>
          </p:nvPr>
        </p:nvSpPr>
        <p:spPr/>
        <p:txBody>
          <a:bodyPr lIns="68580" tIns="34290" rIns="68580" bIns="34290" anchor="b" anchorCtr="0"/>
          <a:lstStyle/>
          <a:p>
            <a:pPr>
              <a:lnSpc>
                <a:spcPct val="87892"/>
              </a:lnSpc>
            </a:pPr>
            <a:br>
              <a:rPr lang="en-US" sz="2750"/>
            </a:br>
            <a:br>
              <a:rPr lang="en-US" sz="2750">
                <a:latin typeface="Calibri"/>
                <a:cs typeface="Calibri"/>
              </a:rPr>
            </a:br>
            <a:r>
              <a:rPr lang="en-US" sz="2750">
                <a:latin typeface="Calibri"/>
                <a:cs typeface="Calibri"/>
              </a:rPr>
              <a:t>Data Collection and Management: IIS Data Quality Blueprint</a:t>
            </a:r>
          </a:p>
        </p:txBody>
      </p:sp>
      <p:sp>
        <p:nvSpPr>
          <p:cNvPr id="10" name="TextBox 9">
            <a:extLst>
              <a:ext uri="{FF2B5EF4-FFF2-40B4-BE49-F238E27FC236}">
                <a16:creationId xmlns:a16="http://schemas.microsoft.com/office/drawing/2014/main" id="{5C730C0C-DF3A-4E45-B489-FCAC245D463D}"/>
              </a:ext>
            </a:extLst>
          </p:cNvPr>
          <p:cNvSpPr txBox="1"/>
          <p:nvPr/>
        </p:nvSpPr>
        <p:spPr>
          <a:xfrm>
            <a:off x="436145" y="4368105"/>
            <a:ext cx="5641758" cy="595035"/>
          </a:xfrm>
          <a:prstGeom prst="rect">
            <a:avLst/>
          </a:prstGeom>
          <a:solidFill>
            <a:schemeClr val="bg2">
              <a:lumMod val="95000"/>
            </a:schemeClr>
          </a:solidFill>
          <a:ln>
            <a:noFill/>
          </a:ln>
        </p:spPr>
        <p:txBody>
          <a:bodyPr wrap="square" lIns="68580" tIns="34290" rIns="68580" bIns="34290" rtlCol="0" anchor="t">
            <a:spAutoFit/>
          </a:bodyPr>
          <a:lstStyle/>
          <a:p>
            <a:pPr defTabSz="685800" eaLnBrk="1" fontAlgn="auto" hangingPunct="1">
              <a:spcBef>
                <a:spcPts val="0"/>
              </a:spcBef>
              <a:spcAft>
                <a:spcPts val="450"/>
              </a:spcAft>
            </a:pPr>
            <a:r>
              <a:rPr lang="en-US" sz="1500" b="1">
                <a:solidFill>
                  <a:srgbClr val="0057B7"/>
                </a:solidFill>
                <a:latin typeface="Calibri" panose="020F0502020204030204" pitchFamily="34" charset="0"/>
                <a:cs typeface="Calibri" panose="020F0502020204030204" pitchFamily="34" charset="0"/>
              </a:rPr>
              <a:t>7 Data Quality Characteristics</a:t>
            </a:r>
          </a:p>
          <a:p>
            <a:pPr defTabSz="685800" eaLnBrk="1" fontAlgn="auto" hangingPunct="1">
              <a:spcBef>
                <a:spcPts val="0"/>
              </a:spcBef>
              <a:spcAft>
                <a:spcPts val="0"/>
              </a:spcAft>
            </a:pPr>
            <a:r>
              <a:rPr lang="en-US" sz="1500">
                <a:solidFill>
                  <a:srgbClr val="000000"/>
                </a:solidFill>
                <a:latin typeface="Calibri" panose="020F0502020204030204" pitchFamily="34" charset="0"/>
                <a:cs typeface="Calibri" panose="020F0502020204030204" pitchFamily="34" charset="0"/>
              </a:rPr>
              <a:t>Available </a:t>
            </a:r>
            <a:r>
              <a:rPr lang="en-US" sz="1500" b="1">
                <a:solidFill>
                  <a:srgbClr val="0057B7"/>
                </a:solidFill>
                <a:latin typeface="Calibri" panose="020F0502020204030204" pitchFamily="34" charset="0"/>
                <a:cs typeface="Calibri" panose="020F0502020204030204" pitchFamily="34" charset="0"/>
              </a:rPr>
              <a:t>|</a:t>
            </a:r>
            <a:r>
              <a:rPr lang="en-US" sz="1500">
                <a:solidFill>
                  <a:srgbClr val="0057B7"/>
                </a:solidFill>
                <a:latin typeface="Calibri" panose="020F0502020204030204" pitchFamily="34" charset="0"/>
                <a:cs typeface="Calibri" panose="020F0502020204030204" pitchFamily="34" charset="0"/>
              </a:rPr>
              <a:t> </a:t>
            </a:r>
            <a:r>
              <a:rPr lang="en-US" sz="1500">
                <a:solidFill>
                  <a:srgbClr val="000000"/>
                </a:solidFill>
                <a:latin typeface="Calibri" panose="020F0502020204030204" pitchFamily="34" charset="0"/>
                <a:cs typeface="Calibri" panose="020F0502020204030204" pitchFamily="34" charset="0"/>
              </a:rPr>
              <a:t>Complete </a:t>
            </a:r>
            <a:r>
              <a:rPr lang="en-US" sz="1500" b="1">
                <a:solidFill>
                  <a:srgbClr val="0F56DC"/>
                </a:solidFill>
                <a:latin typeface="Calibri" panose="020F0502020204030204" pitchFamily="34" charset="0"/>
                <a:cs typeface="Calibri" panose="020F0502020204030204" pitchFamily="34" charset="0"/>
              </a:rPr>
              <a:t>|</a:t>
            </a:r>
            <a:r>
              <a:rPr lang="en-US" sz="1500">
                <a:solidFill>
                  <a:srgbClr val="000000"/>
                </a:solidFill>
                <a:latin typeface="Calibri" panose="020F0502020204030204" pitchFamily="34" charset="0"/>
                <a:cs typeface="Calibri" panose="020F0502020204030204" pitchFamily="34" charset="0"/>
              </a:rPr>
              <a:t> Timely </a:t>
            </a:r>
            <a:r>
              <a:rPr lang="en-US" sz="1500" b="1">
                <a:solidFill>
                  <a:srgbClr val="0F56DC"/>
                </a:solidFill>
                <a:latin typeface="Calibri" panose="020F0502020204030204" pitchFamily="34" charset="0"/>
                <a:cs typeface="Calibri" panose="020F0502020204030204" pitchFamily="34" charset="0"/>
              </a:rPr>
              <a:t>|</a:t>
            </a:r>
            <a:r>
              <a:rPr lang="en-US" sz="1500">
                <a:solidFill>
                  <a:srgbClr val="000000"/>
                </a:solidFill>
                <a:latin typeface="Calibri" panose="020F0502020204030204" pitchFamily="34" charset="0"/>
                <a:cs typeface="Calibri" panose="020F0502020204030204" pitchFamily="34" charset="0"/>
              </a:rPr>
              <a:t> Valid </a:t>
            </a:r>
            <a:r>
              <a:rPr lang="en-US" sz="1500" b="1">
                <a:solidFill>
                  <a:srgbClr val="0F56DC"/>
                </a:solidFill>
                <a:latin typeface="Calibri" panose="020F0502020204030204" pitchFamily="34" charset="0"/>
                <a:cs typeface="Calibri" panose="020F0502020204030204" pitchFamily="34" charset="0"/>
              </a:rPr>
              <a:t>|</a:t>
            </a:r>
            <a:r>
              <a:rPr lang="en-US" sz="1500">
                <a:solidFill>
                  <a:srgbClr val="000000"/>
                </a:solidFill>
                <a:latin typeface="Calibri" panose="020F0502020204030204" pitchFamily="34" charset="0"/>
                <a:cs typeface="Calibri" panose="020F0502020204030204" pitchFamily="34" charset="0"/>
              </a:rPr>
              <a:t> Accurate </a:t>
            </a:r>
            <a:r>
              <a:rPr lang="en-US" sz="1500" b="1">
                <a:solidFill>
                  <a:srgbClr val="0F56DC"/>
                </a:solidFill>
                <a:latin typeface="Calibri" panose="020F0502020204030204" pitchFamily="34" charset="0"/>
                <a:cs typeface="Calibri" panose="020F0502020204030204" pitchFamily="34" charset="0"/>
              </a:rPr>
              <a:t>|</a:t>
            </a:r>
            <a:r>
              <a:rPr lang="en-US" sz="1500">
                <a:solidFill>
                  <a:srgbClr val="000000"/>
                </a:solidFill>
                <a:latin typeface="Calibri" panose="020F0502020204030204" pitchFamily="34" charset="0"/>
                <a:cs typeface="Calibri" panose="020F0502020204030204" pitchFamily="34" charset="0"/>
              </a:rPr>
              <a:t> Consistent </a:t>
            </a:r>
            <a:r>
              <a:rPr lang="en-US" sz="1500" b="1">
                <a:solidFill>
                  <a:srgbClr val="0F56DC"/>
                </a:solidFill>
                <a:latin typeface="Calibri" panose="020F0502020204030204" pitchFamily="34" charset="0"/>
                <a:cs typeface="Calibri" panose="020F0502020204030204" pitchFamily="34" charset="0"/>
              </a:rPr>
              <a:t>|</a:t>
            </a:r>
            <a:r>
              <a:rPr lang="en-US" sz="1500">
                <a:solidFill>
                  <a:srgbClr val="000000"/>
                </a:solidFill>
                <a:latin typeface="Calibri" panose="020F0502020204030204" pitchFamily="34" charset="0"/>
                <a:cs typeface="Calibri" panose="020F0502020204030204" pitchFamily="34" charset="0"/>
              </a:rPr>
              <a:t> Unique </a:t>
            </a:r>
          </a:p>
        </p:txBody>
      </p:sp>
      <p:sp>
        <p:nvSpPr>
          <p:cNvPr id="11" name="TextBox 10">
            <a:extLst>
              <a:ext uri="{FF2B5EF4-FFF2-40B4-BE49-F238E27FC236}">
                <a16:creationId xmlns:a16="http://schemas.microsoft.com/office/drawing/2014/main" id="{576B70DB-35CB-4A63-95A1-3BAF12324611}"/>
              </a:ext>
            </a:extLst>
          </p:cNvPr>
          <p:cNvSpPr txBox="1"/>
          <p:nvPr/>
        </p:nvSpPr>
        <p:spPr>
          <a:xfrm>
            <a:off x="436145" y="1266175"/>
            <a:ext cx="4591271" cy="784830"/>
          </a:xfrm>
          <a:prstGeom prst="rect">
            <a:avLst/>
          </a:prstGeom>
          <a:noFill/>
          <a:ln>
            <a:noFill/>
          </a:ln>
        </p:spPr>
        <p:txBody>
          <a:bodyPr wrap="square" rtlCol="0">
            <a:spAutoFit/>
          </a:bodyPr>
          <a:lstStyle/>
          <a:p>
            <a:pPr defTabSz="685800" eaLnBrk="1" fontAlgn="auto" hangingPunct="1">
              <a:spcBef>
                <a:spcPts val="0"/>
              </a:spcBef>
              <a:spcAft>
                <a:spcPts val="0"/>
              </a:spcAft>
            </a:pPr>
            <a:r>
              <a:rPr lang="en-US" sz="1500">
                <a:solidFill>
                  <a:srgbClr val="000000"/>
                </a:solidFill>
                <a:latin typeface="Calibri" panose="020F0502020204030204" pitchFamily="34" charset="0"/>
                <a:cs typeface="Calibri" panose="020F0502020204030204" pitchFamily="34" charset="0"/>
              </a:rPr>
              <a:t>The blueprint guides awardee activities to improve data quality by prioritizing a </a:t>
            </a:r>
            <a:r>
              <a:rPr lang="en-US" sz="1500" b="1">
                <a:solidFill>
                  <a:srgbClr val="000000"/>
                </a:solidFill>
                <a:latin typeface="Calibri" panose="020F0502020204030204" pitchFamily="34" charset="0"/>
                <a:cs typeface="Calibri" panose="020F0502020204030204" pitchFamily="34" charset="0"/>
              </a:rPr>
              <a:t>small set of meaningful, quantifiable </a:t>
            </a:r>
            <a:r>
              <a:rPr lang="en-US" sz="1500">
                <a:solidFill>
                  <a:srgbClr val="000000"/>
                </a:solidFill>
                <a:latin typeface="Calibri" panose="020F0502020204030204" pitchFamily="34" charset="0"/>
                <a:cs typeface="Calibri" panose="020F0502020204030204" pitchFamily="34" charset="0"/>
              </a:rPr>
              <a:t>measures.</a:t>
            </a:r>
          </a:p>
        </p:txBody>
      </p:sp>
      <p:sp>
        <p:nvSpPr>
          <p:cNvPr id="3" name="Slide Number Placeholder 3">
            <a:extLst>
              <a:ext uri="{FF2B5EF4-FFF2-40B4-BE49-F238E27FC236}">
                <a16:creationId xmlns:a16="http://schemas.microsoft.com/office/drawing/2014/main" id="{842228DD-E344-370F-8854-541982009F75}"/>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18</a:t>
            </a:fld>
            <a:endParaRPr lang="en-US" sz="900">
              <a:solidFill>
                <a:srgbClr val="17468F"/>
              </a:solidFill>
            </a:endParaRPr>
          </a:p>
        </p:txBody>
      </p:sp>
    </p:spTree>
    <p:extLst>
      <p:ext uri="{BB962C8B-B14F-4D97-AF65-F5344CB8AC3E}">
        <p14:creationId xmlns:p14="http://schemas.microsoft.com/office/powerpoint/2010/main" val="185975117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20614F16-545C-4F1F-0017-AEF4E9587643}"/>
              </a:ext>
            </a:extLst>
          </p:cNvPr>
          <p:cNvSpPr txBox="1">
            <a:spLocks/>
          </p:cNvSpPr>
          <p:nvPr/>
        </p:nvSpPr>
        <p:spPr bwMode="auto">
          <a:xfrm>
            <a:off x="571499" y="1327117"/>
            <a:ext cx="4638907" cy="62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04792" indent="-304792" algn="l" rtl="0" eaLnBrk="0" fontAlgn="base" hangingPunct="0">
              <a:lnSpc>
                <a:spcPts val="2933"/>
              </a:lnSpc>
              <a:spcBef>
                <a:spcPct val="20000"/>
              </a:spcBef>
              <a:spcAft>
                <a:spcPct val="0"/>
              </a:spcAft>
              <a:buClr>
                <a:srgbClr val="003BC0"/>
              </a:buClr>
              <a:buFont typeface="Arial" panose="020B0604020202020204" pitchFamily="34" charset="0"/>
              <a:buChar char="•"/>
              <a:defRPr sz="2667" b="1" kern="1200">
                <a:solidFill>
                  <a:srgbClr val="1D1D1D"/>
                </a:solidFill>
                <a:latin typeface="Calibri" panose="020F0502020204030204" pitchFamily="34" charset="0"/>
                <a:ea typeface="+mn-ea"/>
                <a:cs typeface="+mn-cs"/>
              </a:defRPr>
            </a:lvl1pPr>
            <a:lvl2pPr marL="609585" indent="-226478" algn="l" rtl="0" eaLnBrk="0" fontAlgn="base" hangingPunct="0">
              <a:lnSpc>
                <a:spcPts val="2667"/>
              </a:lnSpc>
              <a:spcBef>
                <a:spcPct val="20000"/>
              </a:spcBef>
              <a:spcAft>
                <a:spcPct val="0"/>
              </a:spcAft>
              <a:buClr>
                <a:srgbClr val="005761"/>
              </a:buClr>
              <a:buFont typeface="Arial" panose="020B0604020202020204" pitchFamily="34" charset="0"/>
              <a:buChar char="-"/>
              <a:tabLst>
                <a:tab pos="533387" algn="l"/>
              </a:tabLst>
              <a:defRPr sz="2400" kern="1200">
                <a:solidFill>
                  <a:srgbClr val="1D1D1D"/>
                </a:solidFill>
                <a:latin typeface="Calibri" panose="020F0502020204030204" pitchFamily="34" charset="0"/>
                <a:ea typeface="+mn-ea"/>
                <a:cs typeface="+mn-cs"/>
              </a:defRPr>
            </a:lvl2pPr>
            <a:lvl3pPr marL="1523962" indent="-304792" algn="l" rtl="0" eaLnBrk="0" fontAlgn="base" hangingPunct="0">
              <a:lnSpc>
                <a:spcPts val="2667"/>
              </a:lnSpc>
              <a:spcBef>
                <a:spcPct val="20000"/>
              </a:spcBef>
              <a:spcAft>
                <a:spcPct val="0"/>
              </a:spcAft>
              <a:buClr>
                <a:srgbClr val="5A5A5A"/>
              </a:buClr>
              <a:buFont typeface="Arial" panose="020B0604020202020204" pitchFamily="34" charset="0"/>
              <a:buChar char="•"/>
              <a:defRPr sz="2667"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685800">
              <a:lnSpc>
                <a:spcPct val="100000"/>
              </a:lnSpc>
              <a:buNone/>
            </a:pPr>
            <a:r>
              <a:rPr lang="en-US" sz="1350" b="0"/>
              <a:t>CDC aims to provide jurisdictions with timely feedback and technical assistance to support data quality (DQ) improvements.</a:t>
            </a:r>
          </a:p>
        </p:txBody>
      </p:sp>
      <p:sp>
        <p:nvSpPr>
          <p:cNvPr id="19" name="TextBox 18">
            <a:extLst>
              <a:ext uri="{FF2B5EF4-FFF2-40B4-BE49-F238E27FC236}">
                <a16:creationId xmlns:a16="http://schemas.microsoft.com/office/drawing/2014/main" id="{FB514CA2-BDE9-6FA0-D59B-C3CC74E27753}"/>
              </a:ext>
            </a:extLst>
          </p:cNvPr>
          <p:cNvSpPr txBox="1"/>
          <p:nvPr/>
        </p:nvSpPr>
        <p:spPr>
          <a:xfrm>
            <a:off x="571500" y="2021454"/>
            <a:ext cx="4638907" cy="2782813"/>
          </a:xfrm>
          <a:prstGeom prst="rect">
            <a:avLst/>
          </a:prstGeom>
          <a:noFill/>
        </p:spPr>
        <p:txBody>
          <a:bodyPr wrap="square" rtlCol="0">
            <a:spAutoFit/>
          </a:bodyPr>
          <a:lstStyle/>
          <a:p>
            <a:pPr defTabSz="685800" eaLnBrk="1" fontAlgn="auto" hangingPunct="1">
              <a:spcBef>
                <a:spcPts val="0"/>
              </a:spcBef>
              <a:spcAft>
                <a:spcPts val="0"/>
              </a:spcAft>
            </a:pPr>
            <a:r>
              <a:rPr lang="en-US" sz="1500" b="1">
                <a:solidFill>
                  <a:srgbClr val="0057B7"/>
                </a:solidFill>
                <a:latin typeface="Calibri" panose="020F0502020204030204" pitchFamily="34" charset="0"/>
              </a:rPr>
              <a:t>Data quality monitoring and assistance</a:t>
            </a:r>
          </a:p>
          <a:p>
            <a:pPr defTabSz="685800" eaLnBrk="1" fontAlgn="auto" hangingPunct="1">
              <a:spcBef>
                <a:spcPts val="0"/>
              </a:spcBef>
              <a:spcAft>
                <a:spcPts val="0"/>
              </a:spcAft>
            </a:pPr>
            <a:r>
              <a:rPr lang="en-US" sz="1350">
                <a:solidFill>
                  <a:srgbClr val="000000"/>
                </a:solidFill>
                <a:latin typeface="Calibri" panose="020F0502020204030204" pitchFamily="34" charset="0"/>
              </a:rPr>
              <a:t>Provide jurisdictions with an assessment on the completeness and accuracy of IIS data along with targets and strategies to improve quality </a:t>
            </a:r>
          </a:p>
          <a:p>
            <a:pPr defTabSz="685800" eaLnBrk="1" fontAlgn="auto" hangingPunct="1">
              <a:spcBef>
                <a:spcPts val="0"/>
              </a:spcBef>
              <a:spcAft>
                <a:spcPts val="450"/>
              </a:spcAft>
              <a:buClr>
                <a:srgbClr val="0F56DC"/>
              </a:buClr>
            </a:pPr>
            <a:endParaRPr lang="en-US" sz="1500" b="1">
              <a:solidFill>
                <a:srgbClr val="0B7D58">
                  <a:lumMod val="75000"/>
                </a:srgbClr>
              </a:solidFill>
              <a:latin typeface="Calibri" panose="020F0502020204030204" pitchFamily="34" charset="0"/>
            </a:endParaRPr>
          </a:p>
          <a:p>
            <a:pPr defTabSz="685800" eaLnBrk="1" fontAlgn="auto" hangingPunct="1">
              <a:spcBef>
                <a:spcPts val="0"/>
              </a:spcBef>
              <a:spcAft>
                <a:spcPts val="0"/>
              </a:spcAft>
              <a:buClr>
                <a:srgbClr val="0F56DC"/>
              </a:buClr>
            </a:pPr>
            <a:r>
              <a:rPr lang="en-US" sz="1500" b="1">
                <a:solidFill>
                  <a:srgbClr val="0057B7"/>
                </a:solidFill>
                <a:latin typeface="Calibri" panose="020F0502020204030204" pitchFamily="34" charset="0"/>
              </a:rPr>
              <a:t>Data quality in action</a:t>
            </a:r>
          </a:p>
          <a:p>
            <a:pPr marL="257175" indent="-257175" defTabSz="685800" eaLnBrk="1" fontAlgn="auto" hangingPunct="1">
              <a:spcBef>
                <a:spcPts val="0"/>
              </a:spcBef>
              <a:spcAft>
                <a:spcPts val="450"/>
              </a:spcAft>
              <a:buClr>
                <a:srgbClr val="0033A1"/>
              </a:buClr>
              <a:buFont typeface="Wingdings" panose="05000000000000000000" pitchFamily="2" charset="2"/>
              <a:buChar char="ü"/>
            </a:pPr>
            <a:r>
              <a:rPr lang="en-US" sz="1350" b="1">
                <a:solidFill>
                  <a:srgbClr val="000000"/>
                </a:solidFill>
                <a:latin typeface="Calibri" panose="020F0502020204030204" pitchFamily="34" charset="0"/>
              </a:rPr>
              <a:t>Q4 2023: </a:t>
            </a:r>
            <a:r>
              <a:rPr lang="en-US" sz="1350">
                <a:solidFill>
                  <a:srgbClr val="000000"/>
                </a:solidFill>
                <a:latin typeface="Calibri" panose="020F0502020204030204" pitchFamily="34" charset="0"/>
              </a:rPr>
              <a:t>104 million demographic records submitted for PPRL. CDC could assign a Privacy-Preserving Record Linkage (PPRL) link ID to </a:t>
            </a:r>
            <a:r>
              <a:rPr lang="en-US" sz="1350" b="1">
                <a:solidFill>
                  <a:srgbClr val="000000"/>
                </a:solidFill>
                <a:latin typeface="Calibri" panose="020F0502020204030204" pitchFamily="34" charset="0"/>
              </a:rPr>
              <a:t>94%</a:t>
            </a:r>
            <a:r>
              <a:rPr lang="en-US" sz="1350">
                <a:solidFill>
                  <a:srgbClr val="000000"/>
                </a:solidFill>
                <a:latin typeface="Calibri" panose="020F0502020204030204" pitchFamily="34" charset="0"/>
              </a:rPr>
              <a:t> of the records.</a:t>
            </a:r>
          </a:p>
          <a:p>
            <a:pPr marL="257175" indent="-257175" defTabSz="685800" eaLnBrk="1" fontAlgn="auto" hangingPunct="1">
              <a:spcBef>
                <a:spcPts val="0"/>
              </a:spcBef>
              <a:spcAft>
                <a:spcPts val="450"/>
              </a:spcAft>
              <a:buClr>
                <a:srgbClr val="0033A1"/>
              </a:buClr>
              <a:buFont typeface="Wingdings" panose="05000000000000000000" pitchFamily="2" charset="2"/>
              <a:buChar char="ü"/>
            </a:pPr>
            <a:r>
              <a:rPr lang="en-US" sz="1350" b="1">
                <a:solidFill>
                  <a:srgbClr val="000000"/>
                </a:solidFill>
                <a:latin typeface="Calibri" panose="020F0502020204030204" pitchFamily="34" charset="0"/>
              </a:rPr>
              <a:t>Goal: </a:t>
            </a:r>
            <a:r>
              <a:rPr lang="en-US" sz="1350">
                <a:solidFill>
                  <a:srgbClr val="000000"/>
                </a:solidFill>
                <a:latin typeface="Calibri" panose="020F0502020204030204" pitchFamily="34" charset="0"/>
              </a:rPr>
              <a:t>increase this percentage over time by making process improvements and highlighting patient IDs with missing values in the PPRL DQ Feedback Report.</a:t>
            </a:r>
          </a:p>
        </p:txBody>
      </p:sp>
      <p:sp>
        <p:nvSpPr>
          <p:cNvPr id="21" name="Title 2">
            <a:extLst>
              <a:ext uri="{FF2B5EF4-FFF2-40B4-BE49-F238E27FC236}">
                <a16:creationId xmlns:a16="http://schemas.microsoft.com/office/drawing/2014/main" id="{98138DD5-F8FB-1F70-89C0-EAB6BCD761A0}"/>
              </a:ext>
            </a:extLst>
          </p:cNvPr>
          <p:cNvSpPr txBox="1">
            <a:spLocks/>
          </p:cNvSpPr>
          <p:nvPr/>
        </p:nvSpPr>
        <p:spPr>
          <a:xfrm>
            <a:off x="571500" y="320279"/>
            <a:ext cx="8229600" cy="857250"/>
          </a:xfrm>
          <a:prstGeom prst="rect">
            <a:avLst/>
          </a:prstGeom>
        </p:spPr>
        <p:txBody>
          <a:bodyPr lIns="68580" tIns="34290" rIns="68580" bIns="34290" anchor="b" anchorCtr="0"/>
          <a:lstStyle>
            <a:lvl1pPr algn="l" rtl="0" eaLnBrk="0" fontAlgn="base" hangingPunct="0">
              <a:lnSpc>
                <a:spcPts val="4000"/>
              </a:lnSpc>
              <a:spcBef>
                <a:spcPct val="0"/>
              </a:spcBef>
              <a:spcAft>
                <a:spcPct val="0"/>
              </a:spcAft>
              <a:defRPr sz="3733" b="1" kern="1200" baseline="0">
                <a:solidFill>
                  <a:srgbClr val="1E5AA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defTabSz="685800">
              <a:lnSpc>
                <a:spcPct val="76132"/>
              </a:lnSpc>
            </a:pPr>
            <a:r>
              <a:rPr lang="en-US" sz="2800"/>
              <a:t>Data Use: Data Quality Support</a:t>
            </a:r>
          </a:p>
        </p:txBody>
      </p:sp>
      <p:pic>
        <p:nvPicPr>
          <p:cNvPr id="23" name="Picture 22" descr="A picture containing text, weapon, gun, screenshot&#10;&#10;Description automatically generated">
            <a:extLst>
              <a:ext uri="{FF2B5EF4-FFF2-40B4-BE49-F238E27FC236}">
                <a16:creationId xmlns:a16="http://schemas.microsoft.com/office/drawing/2014/main" id="{21C0E3D5-5267-503A-C600-37246EA6F175}"/>
              </a:ext>
            </a:extLst>
          </p:cNvPr>
          <p:cNvPicPr>
            <a:picLocks noChangeAspect="1"/>
          </p:cNvPicPr>
          <p:nvPr/>
        </p:nvPicPr>
        <p:blipFill>
          <a:blip r:embed="rId3"/>
          <a:stretch>
            <a:fillRect/>
          </a:stretch>
        </p:blipFill>
        <p:spPr>
          <a:xfrm>
            <a:off x="5739087" y="744334"/>
            <a:ext cx="3146327" cy="4241810"/>
          </a:xfrm>
          <a:prstGeom prst="rect">
            <a:avLst/>
          </a:prstGeom>
        </p:spPr>
      </p:pic>
      <p:sp>
        <p:nvSpPr>
          <p:cNvPr id="25" name="Freeform 11">
            <a:extLst>
              <a:ext uri="{FF2B5EF4-FFF2-40B4-BE49-F238E27FC236}">
                <a16:creationId xmlns:a16="http://schemas.microsoft.com/office/drawing/2014/main" id="{E08A4833-1B36-37A8-DF42-947A09A90642}"/>
              </a:ext>
            </a:extLst>
          </p:cNvPr>
          <p:cNvSpPr/>
          <p:nvPr/>
        </p:nvSpPr>
        <p:spPr>
          <a:xfrm>
            <a:off x="6028226" y="1831141"/>
            <a:ext cx="2435550" cy="631072"/>
          </a:xfrm>
          <a:custGeom>
            <a:avLst/>
            <a:gdLst>
              <a:gd name="connsiteX0" fmla="*/ 0 w 3225322"/>
              <a:gd name="connsiteY0" fmla="*/ 48574 h 485741"/>
              <a:gd name="connsiteX1" fmla="*/ 48574 w 3225322"/>
              <a:gd name="connsiteY1" fmla="*/ 0 h 485741"/>
              <a:gd name="connsiteX2" fmla="*/ 3176748 w 3225322"/>
              <a:gd name="connsiteY2" fmla="*/ 0 h 485741"/>
              <a:gd name="connsiteX3" fmla="*/ 3225322 w 3225322"/>
              <a:gd name="connsiteY3" fmla="*/ 48574 h 485741"/>
              <a:gd name="connsiteX4" fmla="*/ 3225322 w 3225322"/>
              <a:gd name="connsiteY4" fmla="*/ 437167 h 485741"/>
              <a:gd name="connsiteX5" fmla="*/ 3176748 w 3225322"/>
              <a:gd name="connsiteY5" fmla="*/ 485741 h 485741"/>
              <a:gd name="connsiteX6" fmla="*/ 48574 w 3225322"/>
              <a:gd name="connsiteY6" fmla="*/ 485741 h 485741"/>
              <a:gd name="connsiteX7" fmla="*/ 0 w 3225322"/>
              <a:gd name="connsiteY7" fmla="*/ 437167 h 485741"/>
              <a:gd name="connsiteX8" fmla="*/ 0 w 3225322"/>
              <a:gd name="connsiteY8" fmla="*/ 48574 h 48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322" h="485741">
                <a:moveTo>
                  <a:pt x="0" y="48574"/>
                </a:moveTo>
                <a:cubicBezTo>
                  <a:pt x="0" y="21747"/>
                  <a:pt x="21747" y="0"/>
                  <a:pt x="48574" y="0"/>
                </a:cubicBezTo>
                <a:lnTo>
                  <a:pt x="3176748" y="0"/>
                </a:lnTo>
                <a:cubicBezTo>
                  <a:pt x="3203575" y="0"/>
                  <a:pt x="3225322" y="21747"/>
                  <a:pt x="3225322" y="48574"/>
                </a:cubicBezTo>
                <a:lnTo>
                  <a:pt x="3225322" y="437167"/>
                </a:lnTo>
                <a:cubicBezTo>
                  <a:pt x="3225322" y="463994"/>
                  <a:pt x="3203575" y="485741"/>
                  <a:pt x="3176748" y="485741"/>
                </a:cubicBezTo>
                <a:lnTo>
                  <a:pt x="48574" y="485741"/>
                </a:lnTo>
                <a:cubicBezTo>
                  <a:pt x="21747" y="485741"/>
                  <a:pt x="0" y="463994"/>
                  <a:pt x="0" y="437167"/>
                </a:cubicBezTo>
                <a:lnTo>
                  <a:pt x="0" y="48574"/>
                </a:lnTo>
                <a:close/>
              </a:path>
            </a:pathLst>
          </a:custGeom>
          <a:solidFill>
            <a:schemeClr val="accent6"/>
          </a:solidFill>
          <a:ln w="25400" cap="flat" cmpd="sng" algn="ctr">
            <a:noFill/>
            <a:prstDash val="solid"/>
          </a:ln>
          <a:effectLst/>
        </p:spPr>
        <p:txBody>
          <a:bodyPr spcFirstLastPara="0" vert="horz" wrap="square" lIns="25910" tIns="22100" rIns="25910" bIns="22100" numCol="1" spcCol="1270" anchor="t" anchorCtr="0">
            <a:noAutofit/>
          </a:bodyPr>
          <a:lstStyle/>
          <a:p>
            <a:pPr algn="ctr" defTabSz="266700" eaLnBrk="1" fontAlgn="auto" hangingPunct="1">
              <a:spcAft>
                <a:spcPts val="0"/>
              </a:spcAft>
              <a:defRPr/>
            </a:pPr>
            <a:r>
              <a:rPr lang="en-US" altLang="zh-CN" sz="1350" b="1" kern="0">
                <a:solidFill>
                  <a:prstClr val="white"/>
                </a:solidFill>
                <a:latin typeface="Calibri"/>
              </a:rPr>
              <a:t>Validation Report</a:t>
            </a:r>
          </a:p>
          <a:p>
            <a:pPr marL="85725" defTabSz="266700" eaLnBrk="1" fontAlgn="auto" hangingPunct="1">
              <a:spcAft>
                <a:spcPts val="0"/>
              </a:spcAft>
            </a:pPr>
            <a:r>
              <a:rPr lang="en-US" sz="1050">
                <a:solidFill>
                  <a:srgbClr val="FFFFFF"/>
                </a:solidFill>
                <a:latin typeface="Calibri"/>
                <a:cs typeface="Calibri"/>
              </a:rPr>
              <a:t>Provided when jurisdictions submit their quarterly data</a:t>
            </a:r>
          </a:p>
          <a:p>
            <a:pPr defTabSz="266700" eaLnBrk="1" fontAlgn="auto" hangingPunct="1">
              <a:spcAft>
                <a:spcPts val="0"/>
              </a:spcAft>
              <a:defRPr/>
            </a:pPr>
            <a:endParaRPr lang="en-US" altLang="zh-CN" sz="1050" kern="0">
              <a:solidFill>
                <a:srgbClr val="FFFFFF"/>
              </a:solidFill>
              <a:latin typeface="Calibri"/>
            </a:endParaRPr>
          </a:p>
          <a:p>
            <a:pPr algn="ctr" defTabSz="266700" eaLnBrk="1" fontAlgn="auto" hangingPunct="1">
              <a:spcAft>
                <a:spcPts val="0"/>
              </a:spcAft>
              <a:defRPr/>
            </a:pPr>
            <a:endParaRPr lang="en-US" altLang="zh-CN" sz="788" kern="0">
              <a:solidFill>
                <a:prstClr val="white"/>
              </a:solidFill>
              <a:latin typeface="Calibri"/>
            </a:endParaRPr>
          </a:p>
        </p:txBody>
      </p:sp>
      <p:sp>
        <p:nvSpPr>
          <p:cNvPr id="27" name="矩形 31">
            <a:extLst>
              <a:ext uri="{FF2B5EF4-FFF2-40B4-BE49-F238E27FC236}">
                <a16:creationId xmlns:a16="http://schemas.microsoft.com/office/drawing/2014/main" id="{51AB8C77-F6A5-5522-8215-3653DBA2376B}"/>
              </a:ext>
            </a:extLst>
          </p:cNvPr>
          <p:cNvSpPr/>
          <p:nvPr/>
        </p:nvSpPr>
        <p:spPr>
          <a:xfrm>
            <a:off x="6028225" y="1368641"/>
            <a:ext cx="2435549" cy="341632"/>
          </a:xfrm>
          <a:prstGeom prst="rect">
            <a:avLst/>
          </a:prstGeom>
        </p:spPr>
        <p:txBody>
          <a:bodyPr wrap="square">
            <a:spAutoFit/>
          </a:bodyPr>
          <a:lstStyle/>
          <a:p>
            <a:pPr algn="ctr" defTabSz="666750" eaLnBrk="1" fontAlgn="auto" hangingPunct="1">
              <a:lnSpc>
                <a:spcPct val="90000"/>
              </a:lnSpc>
              <a:spcAft>
                <a:spcPct val="35000"/>
              </a:spcAft>
            </a:pPr>
            <a:r>
              <a:rPr lang="en-US" altLang="zh-CN" b="1">
                <a:solidFill>
                  <a:srgbClr val="1E5AAA"/>
                </a:solidFill>
                <a:latin typeface="Calibri"/>
              </a:rPr>
              <a:t>Types of Feedback</a:t>
            </a:r>
          </a:p>
        </p:txBody>
      </p:sp>
      <p:sp>
        <p:nvSpPr>
          <p:cNvPr id="29" name="Freeform 11">
            <a:extLst>
              <a:ext uri="{FF2B5EF4-FFF2-40B4-BE49-F238E27FC236}">
                <a16:creationId xmlns:a16="http://schemas.microsoft.com/office/drawing/2014/main" id="{2E56AC9D-2932-A8E9-FA1B-F4AA602AD234}"/>
              </a:ext>
            </a:extLst>
          </p:cNvPr>
          <p:cNvSpPr/>
          <p:nvPr/>
        </p:nvSpPr>
        <p:spPr>
          <a:xfrm>
            <a:off x="6028226" y="2601401"/>
            <a:ext cx="2435550" cy="631073"/>
          </a:xfrm>
          <a:custGeom>
            <a:avLst/>
            <a:gdLst>
              <a:gd name="connsiteX0" fmla="*/ 0 w 3225322"/>
              <a:gd name="connsiteY0" fmla="*/ 48574 h 485741"/>
              <a:gd name="connsiteX1" fmla="*/ 48574 w 3225322"/>
              <a:gd name="connsiteY1" fmla="*/ 0 h 485741"/>
              <a:gd name="connsiteX2" fmla="*/ 3176748 w 3225322"/>
              <a:gd name="connsiteY2" fmla="*/ 0 h 485741"/>
              <a:gd name="connsiteX3" fmla="*/ 3225322 w 3225322"/>
              <a:gd name="connsiteY3" fmla="*/ 48574 h 485741"/>
              <a:gd name="connsiteX4" fmla="*/ 3225322 w 3225322"/>
              <a:gd name="connsiteY4" fmla="*/ 437167 h 485741"/>
              <a:gd name="connsiteX5" fmla="*/ 3176748 w 3225322"/>
              <a:gd name="connsiteY5" fmla="*/ 485741 h 485741"/>
              <a:gd name="connsiteX6" fmla="*/ 48574 w 3225322"/>
              <a:gd name="connsiteY6" fmla="*/ 485741 h 485741"/>
              <a:gd name="connsiteX7" fmla="*/ 0 w 3225322"/>
              <a:gd name="connsiteY7" fmla="*/ 437167 h 485741"/>
              <a:gd name="connsiteX8" fmla="*/ 0 w 3225322"/>
              <a:gd name="connsiteY8" fmla="*/ 48574 h 48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322" h="485741">
                <a:moveTo>
                  <a:pt x="0" y="48574"/>
                </a:moveTo>
                <a:cubicBezTo>
                  <a:pt x="0" y="21747"/>
                  <a:pt x="21747" y="0"/>
                  <a:pt x="48574" y="0"/>
                </a:cubicBezTo>
                <a:lnTo>
                  <a:pt x="3176748" y="0"/>
                </a:lnTo>
                <a:cubicBezTo>
                  <a:pt x="3203575" y="0"/>
                  <a:pt x="3225322" y="21747"/>
                  <a:pt x="3225322" y="48574"/>
                </a:cubicBezTo>
                <a:lnTo>
                  <a:pt x="3225322" y="437167"/>
                </a:lnTo>
                <a:cubicBezTo>
                  <a:pt x="3225322" y="463994"/>
                  <a:pt x="3203575" y="485741"/>
                  <a:pt x="3176748" y="485741"/>
                </a:cubicBezTo>
                <a:lnTo>
                  <a:pt x="48574" y="485741"/>
                </a:lnTo>
                <a:cubicBezTo>
                  <a:pt x="21747" y="485741"/>
                  <a:pt x="0" y="463994"/>
                  <a:pt x="0" y="437167"/>
                </a:cubicBezTo>
                <a:lnTo>
                  <a:pt x="0" y="48574"/>
                </a:lnTo>
                <a:close/>
              </a:path>
            </a:pathLst>
          </a:custGeom>
          <a:solidFill>
            <a:schemeClr val="accent6">
              <a:lumMod val="75000"/>
              <a:lumOff val="25000"/>
            </a:schemeClr>
          </a:solidFill>
          <a:ln w="25400" cap="flat" cmpd="sng" algn="ctr">
            <a:noFill/>
            <a:prstDash val="solid"/>
          </a:ln>
          <a:effectLst/>
        </p:spPr>
        <p:txBody>
          <a:bodyPr spcFirstLastPara="0" vert="horz" wrap="square" lIns="25910" tIns="22100" rIns="25910" bIns="22100" numCol="1" spcCol="1270" anchor="t" anchorCtr="0">
            <a:noAutofit/>
          </a:bodyPr>
          <a:lstStyle/>
          <a:p>
            <a:pPr algn="ctr" defTabSz="266700" eaLnBrk="1" fontAlgn="auto" hangingPunct="1">
              <a:spcAft>
                <a:spcPts val="0"/>
              </a:spcAft>
              <a:defRPr/>
            </a:pPr>
            <a:r>
              <a:rPr lang="en-US" altLang="zh-CN" sz="1350" b="1" kern="0">
                <a:solidFill>
                  <a:prstClr val="white"/>
                </a:solidFill>
                <a:latin typeface="Calibri"/>
              </a:rPr>
              <a:t>Routine Vaccination DQ Report</a:t>
            </a:r>
          </a:p>
          <a:p>
            <a:pPr marL="83344" defTabSz="685800" eaLnBrk="1" fontAlgn="auto" hangingPunct="1">
              <a:spcBef>
                <a:spcPts val="0"/>
              </a:spcBef>
              <a:spcAft>
                <a:spcPts val="0"/>
              </a:spcAft>
            </a:pPr>
            <a:r>
              <a:rPr lang="en-US" sz="1050">
                <a:solidFill>
                  <a:srgbClr val="FFFFFF"/>
                </a:solidFill>
                <a:latin typeface="Calibri" panose="020F0502020204030204" pitchFamily="34" charset="0"/>
              </a:rPr>
              <a:t>Offers analysis of data quality trends over time and within population groups </a:t>
            </a:r>
          </a:p>
          <a:p>
            <a:pPr defTabSz="266700" eaLnBrk="1" fontAlgn="auto" hangingPunct="1">
              <a:spcAft>
                <a:spcPts val="0"/>
              </a:spcAft>
              <a:defRPr/>
            </a:pPr>
            <a:endParaRPr lang="en-US" altLang="zh-CN" sz="1050" kern="0">
              <a:solidFill>
                <a:srgbClr val="FFFFFF"/>
              </a:solidFill>
              <a:latin typeface="Calibri"/>
            </a:endParaRPr>
          </a:p>
          <a:p>
            <a:pPr algn="ctr" defTabSz="266700" eaLnBrk="1" fontAlgn="auto" hangingPunct="1">
              <a:spcAft>
                <a:spcPts val="0"/>
              </a:spcAft>
              <a:defRPr/>
            </a:pPr>
            <a:endParaRPr lang="en-US" altLang="zh-CN" sz="788" kern="0">
              <a:solidFill>
                <a:prstClr val="white"/>
              </a:solidFill>
              <a:latin typeface="Calibri"/>
            </a:endParaRPr>
          </a:p>
        </p:txBody>
      </p:sp>
      <p:sp>
        <p:nvSpPr>
          <p:cNvPr id="31" name="Freeform 11">
            <a:extLst>
              <a:ext uri="{FF2B5EF4-FFF2-40B4-BE49-F238E27FC236}">
                <a16:creationId xmlns:a16="http://schemas.microsoft.com/office/drawing/2014/main" id="{A6C474F0-ED29-F63A-FEE6-8ADD6479D774}"/>
              </a:ext>
            </a:extLst>
          </p:cNvPr>
          <p:cNvSpPr/>
          <p:nvPr/>
        </p:nvSpPr>
        <p:spPr>
          <a:xfrm>
            <a:off x="6028226" y="3360645"/>
            <a:ext cx="2435550" cy="1163963"/>
          </a:xfrm>
          <a:custGeom>
            <a:avLst/>
            <a:gdLst>
              <a:gd name="connsiteX0" fmla="*/ 0 w 3225322"/>
              <a:gd name="connsiteY0" fmla="*/ 48574 h 485741"/>
              <a:gd name="connsiteX1" fmla="*/ 48574 w 3225322"/>
              <a:gd name="connsiteY1" fmla="*/ 0 h 485741"/>
              <a:gd name="connsiteX2" fmla="*/ 3176748 w 3225322"/>
              <a:gd name="connsiteY2" fmla="*/ 0 h 485741"/>
              <a:gd name="connsiteX3" fmla="*/ 3225322 w 3225322"/>
              <a:gd name="connsiteY3" fmla="*/ 48574 h 485741"/>
              <a:gd name="connsiteX4" fmla="*/ 3225322 w 3225322"/>
              <a:gd name="connsiteY4" fmla="*/ 437167 h 485741"/>
              <a:gd name="connsiteX5" fmla="*/ 3176748 w 3225322"/>
              <a:gd name="connsiteY5" fmla="*/ 485741 h 485741"/>
              <a:gd name="connsiteX6" fmla="*/ 48574 w 3225322"/>
              <a:gd name="connsiteY6" fmla="*/ 485741 h 485741"/>
              <a:gd name="connsiteX7" fmla="*/ 0 w 3225322"/>
              <a:gd name="connsiteY7" fmla="*/ 437167 h 485741"/>
              <a:gd name="connsiteX8" fmla="*/ 0 w 3225322"/>
              <a:gd name="connsiteY8" fmla="*/ 48574 h 48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322" h="485741">
                <a:moveTo>
                  <a:pt x="0" y="48574"/>
                </a:moveTo>
                <a:cubicBezTo>
                  <a:pt x="0" y="21747"/>
                  <a:pt x="21747" y="0"/>
                  <a:pt x="48574" y="0"/>
                </a:cubicBezTo>
                <a:lnTo>
                  <a:pt x="3176748" y="0"/>
                </a:lnTo>
                <a:cubicBezTo>
                  <a:pt x="3203575" y="0"/>
                  <a:pt x="3225322" y="21747"/>
                  <a:pt x="3225322" y="48574"/>
                </a:cubicBezTo>
                <a:lnTo>
                  <a:pt x="3225322" y="437167"/>
                </a:lnTo>
                <a:cubicBezTo>
                  <a:pt x="3225322" y="463994"/>
                  <a:pt x="3203575" y="485741"/>
                  <a:pt x="3176748" y="485741"/>
                </a:cubicBezTo>
                <a:lnTo>
                  <a:pt x="48574" y="485741"/>
                </a:lnTo>
                <a:cubicBezTo>
                  <a:pt x="21747" y="485741"/>
                  <a:pt x="0" y="463994"/>
                  <a:pt x="0" y="437167"/>
                </a:cubicBezTo>
                <a:lnTo>
                  <a:pt x="0" y="48574"/>
                </a:lnTo>
                <a:close/>
              </a:path>
            </a:pathLst>
          </a:custGeom>
          <a:solidFill>
            <a:schemeClr val="accent6">
              <a:lumMod val="50000"/>
              <a:lumOff val="50000"/>
            </a:schemeClr>
          </a:solidFill>
          <a:ln w="25400" cap="flat" cmpd="sng" algn="ctr">
            <a:noFill/>
            <a:prstDash val="solid"/>
          </a:ln>
          <a:effectLst/>
        </p:spPr>
        <p:txBody>
          <a:bodyPr spcFirstLastPara="0" vert="horz" wrap="square" lIns="25910" tIns="22100" rIns="25910" bIns="22100" numCol="1" spcCol="1270" anchor="t" anchorCtr="0">
            <a:noAutofit/>
          </a:bodyPr>
          <a:lstStyle/>
          <a:p>
            <a:pPr algn="ctr" defTabSz="266700" eaLnBrk="1" fontAlgn="auto" hangingPunct="1">
              <a:spcAft>
                <a:spcPts val="0"/>
              </a:spcAft>
              <a:defRPr/>
            </a:pPr>
            <a:r>
              <a:rPr lang="en-US" altLang="zh-CN" sz="1350" b="1" kern="0">
                <a:solidFill>
                  <a:prstClr val="white"/>
                </a:solidFill>
                <a:latin typeface="Calibri"/>
              </a:rPr>
              <a:t>PPRL DQ Feedback Report</a:t>
            </a:r>
          </a:p>
          <a:p>
            <a:pPr marL="214313" indent="-130969" defTabSz="685800" eaLnBrk="1" fontAlgn="auto" hangingPunct="1">
              <a:spcBef>
                <a:spcPts val="0"/>
              </a:spcBef>
              <a:spcAft>
                <a:spcPts val="450"/>
              </a:spcAft>
              <a:buFont typeface="Arial" panose="020B0604020202020204" pitchFamily="34" charset="0"/>
              <a:buChar char="•"/>
            </a:pPr>
            <a:r>
              <a:rPr lang="en-US" sz="1050">
                <a:solidFill>
                  <a:srgbClr val="FFFFFF"/>
                </a:solidFill>
                <a:latin typeface="Calibri" panose="020F0502020204030204" pitchFamily="34" charset="0"/>
              </a:rPr>
              <a:t>Identifies potential duplicates and patient IDs with missing required values</a:t>
            </a:r>
          </a:p>
          <a:p>
            <a:pPr marL="214313" indent="-130969" defTabSz="685800" eaLnBrk="1" fontAlgn="auto" hangingPunct="1">
              <a:spcBef>
                <a:spcPts val="0"/>
              </a:spcBef>
              <a:spcAft>
                <a:spcPts val="0"/>
              </a:spcAft>
              <a:buFont typeface="Arial" panose="020B0604020202020204" pitchFamily="34" charset="0"/>
              <a:buChar char="•"/>
            </a:pPr>
            <a:r>
              <a:rPr lang="en-US" sz="1050">
                <a:solidFill>
                  <a:srgbClr val="FFFFFF"/>
                </a:solidFill>
                <a:latin typeface="Calibri" panose="020F0502020204030204" pitchFamily="34" charset="0"/>
              </a:rPr>
              <a:t>Provides tracking sheet to ensure CDC receives a PPRL link ID for every routine vaccination demographic record</a:t>
            </a:r>
          </a:p>
          <a:p>
            <a:pPr defTabSz="266700" eaLnBrk="1" fontAlgn="auto" hangingPunct="1">
              <a:spcAft>
                <a:spcPts val="0"/>
              </a:spcAft>
              <a:defRPr/>
            </a:pPr>
            <a:endParaRPr lang="en-US" altLang="zh-CN" sz="1050" kern="0">
              <a:solidFill>
                <a:srgbClr val="FFFFFF"/>
              </a:solidFill>
              <a:latin typeface="Calibri"/>
            </a:endParaRPr>
          </a:p>
          <a:p>
            <a:pPr algn="ctr" defTabSz="266700" eaLnBrk="1" fontAlgn="auto" hangingPunct="1">
              <a:spcAft>
                <a:spcPts val="0"/>
              </a:spcAft>
              <a:defRPr/>
            </a:pPr>
            <a:endParaRPr lang="en-US" altLang="zh-CN" sz="788" kern="0">
              <a:solidFill>
                <a:prstClr val="white"/>
              </a:solidFill>
              <a:latin typeface="Calibri"/>
            </a:endParaRPr>
          </a:p>
        </p:txBody>
      </p:sp>
      <p:sp>
        <p:nvSpPr>
          <p:cNvPr id="2" name="Slide Number Placeholder 3">
            <a:extLst>
              <a:ext uri="{FF2B5EF4-FFF2-40B4-BE49-F238E27FC236}">
                <a16:creationId xmlns:a16="http://schemas.microsoft.com/office/drawing/2014/main" id="{5A41800D-783C-3C9D-68CF-33B8B3AB0243}"/>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19</a:t>
            </a:fld>
            <a:endParaRPr lang="en-US" sz="900">
              <a:solidFill>
                <a:srgbClr val="17468F"/>
              </a:solidFill>
            </a:endParaRPr>
          </a:p>
        </p:txBody>
      </p:sp>
    </p:spTree>
    <p:extLst>
      <p:ext uri="{BB962C8B-B14F-4D97-AF65-F5344CB8AC3E}">
        <p14:creationId xmlns:p14="http://schemas.microsoft.com/office/powerpoint/2010/main" val="19494853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5A00-2D54-A767-AF15-E49DAE8939B7}"/>
              </a:ext>
            </a:extLst>
          </p:cNvPr>
          <p:cNvSpPr>
            <a:spLocks noGrp="1"/>
          </p:cNvSpPr>
          <p:nvPr>
            <p:ph type="title"/>
          </p:nvPr>
        </p:nvSpPr>
        <p:spPr/>
        <p:txBody>
          <a:bodyPr lIns="91440" tIns="45720" rIns="91440" bIns="45720" anchor="b" anchorCtr="0"/>
          <a:lstStyle/>
          <a:p>
            <a:pPr>
              <a:lnSpc>
                <a:spcPct val="83705"/>
              </a:lnSpc>
            </a:pPr>
            <a:r>
              <a:rPr lang="en-US">
                <a:solidFill>
                  <a:srgbClr val="0057B7"/>
                </a:solidFill>
                <a:latin typeface="Calibri"/>
                <a:cs typeface="Calibri"/>
              </a:rPr>
              <a:t>Immunization Information Systems 101  </a:t>
            </a:r>
            <a:endParaRPr lang="en-US">
              <a:solidFill>
                <a:srgbClr val="0057B7"/>
              </a:solidFill>
              <a:cs typeface="Calibri" pitchFamily="34" charset="0"/>
            </a:endParaRPr>
          </a:p>
        </p:txBody>
      </p:sp>
      <p:sp>
        <p:nvSpPr>
          <p:cNvPr id="7" name="TextBox 6">
            <a:extLst>
              <a:ext uri="{FF2B5EF4-FFF2-40B4-BE49-F238E27FC236}">
                <a16:creationId xmlns:a16="http://schemas.microsoft.com/office/drawing/2014/main" id="{AFC541FC-9CEC-18B8-33CB-17E33F2EBCC2}"/>
              </a:ext>
            </a:extLst>
          </p:cNvPr>
          <p:cNvSpPr txBox="1"/>
          <p:nvPr/>
        </p:nvSpPr>
        <p:spPr>
          <a:xfrm>
            <a:off x="685801" y="1401527"/>
            <a:ext cx="429926" cy="646331"/>
          </a:xfrm>
          <a:prstGeom prst="rect">
            <a:avLst/>
          </a:prstGeom>
          <a:noFill/>
        </p:spPr>
        <p:txBody>
          <a:bodyPr wrap="none" rtlCol="0">
            <a:spAutoFit/>
          </a:bodyPr>
          <a:lstStyle/>
          <a:p>
            <a:r>
              <a:rPr lang="en-US" sz="3600">
                <a:solidFill>
                  <a:schemeClr val="tx2"/>
                </a:solidFill>
                <a:latin typeface="Calibri" panose="020F0502020204030204" pitchFamily="34" charset="0"/>
                <a:cs typeface="Calibri" panose="020F0502020204030204" pitchFamily="34" charset="0"/>
              </a:rPr>
              <a:t>1</a:t>
            </a:r>
          </a:p>
        </p:txBody>
      </p:sp>
      <p:sp>
        <p:nvSpPr>
          <p:cNvPr id="8" name="TextBox 7">
            <a:extLst>
              <a:ext uri="{FF2B5EF4-FFF2-40B4-BE49-F238E27FC236}">
                <a16:creationId xmlns:a16="http://schemas.microsoft.com/office/drawing/2014/main" id="{8A55D8F5-7866-BE62-8B1F-15E8AE05255C}"/>
              </a:ext>
            </a:extLst>
          </p:cNvPr>
          <p:cNvSpPr txBox="1"/>
          <p:nvPr/>
        </p:nvSpPr>
        <p:spPr>
          <a:xfrm>
            <a:off x="1354411" y="1467700"/>
            <a:ext cx="4922310" cy="461665"/>
          </a:xfrm>
          <a:prstGeom prst="rect">
            <a:avLst/>
          </a:prstGeom>
          <a:noFill/>
        </p:spPr>
        <p:txBody>
          <a:bodyPr wrap="none" lIns="91440" tIns="45720" rIns="91440" bIns="45720" rtlCol="0" anchor="t">
            <a:spAutoFit/>
          </a:bodyPr>
          <a:lstStyle/>
          <a:p>
            <a:r>
              <a:rPr lang="en-US" sz="2400" b="1">
                <a:solidFill>
                  <a:srgbClr val="0057B7"/>
                </a:solidFill>
                <a:latin typeface="Calibri"/>
                <a:cs typeface="Calibri"/>
              </a:rPr>
              <a:t>Tools for Individual and Public Health</a:t>
            </a:r>
            <a:endParaRPr lang="en-US" sz="2000">
              <a:solidFill>
                <a:srgbClr val="0057B7"/>
              </a:solidFill>
              <a:latin typeface="Calibri"/>
              <a:cs typeface="Calibri"/>
            </a:endParaRPr>
          </a:p>
        </p:txBody>
      </p:sp>
      <p:cxnSp>
        <p:nvCxnSpPr>
          <p:cNvPr id="9" name="Straight Connector 8">
            <a:extLst>
              <a:ext uri="{FF2B5EF4-FFF2-40B4-BE49-F238E27FC236}">
                <a16:creationId xmlns:a16="http://schemas.microsoft.com/office/drawing/2014/main" id="{DEEC31E5-A3CE-A115-DA19-BED2B2FDB54D}"/>
              </a:ext>
            </a:extLst>
          </p:cNvPr>
          <p:cNvCxnSpPr/>
          <p:nvPr/>
        </p:nvCxnSpPr>
        <p:spPr>
          <a:xfrm>
            <a:off x="1182069" y="1470619"/>
            <a:ext cx="0" cy="485063"/>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95AB8F-E4B2-E37F-C235-031F0BCAC4C4}"/>
              </a:ext>
            </a:extLst>
          </p:cNvPr>
          <p:cNvSpPr txBox="1"/>
          <p:nvPr/>
        </p:nvSpPr>
        <p:spPr>
          <a:xfrm>
            <a:off x="685800" y="2264744"/>
            <a:ext cx="429926" cy="646331"/>
          </a:xfrm>
          <a:prstGeom prst="rect">
            <a:avLst/>
          </a:prstGeom>
          <a:noFill/>
        </p:spPr>
        <p:txBody>
          <a:bodyPr wrap="none" rtlCol="0">
            <a:spAutoFit/>
          </a:bodyPr>
          <a:lstStyle/>
          <a:p>
            <a:r>
              <a:rPr lang="en-US" sz="3600">
                <a:latin typeface="Calibri" panose="020F0502020204030204" pitchFamily="34" charset="0"/>
                <a:cs typeface="Calibri" panose="020F0502020204030204" pitchFamily="34" charset="0"/>
              </a:rPr>
              <a:t>2</a:t>
            </a:r>
          </a:p>
        </p:txBody>
      </p:sp>
      <p:sp>
        <p:nvSpPr>
          <p:cNvPr id="13" name="TextBox 12">
            <a:extLst>
              <a:ext uri="{FF2B5EF4-FFF2-40B4-BE49-F238E27FC236}">
                <a16:creationId xmlns:a16="http://schemas.microsoft.com/office/drawing/2014/main" id="{7F3971E6-7BC6-B995-5114-3DE0F393BDA0}"/>
              </a:ext>
            </a:extLst>
          </p:cNvPr>
          <p:cNvSpPr txBox="1"/>
          <p:nvPr/>
        </p:nvSpPr>
        <p:spPr>
          <a:xfrm>
            <a:off x="1354411" y="2382982"/>
            <a:ext cx="4997898" cy="579261"/>
          </a:xfrm>
          <a:prstGeom prst="rect">
            <a:avLst/>
          </a:prstGeom>
          <a:noFill/>
        </p:spPr>
        <p:txBody>
          <a:bodyPr wrap="square" lIns="91440" tIns="45720" rIns="91440" bIns="45720" rtlCol="0" anchor="t">
            <a:spAutoFit/>
          </a:bodyPr>
          <a:lstStyle/>
          <a:p>
            <a:pPr>
              <a:lnSpc>
                <a:spcPct val="85937"/>
              </a:lnSpc>
              <a:spcBef>
                <a:spcPct val="20000"/>
              </a:spcBef>
            </a:pPr>
            <a:r>
              <a:rPr lang="en-US" sz="2400" b="1">
                <a:solidFill>
                  <a:srgbClr val="0057B7"/>
                </a:solidFill>
                <a:latin typeface="Calibri"/>
                <a:cs typeface="Calibri"/>
              </a:rPr>
              <a:t>CDC’s Vision and Support for IISs</a:t>
            </a:r>
            <a:endParaRPr lang="en-US" sz="2400">
              <a:solidFill>
                <a:srgbClr val="0057B7"/>
              </a:solidFill>
              <a:latin typeface="Calibri"/>
              <a:cs typeface="Calibri"/>
            </a:endParaRPr>
          </a:p>
          <a:p>
            <a:endParaRPr lang="en-US" sz="1100">
              <a:solidFill>
                <a:srgbClr val="0057B7"/>
              </a:solidFill>
              <a:latin typeface="Calibri"/>
              <a:cs typeface="Calibri"/>
            </a:endParaRPr>
          </a:p>
        </p:txBody>
      </p:sp>
      <p:cxnSp>
        <p:nvCxnSpPr>
          <p:cNvPr id="14" name="Straight Connector 13">
            <a:extLst>
              <a:ext uri="{FF2B5EF4-FFF2-40B4-BE49-F238E27FC236}">
                <a16:creationId xmlns:a16="http://schemas.microsoft.com/office/drawing/2014/main" id="{5CD7E90A-2FC7-C395-B776-A5094BFD1679}"/>
              </a:ext>
            </a:extLst>
          </p:cNvPr>
          <p:cNvCxnSpPr/>
          <p:nvPr/>
        </p:nvCxnSpPr>
        <p:spPr>
          <a:xfrm>
            <a:off x="1182068" y="2333836"/>
            <a:ext cx="0" cy="4850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4C1FCF3-C111-F955-0BCD-C7F4DA192A28}"/>
              </a:ext>
            </a:extLst>
          </p:cNvPr>
          <p:cNvSpPr txBox="1"/>
          <p:nvPr/>
        </p:nvSpPr>
        <p:spPr>
          <a:xfrm>
            <a:off x="685800" y="3127961"/>
            <a:ext cx="429926" cy="646331"/>
          </a:xfrm>
          <a:prstGeom prst="rect">
            <a:avLst/>
          </a:prstGeom>
          <a:noFill/>
        </p:spPr>
        <p:txBody>
          <a:bodyPr wrap="none" rtlCol="0">
            <a:spAutoFit/>
          </a:bodyPr>
          <a:lstStyle/>
          <a:p>
            <a:r>
              <a:rPr lang="en-US" sz="3600">
                <a:solidFill>
                  <a:schemeClr val="accent3"/>
                </a:solidFill>
                <a:latin typeface="Calibri" panose="020F0502020204030204" pitchFamily="34" charset="0"/>
                <a:cs typeface="Calibri" panose="020F0502020204030204" pitchFamily="34" charset="0"/>
              </a:rPr>
              <a:t>3</a:t>
            </a:r>
          </a:p>
        </p:txBody>
      </p:sp>
      <p:sp>
        <p:nvSpPr>
          <p:cNvPr id="18" name="TextBox 17">
            <a:extLst>
              <a:ext uri="{FF2B5EF4-FFF2-40B4-BE49-F238E27FC236}">
                <a16:creationId xmlns:a16="http://schemas.microsoft.com/office/drawing/2014/main" id="{0FBEB528-78C8-CAB2-B4E6-A81971D76204}"/>
              </a:ext>
            </a:extLst>
          </p:cNvPr>
          <p:cNvSpPr txBox="1"/>
          <p:nvPr/>
        </p:nvSpPr>
        <p:spPr>
          <a:xfrm>
            <a:off x="1354411" y="3315472"/>
            <a:ext cx="3218189" cy="579261"/>
          </a:xfrm>
          <a:prstGeom prst="rect">
            <a:avLst/>
          </a:prstGeom>
          <a:noFill/>
        </p:spPr>
        <p:txBody>
          <a:bodyPr wrap="none" lIns="91440" tIns="45720" rIns="91440" bIns="45720" rtlCol="0" anchor="t">
            <a:spAutoFit/>
          </a:bodyPr>
          <a:lstStyle/>
          <a:p>
            <a:pPr>
              <a:lnSpc>
                <a:spcPct val="85937"/>
              </a:lnSpc>
              <a:spcBef>
                <a:spcPct val="20000"/>
              </a:spcBef>
            </a:pPr>
            <a:r>
              <a:rPr lang="en-US" sz="2400" b="1">
                <a:solidFill>
                  <a:srgbClr val="0057B7"/>
                </a:solidFill>
                <a:latin typeface="Calibri"/>
                <a:cs typeface="Calibri"/>
              </a:rPr>
              <a:t>Wrap Up and Questions</a:t>
            </a:r>
            <a:endParaRPr lang="en-US" sz="2400">
              <a:solidFill>
                <a:srgbClr val="0057B7"/>
              </a:solidFill>
              <a:latin typeface="Calibri"/>
              <a:cs typeface="Calibri"/>
            </a:endParaRPr>
          </a:p>
          <a:p>
            <a:endParaRPr lang="en-US" sz="1100">
              <a:solidFill>
                <a:srgbClr val="0057B7"/>
              </a:solidFill>
              <a:latin typeface="Calibri"/>
              <a:cs typeface="Calibri"/>
            </a:endParaRPr>
          </a:p>
        </p:txBody>
      </p:sp>
      <p:cxnSp>
        <p:nvCxnSpPr>
          <p:cNvPr id="19" name="Straight Connector 18">
            <a:extLst>
              <a:ext uri="{FF2B5EF4-FFF2-40B4-BE49-F238E27FC236}">
                <a16:creationId xmlns:a16="http://schemas.microsoft.com/office/drawing/2014/main" id="{0B936868-1AAF-D6DD-A692-48A000878AAA}"/>
              </a:ext>
            </a:extLst>
          </p:cNvPr>
          <p:cNvCxnSpPr/>
          <p:nvPr/>
        </p:nvCxnSpPr>
        <p:spPr>
          <a:xfrm>
            <a:off x="1182068" y="3197053"/>
            <a:ext cx="0" cy="485063"/>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2EE029C3-38E7-F753-04D1-C2E6C8E6375C}"/>
              </a:ext>
            </a:extLst>
          </p:cNvPr>
          <p:cNvPicPr>
            <a:picLocks noChangeAspect="1"/>
          </p:cNvPicPr>
          <p:nvPr/>
        </p:nvPicPr>
        <p:blipFill>
          <a:blip r:embed="rId2"/>
          <a:stretch>
            <a:fillRect/>
          </a:stretch>
        </p:blipFill>
        <p:spPr>
          <a:xfrm>
            <a:off x="7036259" y="1787281"/>
            <a:ext cx="1685925" cy="1528191"/>
          </a:xfrm>
          <a:prstGeom prst="rect">
            <a:avLst/>
          </a:prstGeom>
        </p:spPr>
      </p:pic>
      <p:sp>
        <p:nvSpPr>
          <p:cNvPr id="3" name="Slide Number Placeholder 3">
            <a:extLst>
              <a:ext uri="{FF2B5EF4-FFF2-40B4-BE49-F238E27FC236}">
                <a16:creationId xmlns:a16="http://schemas.microsoft.com/office/drawing/2014/main" id="{6E64E35C-FA05-EC3B-92FF-0AC586CD173E}"/>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2</a:t>
            </a:fld>
            <a:endParaRPr lang="en-US" sz="900">
              <a:solidFill>
                <a:srgbClr val="17468F"/>
              </a:solidFill>
            </a:endParaRPr>
          </a:p>
        </p:txBody>
      </p:sp>
    </p:spTree>
    <p:extLst>
      <p:ext uri="{BB962C8B-B14F-4D97-AF65-F5344CB8AC3E}">
        <p14:creationId xmlns:p14="http://schemas.microsoft.com/office/powerpoint/2010/main" val="38543770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EE9B-1BAF-4F9E-8984-8BDA48E150BB}"/>
              </a:ext>
            </a:extLst>
          </p:cNvPr>
          <p:cNvSpPr>
            <a:spLocks noGrp="1"/>
          </p:cNvSpPr>
          <p:nvPr>
            <p:ph type="title"/>
          </p:nvPr>
        </p:nvSpPr>
        <p:spPr>
          <a:xfrm>
            <a:off x="457200" y="205979"/>
            <a:ext cx="7755255" cy="857250"/>
          </a:xfrm>
        </p:spPr>
        <p:txBody>
          <a:bodyPr lIns="68580" tIns="34290" rIns="68580" bIns="34290" anchor="b" anchorCtr="0"/>
          <a:lstStyle/>
          <a:p>
            <a:pPr>
              <a:lnSpc>
                <a:spcPct val="87892"/>
              </a:lnSpc>
            </a:pPr>
            <a:r>
              <a:rPr lang="en-US" sz="2750">
                <a:latin typeface="Calibri"/>
                <a:cs typeface="Calibri"/>
              </a:rPr>
              <a:t>Technology and Standards: Guidance</a:t>
            </a:r>
            <a:endParaRPr lang="en-US" sz="2775" b="0">
              <a:latin typeface="Calibri"/>
              <a:cs typeface="Calibri"/>
            </a:endParaRPr>
          </a:p>
        </p:txBody>
      </p:sp>
      <p:sp>
        <p:nvSpPr>
          <p:cNvPr id="3" name="Text Placeholder 2">
            <a:extLst>
              <a:ext uri="{FF2B5EF4-FFF2-40B4-BE49-F238E27FC236}">
                <a16:creationId xmlns:a16="http://schemas.microsoft.com/office/drawing/2014/main" id="{20DE5DA0-754C-4F30-96DD-51038B8ED807}"/>
              </a:ext>
            </a:extLst>
          </p:cNvPr>
          <p:cNvSpPr>
            <a:spLocks noGrp="1"/>
          </p:cNvSpPr>
          <p:nvPr>
            <p:ph type="body" sz="quarter" idx="10"/>
          </p:nvPr>
        </p:nvSpPr>
        <p:spPr>
          <a:xfrm>
            <a:off x="1006508" y="1358901"/>
            <a:ext cx="7755255" cy="3316288"/>
          </a:xfrm>
        </p:spPr>
        <p:txBody>
          <a:bodyPr>
            <a:noAutofit/>
          </a:bodyPr>
          <a:lstStyle/>
          <a:p>
            <a:pPr marL="0" indent="0">
              <a:buNone/>
            </a:pPr>
            <a:r>
              <a:rPr lang="en-US" sz="1500">
                <a:solidFill>
                  <a:srgbClr val="0057B7"/>
                </a:solidFill>
                <a:latin typeface="Calibri"/>
                <a:cs typeface="Calibri"/>
              </a:rPr>
              <a:t>Functional Standards and Operational Guidance Statements (OGS)</a:t>
            </a:r>
          </a:p>
          <a:p>
            <a:pPr marL="0" indent="0">
              <a:buNone/>
            </a:pPr>
            <a:r>
              <a:rPr lang="en-US" sz="1350" b="0">
                <a:solidFill>
                  <a:srgbClr val="000000"/>
                </a:solidFill>
                <a:latin typeface="Calibri"/>
                <a:cs typeface="Calibri"/>
              </a:rPr>
              <a:t>These describe the underlying operations, data quality, and technology needed by IISs to support immunization programs, vaccination providers, and other immunization stakeholders and their immunization-related goals. They help IISs attain a level of consistency in support of common clinical, programmatic, and public health immunization goals.</a:t>
            </a:r>
          </a:p>
          <a:p>
            <a:pPr marL="0" indent="0">
              <a:buNone/>
            </a:pPr>
            <a:endParaRPr lang="en-US" sz="1350">
              <a:solidFill>
                <a:srgbClr val="000000"/>
              </a:solidFill>
              <a:cs typeface="Calibri" panose="020F0502020204030204" pitchFamily="34" charset="0"/>
            </a:endParaRPr>
          </a:p>
          <a:p>
            <a:pPr marL="0" indent="0">
              <a:buNone/>
            </a:pPr>
            <a:r>
              <a:rPr lang="en-US" sz="1500">
                <a:solidFill>
                  <a:srgbClr val="0057B7"/>
                </a:solidFill>
                <a:latin typeface="Calibri"/>
                <a:cs typeface="Calibri"/>
              </a:rPr>
              <a:t>HL7 v2.5.1 Implementation Guide for Immunization Messaging, Release 1.5</a:t>
            </a:r>
          </a:p>
          <a:p>
            <a:pPr marL="0" indent="0">
              <a:buNone/>
            </a:pPr>
            <a:r>
              <a:rPr lang="en-US" sz="1350" b="0">
                <a:solidFill>
                  <a:srgbClr val="000000"/>
                </a:solidFill>
                <a:latin typeface="Calibri"/>
                <a:cs typeface="Calibri"/>
              </a:rPr>
              <a:t>Guidance to help IISs comply with national standards, best practices, and the latest Health Level Seven (HL7) conformance methodology.</a:t>
            </a:r>
          </a:p>
          <a:p>
            <a:pPr marL="0" indent="0">
              <a:buNone/>
            </a:pPr>
            <a:endParaRPr lang="en-US" sz="1350">
              <a:solidFill>
                <a:srgbClr val="000000"/>
              </a:solidFill>
              <a:cs typeface="Calibri" panose="020F0502020204030204" pitchFamily="34" charset="0"/>
            </a:endParaRPr>
          </a:p>
          <a:p>
            <a:pPr marL="0" indent="0">
              <a:buNone/>
            </a:pPr>
            <a:r>
              <a:rPr lang="en-US" sz="1500">
                <a:solidFill>
                  <a:srgbClr val="0057B7"/>
                </a:solidFill>
                <a:latin typeface="Calibri"/>
                <a:cs typeface="Calibri"/>
              </a:rPr>
              <a:t>Measurement and Improvement Initiative</a:t>
            </a:r>
          </a:p>
          <a:p>
            <a:pPr marL="0" indent="0">
              <a:buNone/>
            </a:pPr>
            <a:r>
              <a:rPr lang="en-US" sz="1350" b="0">
                <a:solidFill>
                  <a:srgbClr val="000000"/>
                </a:solidFill>
                <a:latin typeface="Calibri"/>
                <a:cs typeface="Calibri"/>
              </a:rPr>
              <a:t>Measurement and Improvement (M&amp;I) Initiative supports system testing to help guide an individual IIS in aligning with identified standards.</a:t>
            </a:r>
          </a:p>
        </p:txBody>
      </p:sp>
      <p:grpSp>
        <p:nvGrpSpPr>
          <p:cNvPr id="9" name="Google Shape;18399;p188">
            <a:extLst>
              <a:ext uri="{FF2B5EF4-FFF2-40B4-BE49-F238E27FC236}">
                <a16:creationId xmlns:a16="http://schemas.microsoft.com/office/drawing/2014/main" id="{4EFA181F-47B5-4038-BC10-CB8B4166F0D3}"/>
              </a:ext>
            </a:extLst>
          </p:cNvPr>
          <p:cNvGrpSpPr>
            <a:grpSpLocks noChangeAspect="1"/>
          </p:cNvGrpSpPr>
          <p:nvPr/>
        </p:nvGrpSpPr>
        <p:grpSpPr>
          <a:xfrm>
            <a:off x="404282" y="3779006"/>
            <a:ext cx="402336" cy="548640"/>
            <a:chOff x="5991225" y="615950"/>
            <a:chExt cx="808038" cy="1096963"/>
          </a:xfrm>
          <a:solidFill>
            <a:srgbClr val="0057B7"/>
          </a:solidFill>
        </p:grpSpPr>
        <p:sp>
          <p:nvSpPr>
            <p:cNvPr id="10" name="Google Shape;18400;p188">
              <a:extLst>
                <a:ext uri="{FF2B5EF4-FFF2-40B4-BE49-F238E27FC236}">
                  <a16:creationId xmlns:a16="http://schemas.microsoft.com/office/drawing/2014/main" id="{58092860-C813-4CF6-A7F4-65DE94D6AE32}"/>
                </a:ext>
              </a:extLst>
            </p:cNvPr>
            <p:cNvSpPr/>
            <p:nvPr/>
          </p:nvSpPr>
          <p:spPr>
            <a:xfrm>
              <a:off x="5991225" y="690563"/>
              <a:ext cx="808038" cy="1022350"/>
            </a:xfrm>
            <a:custGeom>
              <a:avLst/>
              <a:gdLst/>
              <a:ahLst/>
              <a:cxnLst/>
              <a:rect l="l" t="t" r="r" b="b"/>
              <a:pathLst>
                <a:path w="139" h="176" extrusionOk="0">
                  <a:moveTo>
                    <a:pt x="124" y="0"/>
                  </a:moveTo>
                  <a:cubicBezTo>
                    <a:pt x="87" y="0"/>
                    <a:pt x="87" y="0"/>
                    <a:pt x="87" y="0"/>
                  </a:cubicBezTo>
                  <a:cubicBezTo>
                    <a:pt x="87" y="3"/>
                    <a:pt x="88" y="5"/>
                    <a:pt x="88" y="6"/>
                  </a:cubicBezTo>
                  <a:cubicBezTo>
                    <a:pt x="89" y="8"/>
                    <a:pt x="90" y="9"/>
                    <a:pt x="91" y="10"/>
                  </a:cubicBezTo>
                  <a:cubicBezTo>
                    <a:pt x="94" y="12"/>
                    <a:pt x="98" y="13"/>
                    <a:pt x="103" y="13"/>
                  </a:cubicBezTo>
                  <a:cubicBezTo>
                    <a:pt x="104" y="13"/>
                    <a:pt x="104" y="13"/>
                    <a:pt x="104" y="13"/>
                  </a:cubicBezTo>
                  <a:cubicBezTo>
                    <a:pt x="105" y="13"/>
                    <a:pt x="105" y="13"/>
                    <a:pt x="106" y="13"/>
                  </a:cubicBezTo>
                  <a:cubicBezTo>
                    <a:pt x="122" y="13"/>
                    <a:pt x="122" y="13"/>
                    <a:pt x="122" y="13"/>
                  </a:cubicBezTo>
                  <a:cubicBezTo>
                    <a:pt x="122" y="131"/>
                    <a:pt x="122" y="131"/>
                    <a:pt x="122" y="131"/>
                  </a:cubicBezTo>
                  <a:cubicBezTo>
                    <a:pt x="104" y="131"/>
                    <a:pt x="104" y="131"/>
                    <a:pt x="104" y="131"/>
                  </a:cubicBezTo>
                  <a:cubicBezTo>
                    <a:pt x="97" y="131"/>
                    <a:pt x="90" y="138"/>
                    <a:pt x="90" y="146"/>
                  </a:cubicBezTo>
                  <a:cubicBezTo>
                    <a:pt x="90" y="163"/>
                    <a:pt x="90" y="163"/>
                    <a:pt x="90" y="163"/>
                  </a:cubicBezTo>
                  <a:cubicBezTo>
                    <a:pt x="14" y="163"/>
                    <a:pt x="14" y="163"/>
                    <a:pt x="14" y="163"/>
                  </a:cubicBezTo>
                  <a:cubicBezTo>
                    <a:pt x="14" y="13"/>
                    <a:pt x="14" y="13"/>
                    <a:pt x="14" y="13"/>
                  </a:cubicBezTo>
                  <a:cubicBezTo>
                    <a:pt x="33" y="13"/>
                    <a:pt x="33" y="13"/>
                    <a:pt x="33" y="13"/>
                  </a:cubicBezTo>
                  <a:cubicBezTo>
                    <a:pt x="34" y="13"/>
                    <a:pt x="34" y="13"/>
                    <a:pt x="35" y="13"/>
                  </a:cubicBezTo>
                  <a:cubicBezTo>
                    <a:pt x="36" y="13"/>
                    <a:pt x="36" y="13"/>
                    <a:pt x="36" y="13"/>
                  </a:cubicBezTo>
                  <a:cubicBezTo>
                    <a:pt x="36" y="13"/>
                    <a:pt x="36" y="13"/>
                    <a:pt x="36" y="13"/>
                  </a:cubicBezTo>
                  <a:cubicBezTo>
                    <a:pt x="40" y="13"/>
                    <a:pt x="43" y="12"/>
                    <a:pt x="45" y="11"/>
                  </a:cubicBezTo>
                  <a:cubicBezTo>
                    <a:pt x="48" y="10"/>
                    <a:pt x="49" y="8"/>
                    <a:pt x="51" y="6"/>
                  </a:cubicBezTo>
                  <a:cubicBezTo>
                    <a:pt x="51" y="5"/>
                    <a:pt x="52" y="3"/>
                    <a:pt x="52" y="0"/>
                  </a:cubicBezTo>
                  <a:cubicBezTo>
                    <a:pt x="14" y="0"/>
                    <a:pt x="14" y="0"/>
                    <a:pt x="14" y="0"/>
                  </a:cubicBezTo>
                  <a:cubicBezTo>
                    <a:pt x="6" y="0"/>
                    <a:pt x="0" y="8"/>
                    <a:pt x="0" y="16"/>
                  </a:cubicBezTo>
                  <a:cubicBezTo>
                    <a:pt x="0" y="16"/>
                    <a:pt x="0" y="31"/>
                    <a:pt x="0" y="161"/>
                  </a:cubicBezTo>
                  <a:cubicBezTo>
                    <a:pt x="0" y="169"/>
                    <a:pt x="6" y="176"/>
                    <a:pt x="14" y="176"/>
                  </a:cubicBezTo>
                  <a:cubicBezTo>
                    <a:pt x="124" y="176"/>
                    <a:pt x="124" y="176"/>
                    <a:pt x="124" y="176"/>
                  </a:cubicBezTo>
                  <a:cubicBezTo>
                    <a:pt x="132" y="176"/>
                    <a:pt x="139" y="169"/>
                    <a:pt x="139" y="161"/>
                  </a:cubicBezTo>
                  <a:cubicBezTo>
                    <a:pt x="139" y="31"/>
                    <a:pt x="139" y="16"/>
                    <a:pt x="139" y="16"/>
                  </a:cubicBezTo>
                  <a:cubicBezTo>
                    <a:pt x="139" y="8"/>
                    <a:pt x="132" y="0"/>
                    <a:pt x="124" y="0"/>
                  </a:cubicBezTo>
                  <a:close/>
                  <a:moveTo>
                    <a:pt x="97" y="166"/>
                  </a:moveTo>
                  <a:cubicBezTo>
                    <a:pt x="97" y="147"/>
                    <a:pt x="97" y="147"/>
                    <a:pt x="97" y="147"/>
                  </a:cubicBezTo>
                  <a:cubicBezTo>
                    <a:pt x="97" y="142"/>
                    <a:pt x="100" y="138"/>
                    <a:pt x="105" y="138"/>
                  </a:cubicBezTo>
                  <a:cubicBezTo>
                    <a:pt x="125" y="138"/>
                    <a:pt x="125" y="138"/>
                    <a:pt x="125" y="138"/>
                  </a:cubicBezTo>
                  <a:lnTo>
                    <a:pt x="97" y="166"/>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1" name="Google Shape;18401;p188">
              <a:extLst>
                <a:ext uri="{FF2B5EF4-FFF2-40B4-BE49-F238E27FC236}">
                  <a16:creationId xmlns:a16="http://schemas.microsoft.com/office/drawing/2014/main" id="{4C5751C1-CC73-4C06-B604-60D82B2548E3}"/>
                </a:ext>
              </a:extLst>
            </p:cNvPr>
            <p:cNvSpPr/>
            <p:nvPr/>
          </p:nvSpPr>
          <p:spPr>
            <a:xfrm>
              <a:off x="6130925" y="615950"/>
              <a:ext cx="528638" cy="260350"/>
            </a:xfrm>
            <a:custGeom>
              <a:avLst/>
              <a:gdLst/>
              <a:ahLst/>
              <a:cxnLst/>
              <a:rect l="l" t="t" r="r" b="b"/>
              <a:pathLst>
                <a:path w="91" h="45" extrusionOk="0">
                  <a:moveTo>
                    <a:pt x="12" y="32"/>
                  </a:moveTo>
                  <a:cubicBezTo>
                    <a:pt x="24" y="31"/>
                    <a:pt x="33" y="27"/>
                    <a:pt x="33" y="12"/>
                  </a:cubicBezTo>
                  <a:cubicBezTo>
                    <a:pt x="33" y="12"/>
                    <a:pt x="33" y="12"/>
                    <a:pt x="33" y="12"/>
                  </a:cubicBezTo>
                  <a:cubicBezTo>
                    <a:pt x="33" y="12"/>
                    <a:pt x="33" y="12"/>
                    <a:pt x="33" y="12"/>
                  </a:cubicBezTo>
                  <a:cubicBezTo>
                    <a:pt x="33" y="3"/>
                    <a:pt x="39" y="0"/>
                    <a:pt x="45" y="0"/>
                  </a:cubicBezTo>
                  <a:cubicBezTo>
                    <a:pt x="46" y="0"/>
                    <a:pt x="46" y="0"/>
                    <a:pt x="46" y="0"/>
                  </a:cubicBezTo>
                  <a:cubicBezTo>
                    <a:pt x="52" y="0"/>
                    <a:pt x="58" y="3"/>
                    <a:pt x="58" y="12"/>
                  </a:cubicBezTo>
                  <a:cubicBezTo>
                    <a:pt x="58" y="12"/>
                    <a:pt x="58" y="12"/>
                    <a:pt x="58" y="12"/>
                  </a:cubicBezTo>
                  <a:cubicBezTo>
                    <a:pt x="58" y="12"/>
                    <a:pt x="58" y="12"/>
                    <a:pt x="58" y="12"/>
                  </a:cubicBezTo>
                  <a:cubicBezTo>
                    <a:pt x="58" y="27"/>
                    <a:pt x="67" y="31"/>
                    <a:pt x="79" y="32"/>
                  </a:cubicBezTo>
                  <a:cubicBezTo>
                    <a:pt x="80" y="32"/>
                    <a:pt x="80" y="32"/>
                    <a:pt x="80" y="32"/>
                  </a:cubicBezTo>
                  <a:cubicBezTo>
                    <a:pt x="87" y="32"/>
                    <a:pt x="91" y="39"/>
                    <a:pt x="91" y="45"/>
                  </a:cubicBezTo>
                  <a:cubicBezTo>
                    <a:pt x="0" y="45"/>
                    <a:pt x="0" y="45"/>
                    <a:pt x="0" y="45"/>
                  </a:cubicBezTo>
                  <a:cubicBezTo>
                    <a:pt x="0" y="39"/>
                    <a:pt x="4" y="32"/>
                    <a:pt x="11" y="32"/>
                  </a:cubicBezTo>
                  <a:lnTo>
                    <a:pt x="12" y="32"/>
                  </a:lnTo>
                  <a:close/>
                  <a:moveTo>
                    <a:pt x="46" y="6"/>
                  </a:moveTo>
                  <a:cubicBezTo>
                    <a:pt x="43" y="6"/>
                    <a:pt x="40" y="8"/>
                    <a:pt x="40" y="11"/>
                  </a:cubicBezTo>
                  <a:cubicBezTo>
                    <a:pt x="40" y="13"/>
                    <a:pt x="43" y="16"/>
                    <a:pt x="46" y="16"/>
                  </a:cubicBezTo>
                  <a:cubicBezTo>
                    <a:pt x="48" y="16"/>
                    <a:pt x="51" y="13"/>
                    <a:pt x="51" y="11"/>
                  </a:cubicBezTo>
                  <a:cubicBezTo>
                    <a:pt x="51" y="8"/>
                    <a:pt x="48" y="6"/>
                    <a:pt x="46" y="6"/>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2" name="Google Shape;18402;p188">
              <a:extLst>
                <a:ext uri="{FF2B5EF4-FFF2-40B4-BE49-F238E27FC236}">
                  <a16:creationId xmlns:a16="http://schemas.microsoft.com/office/drawing/2014/main" id="{464E7A9D-73C8-4E11-9991-B29736BA01F5}"/>
                </a:ext>
              </a:extLst>
            </p:cNvPr>
            <p:cNvSpPr/>
            <p:nvPr/>
          </p:nvSpPr>
          <p:spPr>
            <a:xfrm>
              <a:off x="6357938" y="957263"/>
              <a:ext cx="266700" cy="23813"/>
            </a:xfrm>
            <a:prstGeom prst="rect">
              <a:avLst/>
            </a:pr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4" name="Google Shape;18403;p188">
              <a:extLst>
                <a:ext uri="{FF2B5EF4-FFF2-40B4-BE49-F238E27FC236}">
                  <a16:creationId xmlns:a16="http://schemas.microsoft.com/office/drawing/2014/main" id="{A0B7CB4F-37A6-41BD-ADF0-D286EB08CBAD}"/>
                </a:ext>
              </a:extLst>
            </p:cNvPr>
            <p:cNvSpPr/>
            <p:nvPr/>
          </p:nvSpPr>
          <p:spPr>
            <a:xfrm>
              <a:off x="6357938" y="998538"/>
              <a:ext cx="266700" cy="23813"/>
            </a:xfrm>
            <a:prstGeom prst="rect">
              <a:avLst/>
            </a:pr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5" name="Google Shape;18404;p188">
              <a:extLst>
                <a:ext uri="{FF2B5EF4-FFF2-40B4-BE49-F238E27FC236}">
                  <a16:creationId xmlns:a16="http://schemas.microsoft.com/office/drawing/2014/main" id="{813505CB-40A5-4B6D-8CB2-7822FB58E0F0}"/>
                </a:ext>
              </a:extLst>
            </p:cNvPr>
            <p:cNvSpPr/>
            <p:nvPr/>
          </p:nvSpPr>
          <p:spPr>
            <a:xfrm>
              <a:off x="6357938" y="1044575"/>
              <a:ext cx="266700" cy="23813"/>
            </a:xfrm>
            <a:prstGeom prst="rect">
              <a:avLst/>
            </a:pr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6" name="Google Shape;18405;p188">
              <a:extLst>
                <a:ext uri="{FF2B5EF4-FFF2-40B4-BE49-F238E27FC236}">
                  <a16:creationId xmlns:a16="http://schemas.microsoft.com/office/drawing/2014/main" id="{E7972687-062D-4092-B3E1-E7859D63C1FF}"/>
                </a:ext>
              </a:extLst>
            </p:cNvPr>
            <p:cNvSpPr/>
            <p:nvPr/>
          </p:nvSpPr>
          <p:spPr>
            <a:xfrm>
              <a:off x="6165850" y="904875"/>
              <a:ext cx="192088" cy="174625"/>
            </a:xfrm>
            <a:custGeom>
              <a:avLst/>
              <a:gdLst/>
              <a:ahLst/>
              <a:cxnLst/>
              <a:rect l="l" t="t" r="r" b="b"/>
              <a:pathLst>
                <a:path w="33" h="30" extrusionOk="0">
                  <a:moveTo>
                    <a:pt x="33" y="0"/>
                  </a:moveTo>
                  <a:cubicBezTo>
                    <a:pt x="32" y="1"/>
                    <a:pt x="30" y="1"/>
                    <a:pt x="28" y="2"/>
                  </a:cubicBezTo>
                  <a:cubicBezTo>
                    <a:pt x="27" y="3"/>
                    <a:pt x="26" y="4"/>
                    <a:pt x="25" y="5"/>
                  </a:cubicBezTo>
                  <a:cubicBezTo>
                    <a:pt x="25" y="5"/>
                    <a:pt x="25" y="5"/>
                    <a:pt x="25" y="5"/>
                  </a:cubicBezTo>
                  <a:cubicBezTo>
                    <a:pt x="1" y="5"/>
                    <a:pt x="1" y="5"/>
                    <a:pt x="1" y="5"/>
                  </a:cubicBezTo>
                  <a:cubicBezTo>
                    <a:pt x="0" y="5"/>
                    <a:pt x="0" y="5"/>
                    <a:pt x="0" y="5"/>
                  </a:cubicBezTo>
                  <a:cubicBezTo>
                    <a:pt x="0" y="30"/>
                    <a:pt x="0" y="30"/>
                    <a:pt x="0" y="30"/>
                  </a:cubicBezTo>
                  <a:cubicBezTo>
                    <a:pt x="0" y="30"/>
                    <a:pt x="0" y="30"/>
                    <a:pt x="1" y="30"/>
                  </a:cubicBezTo>
                  <a:cubicBezTo>
                    <a:pt x="25" y="30"/>
                    <a:pt x="25" y="30"/>
                    <a:pt x="25" y="30"/>
                  </a:cubicBezTo>
                  <a:cubicBezTo>
                    <a:pt x="25" y="30"/>
                    <a:pt x="26" y="30"/>
                    <a:pt x="26" y="30"/>
                  </a:cubicBezTo>
                  <a:cubicBezTo>
                    <a:pt x="26" y="7"/>
                    <a:pt x="26" y="7"/>
                    <a:pt x="26" y="7"/>
                  </a:cubicBezTo>
                  <a:cubicBezTo>
                    <a:pt x="28" y="4"/>
                    <a:pt x="30" y="2"/>
                    <a:pt x="33" y="0"/>
                  </a:cubicBezTo>
                  <a:close/>
                  <a:moveTo>
                    <a:pt x="24" y="28"/>
                  </a:moveTo>
                  <a:cubicBezTo>
                    <a:pt x="24" y="28"/>
                    <a:pt x="23" y="28"/>
                    <a:pt x="23" y="28"/>
                  </a:cubicBezTo>
                  <a:cubicBezTo>
                    <a:pt x="3" y="28"/>
                    <a:pt x="3" y="28"/>
                    <a:pt x="3" y="28"/>
                  </a:cubicBezTo>
                  <a:cubicBezTo>
                    <a:pt x="2" y="28"/>
                    <a:pt x="2" y="28"/>
                    <a:pt x="2" y="28"/>
                  </a:cubicBezTo>
                  <a:cubicBezTo>
                    <a:pt x="2" y="8"/>
                    <a:pt x="2" y="8"/>
                    <a:pt x="2" y="8"/>
                  </a:cubicBezTo>
                  <a:cubicBezTo>
                    <a:pt x="2" y="7"/>
                    <a:pt x="2" y="7"/>
                    <a:pt x="3" y="7"/>
                  </a:cubicBezTo>
                  <a:cubicBezTo>
                    <a:pt x="23" y="7"/>
                    <a:pt x="23" y="7"/>
                    <a:pt x="23" y="7"/>
                  </a:cubicBezTo>
                  <a:cubicBezTo>
                    <a:pt x="23" y="7"/>
                    <a:pt x="23" y="7"/>
                    <a:pt x="23" y="7"/>
                  </a:cubicBezTo>
                  <a:cubicBezTo>
                    <a:pt x="20" y="11"/>
                    <a:pt x="17" y="15"/>
                    <a:pt x="15" y="20"/>
                  </a:cubicBezTo>
                  <a:cubicBezTo>
                    <a:pt x="13" y="18"/>
                    <a:pt x="11" y="15"/>
                    <a:pt x="8" y="14"/>
                  </a:cubicBezTo>
                  <a:cubicBezTo>
                    <a:pt x="8" y="13"/>
                    <a:pt x="4" y="17"/>
                    <a:pt x="4" y="16"/>
                  </a:cubicBezTo>
                  <a:cubicBezTo>
                    <a:pt x="8" y="18"/>
                    <a:pt x="11" y="23"/>
                    <a:pt x="13" y="27"/>
                  </a:cubicBezTo>
                  <a:cubicBezTo>
                    <a:pt x="13" y="27"/>
                    <a:pt x="17" y="25"/>
                    <a:pt x="18" y="24"/>
                  </a:cubicBezTo>
                  <a:cubicBezTo>
                    <a:pt x="19" y="19"/>
                    <a:pt x="21" y="14"/>
                    <a:pt x="24" y="10"/>
                  </a:cubicBezTo>
                  <a:lnTo>
                    <a:pt x="24" y="28"/>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7" name="Google Shape;18406;p188">
              <a:extLst>
                <a:ext uri="{FF2B5EF4-FFF2-40B4-BE49-F238E27FC236}">
                  <a16:creationId xmlns:a16="http://schemas.microsoft.com/office/drawing/2014/main" id="{70CAA389-15C5-438E-85D9-41CFED35CBD4}"/>
                </a:ext>
              </a:extLst>
            </p:cNvPr>
            <p:cNvSpPr/>
            <p:nvPr/>
          </p:nvSpPr>
          <p:spPr>
            <a:xfrm>
              <a:off x="6357938" y="1149350"/>
              <a:ext cx="266700" cy="23813"/>
            </a:xfrm>
            <a:prstGeom prst="rect">
              <a:avLst/>
            </a:pr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8" name="Google Shape;18407;p188">
              <a:extLst>
                <a:ext uri="{FF2B5EF4-FFF2-40B4-BE49-F238E27FC236}">
                  <a16:creationId xmlns:a16="http://schemas.microsoft.com/office/drawing/2014/main" id="{0C6A1324-DD2A-49F7-933E-C82CE6A4E607}"/>
                </a:ext>
              </a:extLst>
            </p:cNvPr>
            <p:cNvSpPr/>
            <p:nvPr/>
          </p:nvSpPr>
          <p:spPr>
            <a:xfrm>
              <a:off x="6357938" y="1190625"/>
              <a:ext cx="266700" cy="22225"/>
            </a:xfrm>
            <a:prstGeom prst="rect">
              <a:avLst/>
            </a:pr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9" name="Google Shape;18408;p188">
              <a:extLst>
                <a:ext uri="{FF2B5EF4-FFF2-40B4-BE49-F238E27FC236}">
                  <a16:creationId xmlns:a16="http://schemas.microsoft.com/office/drawing/2014/main" id="{9E3FD999-4FED-4E85-8CE8-977B91041394}"/>
                </a:ext>
              </a:extLst>
            </p:cNvPr>
            <p:cNvSpPr/>
            <p:nvPr/>
          </p:nvSpPr>
          <p:spPr>
            <a:xfrm>
              <a:off x="6357938" y="1230313"/>
              <a:ext cx="266700" cy="23813"/>
            </a:xfrm>
            <a:prstGeom prst="rect">
              <a:avLst/>
            </a:pr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0" name="Google Shape;18409;p188">
              <a:extLst>
                <a:ext uri="{FF2B5EF4-FFF2-40B4-BE49-F238E27FC236}">
                  <a16:creationId xmlns:a16="http://schemas.microsoft.com/office/drawing/2014/main" id="{0C953D0E-DD85-4276-9E25-4C4288785693}"/>
                </a:ext>
              </a:extLst>
            </p:cNvPr>
            <p:cNvSpPr/>
            <p:nvPr/>
          </p:nvSpPr>
          <p:spPr>
            <a:xfrm>
              <a:off x="6165850" y="1092200"/>
              <a:ext cx="192088" cy="179388"/>
            </a:xfrm>
            <a:custGeom>
              <a:avLst/>
              <a:gdLst/>
              <a:ahLst/>
              <a:cxnLst/>
              <a:rect l="l" t="t" r="r" b="b"/>
              <a:pathLst>
                <a:path w="33" h="31" extrusionOk="0">
                  <a:moveTo>
                    <a:pt x="33" y="0"/>
                  </a:moveTo>
                  <a:cubicBezTo>
                    <a:pt x="32" y="1"/>
                    <a:pt x="30" y="1"/>
                    <a:pt x="28" y="3"/>
                  </a:cubicBezTo>
                  <a:cubicBezTo>
                    <a:pt x="27" y="3"/>
                    <a:pt x="26" y="4"/>
                    <a:pt x="25" y="5"/>
                  </a:cubicBezTo>
                  <a:cubicBezTo>
                    <a:pt x="25" y="5"/>
                    <a:pt x="25" y="5"/>
                    <a:pt x="25" y="5"/>
                  </a:cubicBezTo>
                  <a:cubicBezTo>
                    <a:pt x="1" y="5"/>
                    <a:pt x="1" y="5"/>
                    <a:pt x="1" y="5"/>
                  </a:cubicBezTo>
                  <a:cubicBezTo>
                    <a:pt x="0" y="5"/>
                    <a:pt x="0" y="5"/>
                    <a:pt x="0" y="6"/>
                  </a:cubicBezTo>
                  <a:cubicBezTo>
                    <a:pt x="0" y="30"/>
                    <a:pt x="0" y="30"/>
                    <a:pt x="0" y="30"/>
                  </a:cubicBezTo>
                  <a:cubicBezTo>
                    <a:pt x="0" y="31"/>
                    <a:pt x="0" y="31"/>
                    <a:pt x="1" y="31"/>
                  </a:cubicBezTo>
                  <a:cubicBezTo>
                    <a:pt x="25" y="31"/>
                    <a:pt x="25" y="31"/>
                    <a:pt x="25" y="31"/>
                  </a:cubicBezTo>
                  <a:cubicBezTo>
                    <a:pt x="25" y="31"/>
                    <a:pt x="26" y="31"/>
                    <a:pt x="26" y="30"/>
                  </a:cubicBezTo>
                  <a:cubicBezTo>
                    <a:pt x="26" y="7"/>
                    <a:pt x="26" y="7"/>
                    <a:pt x="26" y="7"/>
                  </a:cubicBezTo>
                  <a:cubicBezTo>
                    <a:pt x="28" y="4"/>
                    <a:pt x="30" y="2"/>
                    <a:pt x="33" y="0"/>
                  </a:cubicBezTo>
                  <a:close/>
                  <a:moveTo>
                    <a:pt x="24" y="28"/>
                  </a:moveTo>
                  <a:cubicBezTo>
                    <a:pt x="24" y="28"/>
                    <a:pt x="23" y="29"/>
                    <a:pt x="23" y="29"/>
                  </a:cubicBezTo>
                  <a:cubicBezTo>
                    <a:pt x="3" y="29"/>
                    <a:pt x="3" y="29"/>
                    <a:pt x="3" y="29"/>
                  </a:cubicBezTo>
                  <a:cubicBezTo>
                    <a:pt x="2" y="29"/>
                    <a:pt x="2" y="28"/>
                    <a:pt x="2" y="28"/>
                  </a:cubicBezTo>
                  <a:cubicBezTo>
                    <a:pt x="2" y="8"/>
                    <a:pt x="2" y="8"/>
                    <a:pt x="2" y="8"/>
                  </a:cubicBezTo>
                  <a:cubicBezTo>
                    <a:pt x="2" y="7"/>
                    <a:pt x="2" y="7"/>
                    <a:pt x="3" y="7"/>
                  </a:cubicBezTo>
                  <a:cubicBezTo>
                    <a:pt x="23" y="7"/>
                    <a:pt x="23" y="7"/>
                    <a:pt x="23" y="7"/>
                  </a:cubicBezTo>
                  <a:cubicBezTo>
                    <a:pt x="23" y="7"/>
                    <a:pt x="23" y="7"/>
                    <a:pt x="23" y="7"/>
                  </a:cubicBezTo>
                  <a:cubicBezTo>
                    <a:pt x="20" y="11"/>
                    <a:pt x="17" y="16"/>
                    <a:pt x="15" y="21"/>
                  </a:cubicBezTo>
                  <a:cubicBezTo>
                    <a:pt x="13" y="18"/>
                    <a:pt x="11" y="16"/>
                    <a:pt x="8" y="14"/>
                  </a:cubicBezTo>
                  <a:cubicBezTo>
                    <a:pt x="8" y="13"/>
                    <a:pt x="4" y="17"/>
                    <a:pt x="4" y="17"/>
                  </a:cubicBezTo>
                  <a:cubicBezTo>
                    <a:pt x="8" y="19"/>
                    <a:pt x="11" y="23"/>
                    <a:pt x="13" y="27"/>
                  </a:cubicBezTo>
                  <a:cubicBezTo>
                    <a:pt x="13" y="27"/>
                    <a:pt x="17" y="25"/>
                    <a:pt x="18" y="25"/>
                  </a:cubicBezTo>
                  <a:cubicBezTo>
                    <a:pt x="19" y="20"/>
                    <a:pt x="21" y="15"/>
                    <a:pt x="24" y="10"/>
                  </a:cubicBezTo>
                  <a:lnTo>
                    <a:pt x="24" y="28"/>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1" name="Google Shape;18410;p188">
              <a:extLst>
                <a:ext uri="{FF2B5EF4-FFF2-40B4-BE49-F238E27FC236}">
                  <a16:creationId xmlns:a16="http://schemas.microsoft.com/office/drawing/2014/main" id="{DA00323C-44A2-4C36-A5E3-CC4540111F8A}"/>
                </a:ext>
              </a:extLst>
            </p:cNvPr>
            <p:cNvSpPr/>
            <p:nvPr/>
          </p:nvSpPr>
          <p:spPr>
            <a:xfrm>
              <a:off x="6357938" y="1335088"/>
              <a:ext cx="266700" cy="23813"/>
            </a:xfrm>
            <a:prstGeom prst="rect">
              <a:avLst/>
            </a:pr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2" name="Google Shape;18411;p188">
              <a:extLst>
                <a:ext uri="{FF2B5EF4-FFF2-40B4-BE49-F238E27FC236}">
                  <a16:creationId xmlns:a16="http://schemas.microsoft.com/office/drawing/2014/main" id="{F3C9572A-3E43-4A09-AC3C-A981815E2E4E}"/>
                </a:ext>
              </a:extLst>
            </p:cNvPr>
            <p:cNvSpPr/>
            <p:nvPr/>
          </p:nvSpPr>
          <p:spPr>
            <a:xfrm>
              <a:off x="6357938" y="1376363"/>
              <a:ext cx="266700" cy="22225"/>
            </a:xfrm>
            <a:prstGeom prst="rect">
              <a:avLst/>
            </a:pr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3" name="Google Shape;18412;p188">
              <a:extLst>
                <a:ext uri="{FF2B5EF4-FFF2-40B4-BE49-F238E27FC236}">
                  <a16:creationId xmlns:a16="http://schemas.microsoft.com/office/drawing/2014/main" id="{65859104-D6E3-4B43-8521-B4E4A9261136}"/>
                </a:ext>
              </a:extLst>
            </p:cNvPr>
            <p:cNvSpPr/>
            <p:nvPr/>
          </p:nvSpPr>
          <p:spPr>
            <a:xfrm>
              <a:off x="6357938" y="1422400"/>
              <a:ext cx="266700" cy="17463"/>
            </a:xfrm>
            <a:prstGeom prst="rect">
              <a:avLst/>
            </a:pr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4" name="Google Shape;18413;p188">
              <a:extLst>
                <a:ext uri="{FF2B5EF4-FFF2-40B4-BE49-F238E27FC236}">
                  <a16:creationId xmlns:a16="http://schemas.microsoft.com/office/drawing/2014/main" id="{EA708F49-C78B-4B01-8DB9-B372F86D41C4}"/>
                </a:ext>
              </a:extLst>
            </p:cNvPr>
            <p:cNvSpPr/>
            <p:nvPr/>
          </p:nvSpPr>
          <p:spPr>
            <a:xfrm>
              <a:off x="6165850" y="1277938"/>
              <a:ext cx="192088" cy="179388"/>
            </a:xfrm>
            <a:custGeom>
              <a:avLst/>
              <a:gdLst/>
              <a:ahLst/>
              <a:cxnLst/>
              <a:rect l="l" t="t" r="r" b="b"/>
              <a:pathLst>
                <a:path w="33" h="31" extrusionOk="0">
                  <a:moveTo>
                    <a:pt x="33" y="0"/>
                  </a:moveTo>
                  <a:cubicBezTo>
                    <a:pt x="32" y="1"/>
                    <a:pt x="30" y="2"/>
                    <a:pt x="28" y="3"/>
                  </a:cubicBezTo>
                  <a:cubicBezTo>
                    <a:pt x="27" y="4"/>
                    <a:pt x="26" y="5"/>
                    <a:pt x="25" y="6"/>
                  </a:cubicBezTo>
                  <a:cubicBezTo>
                    <a:pt x="25" y="6"/>
                    <a:pt x="25" y="5"/>
                    <a:pt x="25" y="5"/>
                  </a:cubicBezTo>
                  <a:cubicBezTo>
                    <a:pt x="1" y="5"/>
                    <a:pt x="1" y="5"/>
                    <a:pt x="1" y="5"/>
                  </a:cubicBezTo>
                  <a:cubicBezTo>
                    <a:pt x="0" y="5"/>
                    <a:pt x="0" y="6"/>
                    <a:pt x="0" y="6"/>
                  </a:cubicBezTo>
                  <a:cubicBezTo>
                    <a:pt x="0" y="30"/>
                    <a:pt x="0" y="30"/>
                    <a:pt x="0" y="30"/>
                  </a:cubicBezTo>
                  <a:cubicBezTo>
                    <a:pt x="0" y="31"/>
                    <a:pt x="0" y="31"/>
                    <a:pt x="1" y="31"/>
                  </a:cubicBezTo>
                  <a:cubicBezTo>
                    <a:pt x="25" y="31"/>
                    <a:pt x="25" y="31"/>
                    <a:pt x="25" y="31"/>
                  </a:cubicBezTo>
                  <a:cubicBezTo>
                    <a:pt x="25" y="31"/>
                    <a:pt x="26" y="31"/>
                    <a:pt x="26" y="30"/>
                  </a:cubicBezTo>
                  <a:cubicBezTo>
                    <a:pt x="26" y="8"/>
                    <a:pt x="26" y="8"/>
                    <a:pt x="26" y="8"/>
                  </a:cubicBezTo>
                  <a:cubicBezTo>
                    <a:pt x="28" y="5"/>
                    <a:pt x="30" y="2"/>
                    <a:pt x="33" y="0"/>
                  </a:cubicBezTo>
                  <a:close/>
                  <a:moveTo>
                    <a:pt x="24" y="28"/>
                  </a:moveTo>
                  <a:cubicBezTo>
                    <a:pt x="24" y="29"/>
                    <a:pt x="23" y="29"/>
                    <a:pt x="23" y="29"/>
                  </a:cubicBezTo>
                  <a:cubicBezTo>
                    <a:pt x="3" y="29"/>
                    <a:pt x="3" y="29"/>
                    <a:pt x="3" y="29"/>
                  </a:cubicBezTo>
                  <a:cubicBezTo>
                    <a:pt x="2" y="29"/>
                    <a:pt x="2" y="29"/>
                    <a:pt x="2" y="28"/>
                  </a:cubicBezTo>
                  <a:cubicBezTo>
                    <a:pt x="2" y="8"/>
                    <a:pt x="2" y="8"/>
                    <a:pt x="2" y="8"/>
                  </a:cubicBezTo>
                  <a:cubicBezTo>
                    <a:pt x="2" y="8"/>
                    <a:pt x="2" y="7"/>
                    <a:pt x="3" y="7"/>
                  </a:cubicBezTo>
                  <a:cubicBezTo>
                    <a:pt x="23" y="7"/>
                    <a:pt x="23" y="7"/>
                    <a:pt x="23" y="7"/>
                  </a:cubicBezTo>
                  <a:cubicBezTo>
                    <a:pt x="23" y="7"/>
                    <a:pt x="23" y="8"/>
                    <a:pt x="23" y="8"/>
                  </a:cubicBezTo>
                  <a:cubicBezTo>
                    <a:pt x="20" y="12"/>
                    <a:pt x="17" y="16"/>
                    <a:pt x="15" y="21"/>
                  </a:cubicBezTo>
                  <a:cubicBezTo>
                    <a:pt x="13" y="18"/>
                    <a:pt x="11" y="16"/>
                    <a:pt x="8" y="14"/>
                  </a:cubicBezTo>
                  <a:cubicBezTo>
                    <a:pt x="8" y="14"/>
                    <a:pt x="4" y="17"/>
                    <a:pt x="4" y="17"/>
                  </a:cubicBezTo>
                  <a:cubicBezTo>
                    <a:pt x="8" y="19"/>
                    <a:pt x="11" y="24"/>
                    <a:pt x="13" y="28"/>
                  </a:cubicBezTo>
                  <a:cubicBezTo>
                    <a:pt x="13" y="28"/>
                    <a:pt x="17" y="25"/>
                    <a:pt x="18" y="25"/>
                  </a:cubicBezTo>
                  <a:cubicBezTo>
                    <a:pt x="19" y="20"/>
                    <a:pt x="21" y="15"/>
                    <a:pt x="24" y="11"/>
                  </a:cubicBezTo>
                  <a:lnTo>
                    <a:pt x="24" y="28"/>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grpSp>
      <p:grpSp>
        <p:nvGrpSpPr>
          <p:cNvPr id="26" name="Google Shape;19716;p197">
            <a:extLst>
              <a:ext uri="{FF2B5EF4-FFF2-40B4-BE49-F238E27FC236}">
                <a16:creationId xmlns:a16="http://schemas.microsoft.com/office/drawing/2014/main" id="{10AC390D-8F7A-487C-BE6E-F4E82BA80F58}"/>
              </a:ext>
            </a:extLst>
          </p:cNvPr>
          <p:cNvGrpSpPr>
            <a:grpSpLocks noChangeAspect="1"/>
          </p:cNvGrpSpPr>
          <p:nvPr/>
        </p:nvGrpSpPr>
        <p:grpSpPr>
          <a:xfrm>
            <a:off x="458057" y="1446194"/>
            <a:ext cx="453935" cy="494756"/>
            <a:chOff x="4105275" y="666750"/>
            <a:chExt cx="933451" cy="1052513"/>
          </a:xfrm>
          <a:solidFill>
            <a:srgbClr val="0057B7"/>
          </a:solidFill>
        </p:grpSpPr>
        <p:sp>
          <p:nvSpPr>
            <p:cNvPr id="27" name="Google Shape;19717;p197">
              <a:extLst>
                <a:ext uri="{FF2B5EF4-FFF2-40B4-BE49-F238E27FC236}">
                  <a16:creationId xmlns:a16="http://schemas.microsoft.com/office/drawing/2014/main" id="{F5D43D3D-FA2E-4821-AAF7-2166A936B84D}"/>
                </a:ext>
              </a:extLst>
            </p:cNvPr>
            <p:cNvSpPr/>
            <p:nvPr/>
          </p:nvSpPr>
          <p:spPr>
            <a:xfrm>
              <a:off x="4105275" y="925513"/>
              <a:ext cx="788988" cy="793750"/>
            </a:xfrm>
            <a:custGeom>
              <a:avLst/>
              <a:gdLst/>
              <a:ahLst/>
              <a:cxnLst/>
              <a:rect l="l" t="t" r="r" b="b"/>
              <a:pathLst>
                <a:path w="295" h="297" extrusionOk="0">
                  <a:moveTo>
                    <a:pt x="253" y="191"/>
                  </a:moveTo>
                  <a:cubicBezTo>
                    <a:pt x="255" y="186"/>
                    <a:pt x="257" y="182"/>
                    <a:pt x="258" y="177"/>
                  </a:cubicBezTo>
                  <a:cubicBezTo>
                    <a:pt x="269" y="176"/>
                    <a:pt x="281" y="175"/>
                    <a:pt x="292" y="173"/>
                  </a:cubicBezTo>
                  <a:cubicBezTo>
                    <a:pt x="294" y="160"/>
                    <a:pt x="295" y="146"/>
                    <a:pt x="293" y="132"/>
                  </a:cubicBezTo>
                  <a:cubicBezTo>
                    <a:pt x="282" y="130"/>
                    <a:pt x="271" y="128"/>
                    <a:pt x="259" y="127"/>
                  </a:cubicBezTo>
                  <a:cubicBezTo>
                    <a:pt x="259" y="122"/>
                    <a:pt x="257" y="117"/>
                    <a:pt x="256" y="112"/>
                  </a:cubicBezTo>
                  <a:cubicBezTo>
                    <a:pt x="254" y="107"/>
                    <a:pt x="252" y="102"/>
                    <a:pt x="250" y="98"/>
                  </a:cubicBezTo>
                  <a:cubicBezTo>
                    <a:pt x="258" y="90"/>
                    <a:pt x="266" y="82"/>
                    <a:pt x="274" y="74"/>
                  </a:cubicBezTo>
                  <a:cubicBezTo>
                    <a:pt x="267" y="62"/>
                    <a:pt x="258" y="51"/>
                    <a:pt x="248" y="41"/>
                  </a:cubicBezTo>
                  <a:cubicBezTo>
                    <a:pt x="238" y="47"/>
                    <a:pt x="228" y="52"/>
                    <a:pt x="219" y="59"/>
                  </a:cubicBezTo>
                  <a:cubicBezTo>
                    <a:pt x="215" y="56"/>
                    <a:pt x="211" y="53"/>
                    <a:pt x="206" y="50"/>
                  </a:cubicBezTo>
                  <a:cubicBezTo>
                    <a:pt x="202" y="47"/>
                    <a:pt x="197" y="45"/>
                    <a:pt x="193" y="43"/>
                  </a:cubicBezTo>
                  <a:cubicBezTo>
                    <a:pt x="194" y="32"/>
                    <a:pt x="195" y="20"/>
                    <a:pt x="195" y="9"/>
                  </a:cubicBezTo>
                  <a:cubicBezTo>
                    <a:pt x="183" y="4"/>
                    <a:pt x="169" y="2"/>
                    <a:pt x="155" y="0"/>
                  </a:cubicBezTo>
                  <a:cubicBezTo>
                    <a:pt x="151" y="11"/>
                    <a:pt x="147" y="22"/>
                    <a:pt x="144" y="33"/>
                  </a:cubicBezTo>
                  <a:cubicBezTo>
                    <a:pt x="139" y="33"/>
                    <a:pt x="134" y="33"/>
                    <a:pt x="129" y="34"/>
                  </a:cubicBezTo>
                  <a:cubicBezTo>
                    <a:pt x="124" y="35"/>
                    <a:pt x="119" y="36"/>
                    <a:pt x="114" y="37"/>
                  </a:cubicBezTo>
                  <a:cubicBezTo>
                    <a:pt x="108" y="27"/>
                    <a:pt x="101" y="18"/>
                    <a:pt x="94" y="9"/>
                  </a:cubicBezTo>
                  <a:cubicBezTo>
                    <a:pt x="81" y="14"/>
                    <a:pt x="69" y="21"/>
                    <a:pt x="58" y="29"/>
                  </a:cubicBezTo>
                  <a:cubicBezTo>
                    <a:pt x="61" y="40"/>
                    <a:pt x="65" y="50"/>
                    <a:pt x="70" y="61"/>
                  </a:cubicBezTo>
                  <a:cubicBezTo>
                    <a:pt x="66" y="64"/>
                    <a:pt x="62" y="67"/>
                    <a:pt x="59" y="72"/>
                  </a:cubicBezTo>
                  <a:cubicBezTo>
                    <a:pt x="55" y="75"/>
                    <a:pt x="53" y="80"/>
                    <a:pt x="49" y="84"/>
                  </a:cubicBezTo>
                  <a:cubicBezTo>
                    <a:pt x="39" y="80"/>
                    <a:pt x="28" y="77"/>
                    <a:pt x="17" y="75"/>
                  </a:cubicBezTo>
                  <a:cubicBezTo>
                    <a:pt x="10" y="87"/>
                    <a:pt x="5" y="100"/>
                    <a:pt x="1" y="113"/>
                  </a:cubicBezTo>
                  <a:cubicBezTo>
                    <a:pt x="11" y="120"/>
                    <a:pt x="21" y="125"/>
                    <a:pt x="31" y="130"/>
                  </a:cubicBezTo>
                  <a:cubicBezTo>
                    <a:pt x="31" y="135"/>
                    <a:pt x="30" y="140"/>
                    <a:pt x="30" y="145"/>
                  </a:cubicBezTo>
                  <a:cubicBezTo>
                    <a:pt x="29" y="150"/>
                    <a:pt x="30" y="155"/>
                    <a:pt x="30" y="161"/>
                  </a:cubicBezTo>
                  <a:cubicBezTo>
                    <a:pt x="20" y="165"/>
                    <a:pt x="10" y="170"/>
                    <a:pt x="0" y="175"/>
                  </a:cubicBezTo>
                  <a:cubicBezTo>
                    <a:pt x="2" y="189"/>
                    <a:pt x="6" y="202"/>
                    <a:pt x="12" y="214"/>
                  </a:cubicBezTo>
                  <a:cubicBezTo>
                    <a:pt x="24" y="213"/>
                    <a:pt x="35" y="211"/>
                    <a:pt x="46" y="208"/>
                  </a:cubicBezTo>
                  <a:cubicBezTo>
                    <a:pt x="48" y="212"/>
                    <a:pt x="51" y="216"/>
                    <a:pt x="55" y="220"/>
                  </a:cubicBezTo>
                  <a:cubicBezTo>
                    <a:pt x="58" y="225"/>
                    <a:pt x="61" y="228"/>
                    <a:pt x="65" y="232"/>
                  </a:cubicBezTo>
                  <a:cubicBezTo>
                    <a:pt x="60" y="242"/>
                    <a:pt x="55" y="252"/>
                    <a:pt x="51" y="263"/>
                  </a:cubicBezTo>
                  <a:cubicBezTo>
                    <a:pt x="62" y="271"/>
                    <a:pt x="73" y="279"/>
                    <a:pt x="86" y="284"/>
                  </a:cubicBezTo>
                  <a:cubicBezTo>
                    <a:pt x="94" y="276"/>
                    <a:pt x="101" y="267"/>
                    <a:pt x="107" y="258"/>
                  </a:cubicBezTo>
                  <a:cubicBezTo>
                    <a:pt x="112" y="260"/>
                    <a:pt x="117" y="261"/>
                    <a:pt x="122" y="262"/>
                  </a:cubicBezTo>
                  <a:cubicBezTo>
                    <a:pt x="127" y="263"/>
                    <a:pt x="132" y="264"/>
                    <a:pt x="137" y="264"/>
                  </a:cubicBezTo>
                  <a:cubicBezTo>
                    <a:pt x="140" y="275"/>
                    <a:pt x="143" y="286"/>
                    <a:pt x="147" y="297"/>
                  </a:cubicBezTo>
                  <a:cubicBezTo>
                    <a:pt x="160" y="297"/>
                    <a:pt x="174" y="295"/>
                    <a:pt x="187" y="291"/>
                  </a:cubicBezTo>
                  <a:cubicBezTo>
                    <a:pt x="188" y="280"/>
                    <a:pt x="187" y="268"/>
                    <a:pt x="186" y="257"/>
                  </a:cubicBezTo>
                  <a:cubicBezTo>
                    <a:pt x="191" y="255"/>
                    <a:pt x="196" y="253"/>
                    <a:pt x="201" y="251"/>
                  </a:cubicBezTo>
                  <a:cubicBezTo>
                    <a:pt x="205" y="248"/>
                    <a:pt x="210" y="245"/>
                    <a:pt x="214" y="242"/>
                  </a:cubicBezTo>
                  <a:cubicBezTo>
                    <a:pt x="222" y="249"/>
                    <a:pt x="232" y="256"/>
                    <a:pt x="242" y="262"/>
                  </a:cubicBezTo>
                  <a:cubicBezTo>
                    <a:pt x="252" y="253"/>
                    <a:pt x="261" y="242"/>
                    <a:pt x="269" y="231"/>
                  </a:cubicBezTo>
                  <a:cubicBezTo>
                    <a:pt x="262" y="222"/>
                    <a:pt x="254" y="213"/>
                    <a:pt x="246" y="205"/>
                  </a:cubicBezTo>
                  <a:cubicBezTo>
                    <a:pt x="249" y="201"/>
                    <a:pt x="251" y="196"/>
                    <a:pt x="253" y="191"/>
                  </a:cubicBezTo>
                  <a:close/>
                  <a:moveTo>
                    <a:pt x="129" y="228"/>
                  </a:moveTo>
                  <a:cubicBezTo>
                    <a:pt x="111" y="224"/>
                    <a:pt x="94" y="213"/>
                    <a:pt x="82" y="199"/>
                  </a:cubicBezTo>
                  <a:cubicBezTo>
                    <a:pt x="70" y="184"/>
                    <a:pt x="64" y="165"/>
                    <a:pt x="65" y="146"/>
                  </a:cubicBezTo>
                  <a:cubicBezTo>
                    <a:pt x="65" y="127"/>
                    <a:pt x="73" y="109"/>
                    <a:pt x="85" y="95"/>
                  </a:cubicBezTo>
                  <a:cubicBezTo>
                    <a:pt x="98" y="81"/>
                    <a:pt x="115" y="71"/>
                    <a:pt x="134" y="68"/>
                  </a:cubicBezTo>
                  <a:cubicBezTo>
                    <a:pt x="152" y="66"/>
                    <a:pt x="172" y="69"/>
                    <a:pt x="188" y="80"/>
                  </a:cubicBezTo>
                  <a:cubicBezTo>
                    <a:pt x="204" y="90"/>
                    <a:pt x="217" y="105"/>
                    <a:pt x="222" y="123"/>
                  </a:cubicBezTo>
                  <a:cubicBezTo>
                    <a:pt x="228" y="141"/>
                    <a:pt x="228" y="161"/>
                    <a:pt x="221" y="178"/>
                  </a:cubicBezTo>
                  <a:cubicBezTo>
                    <a:pt x="214" y="196"/>
                    <a:pt x="201" y="211"/>
                    <a:pt x="184" y="220"/>
                  </a:cubicBezTo>
                  <a:cubicBezTo>
                    <a:pt x="167" y="229"/>
                    <a:pt x="148" y="232"/>
                    <a:pt x="129" y="228"/>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8" name="Google Shape;19718;p197">
              <a:extLst>
                <a:ext uri="{FF2B5EF4-FFF2-40B4-BE49-F238E27FC236}">
                  <a16:creationId xmlns:a16="http://schemas.microsoft.com/office/drawing/2014/main" id="{95ED6A9E-C0B6-4AC6-9DD5-E4AC72C27C53}"/>
                </a:ext>
              </a:extLst>
            </p:cNvPr>
            <p:cNvSpPr/>
            <p:nvPr/>
          </p:nvSpPr>
          <p:spPr>
            <a:xfrm>
              <a:off x="4643438" y="666750"/>
              <a:ext cx="395288" cy="395288"/>
            </a:xfrm>
            <a:custGeom>
              <a:avLst/>
              <a:gdLst/>
              <a:ahLst/>
              <a:cxnLst/>
              <a:rect l="l" t="t" r="r" b="b"/>
              <a:pathLst>
                <a:path w="148" h="148" extrusionOk="0">
                  <a:moveTo>
                    <a:pt x="132" y="80"/>
                  </a:moveTo>
                  <a:cubicBezTo>
                    <a:pt x="133" y="70"/>
                    <a:pt x="133" y="70"/>
                    <a:pt x="133" y="70"/>
                  </a:cubicBezTo>
                  <a:cubicBezTo>
                    <a:pt x="138" y="68"/>
                    <a:pt x="143" y="65"/>
                    <a:pt x="148" y="62"/>
                  </a:cubicBezTo>
                  <a:cubicBezTo>
                    <a:pt x="147" y="53"/>
                    <a:pt x="144" y="45"/>
                    <a:pt x="140" y="37"/>
                  </a:cubicBezTo>
                  <a:cubicBezTo>
                    <a:pt x="134" y="38"/>
                    <a:pt x="128" y="39"/>
                    <a:pt x="122" y="40"/>
                  </a:cubicBezTo>
                  <a:cubicBezTo>
                    <a:pt x="121" y="37"/>
                    <a:pt x="118" y="35"/>
                    <a:pt x="116" y="33"/>
                  </a:cubicBezTo>
                  <a:cubicBezTo>
                    <a:pt x="114" y="30"/>
                    <a:pt x="111" y="28"/>
                    <a:pt x="108" y="26"/>
                  </a:cubicBezTo>
                  <a:cubicBezTo>
                    <a:pt x="110" y="21"/>
                    <a:pt x="111" y="15"/>
                    <a:pt x="112" y="9"/>
                  </a:cubicBezTo>
                  <a:cubicBezTo>
                    <a:pt x="104" y="5"/>
                    <a:pt x="96" y="1"/>
                    <a:pt x="87" y="0"/>
                  </a:cubicBezTo>
                  <a:cubicBezTo>
                    <a:pt x="84" y="5"/>
                    <a:pt x="81" y="10"/>
                    <a:pt x="79" y="15"/>
                  </a:cubicBezTo>
                  <a:cubicBezTo>
                    <a:pt x="75" y="15"/>
                    <a:pt x="72" y="15"/>
                    <a:pt x="69" y="15"/>
                  </a:cubicBezTo>
                  <a:cubicBezTo>
                    <a:pt x="59" y="17"/>
                    <a:pt x="59" y="17"/>
                    <a:pt x="59" y="17"/>
                  </a:cubicBezTo>
                  <a:cubicBezTo>
                    <a:pt x="55" y="13"/>
                    <a:pt x="52" y="8"/>
                    <a:pt x="47" y="4"/>
                  </a:cubicBezTo>
                  <a:cubicBezTo>
                    <a:pt x="39" y="7"/>
                    <a:pt x="32" y="12"/>
                    <a:pt x="25" y="18"/>
                  </a:cubicBezTo>
                  <a:cubicBezTo>
                    <a:pt x="27" y="24"/>
                    <a:pt x="29" y="29"/>
                    <a:pt x="32" y="34"/>
                  </a:cubicBezTo>
                  <a:cubicBezTo>
                    <a:pt x="29" y="36"/>
                    <a:pt x="28" y="39"/>
                    <a:pt x="26" y="42"/>
                  </a:cubicBezTo>
                  <a:cubicBezTo>
                    <a:pt x="24" y="45"/>
                    <a:pt x="23" y="48"/>
                    <a:pt x="21" y="51"/>
                  </a:cubicBezTo>
                  <a:cubicBezTo>
                    <a:pt x="16" y="51"/>
                    <a:pt x="9" y="51"/>
                    <a:pt x="4" y="52"/>
                  </a:cubicBezTo>
                  <a:cubicBezTo>
                    <a:pt x="1" y="60"/>
                    <a:pt x="0" y="69"/>
                    <a:pt x="0" y="78"/>
                  </a:cubicBezTo>
                  <a:cubicBezTo>
                    <a:pt x="6" y="80"/>
                    <a:pt x="12" y="81"/>
                    <a:pt x="17" y="82"/>
                  </a:cubicBezTo>
                  <a:cubicBezTo>
                    <a:pt x="18" y="86"/>
                    <a:pt x="18" y="89"/>
                    <a:pt x="20" y="92"/>
                  </a:cubicBezTo>
                  <a:cubicBezTo>
                    <a:pt x="21" y="95"/>
                    <a:pt x="22" y="98"/>
                    <a:pt x="24" y="101"/>
                  </a:cubicBezTo>
                  <a:cubicBezTo>
                    <a:pt x="20" y="105"/>
                    <a:pt x="17" y="110"/>
                    <a:pt x="13" y="115"/>
                  </a:cubicBezTo>
                  <a:cubicBezTo>
                    <a:pt x="18" y="122"/>
                    <a:pt x="25" y="129"/>
                    <a:pt x="32" y="134"/>
                  </a:cubicBezTo>
                  <a:cubicBezTo>
                    <a:pt x="37" y="131"/>
                    <a:pt x="42" y="128"/>
                    <a:pt x="46" y="124"/>
                  </a:cubicBezTo>
                  <a:cubicBezTo>
                    <a:pt x="55" y="128"/>
                    <a:pt x="55" y="128"/>
                    <a:pt x="55" y="128"/>
                  </a:cubicBezTo>
                  <a:cubicBezTo>
                    <a:pt x="58" y="129"/>
                    <a:pt x="62" y="130"/>
                    <a:pt x="65" y="130"/>
                  </a:cubicBezTo>
                  <a:cubicBezTo>
                    <a:pt x="66" y="136"/>
                    <a:pt x="67" y="142"/>
                    <a:pt x="69" y="147"/>
                  </a:cubicBezTo>
                  <a:cubicBezTo>
                    <a:pt x="78" y="148"/>
                    <a:pt x="87" y="147"/>
                    <a:pt x="96" y="145"/>
                  </a:cubicBezTo>
                  <a:cubicBezTo>
                    <a:pt x="96" y="139"/>
                    <a:pt x="97" y="133"/>
                    <a:pt x="96" y="127"/>
                  </a:cubicBezTo>
                  <a:cubicBezTo>
                    <a:pt x="99" y="126"/>
                    <a:pt x="103" y="125"/>
                    <a:pt x="105" y="123"/>
                  </a:cubicBezTo>
                  <a:cubicBezTo>
                    <a:pt x="108" y="121"/>
                    <a:pt x="111" y="119"/>
                    <a:pt x="113" y="117"/>
                  </a:cubicBezTo>
                  <a:cubicBezTo>
                    <a:pt x="118" y="119"/>
                    <a:pt x="124" y="122"/>
                    <a:pt x="129" y="124"/>
                  </a:cubicBezTo>
                  <a:cubicBezTo>
                    <a:pt x="135" y="117"/>
                    <a:pt x="140" y="110"/>
                    <a:pt x="143" y="101"/>
                  </a:cubicBezTo>
                  <a:cubicBezTo>
                    <a:pt x="139" y="97"/>
                    <a:pt x="135" y="93"/>
                    <a:pt x="130" y="90"/>
                  </a:cubicBezTo>
                  <a:lnTo>
                    <a:pt x="132" y="80"/>
                  </a:lnTo>
                  <a:close/>
                  <a:moveTo>
                    <a:pt x="68" y="92"/>
                  </a:moveTo>
                  <a:cubicBezTo>
                    <a:pt x="63" y="90"/>
                    <a:pt x="58" y="85"/>
                    <a:pt x="56" y="80"/>
                  </a:cubicBezTo>
                  <a:cubicBezTo>
                    <a:pt x="54" y="74"/>
                    <a:pt x="55" y="67"/>
                    <a:pt x="58" y="63"/>
                  </a:cubicBezTo>
                  <a:cubicBezTo>
                    <a:pt x="61" y="58"/>
                    <a:pt x="67" y="54"/>
                    <a:pt x="73" y="54"/>
                  </a:cubicBezTo>
                  <a:cubicBezTo>
                    <a:pt x="79" y="53"/>
                    <a:pt x="85" y="55"/>
                    <a:pt x="89" y="60"/>
                  </a:cubicBezTo>
                  <a:cubicBezTo>
                    <a:pt x="93" y="64"/>
                    <a:pt x="95" y="70"/>
                    <a:pt x="94" y="76"/>
                  </a:cubicBezTo>
                  <a:cubicBezTo>
                    <a:pt x="94" y="82"/>
                    <a:pt x="90" y="87"/>
                    <a:pt x="85" y="90"/>
                  </a:cubicBezTo>
                  <a:cubicBezTo>
                    <a:pt x="80" y="93"/>
                    <a:pt x="74" y="94"/>
                    <a:pt x="68" y="92"/>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grpSp>
      <p:pic>
        <p:nvPicPr>
          <p:cNvPr id="39" name="Graphic 38" descr="Compass with solid fill">
            <a:extLst>
              <a:ext uri="{FF2B5EF4-FFF2-40B4-BE49-F238E27FC236}">
                <a16:creationId xmlns:a16="http://schemas.microsoft.com/office/drawing/2014/main" id="{6F234E88-3771-8664-C761-9905416CD2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233" y="2673397"/>
            <a:ext cx="617220" cy="617220"/>
          </a:xfrm>
          <a:prstGeom prst="rect">
            <a:avLst/>
          </a:prstGeom>
        </p:spPr>
      </p:pic>
      <p:sp>
        <p:nvSpPr>
          <p:cNvPr id="4" name="TextBox 3">
            <a:extLst>
              <a:ext uri="{FF2B5EF4-FFF2-40B4-BE49-F238E27FC236}">
                <a16:creationId xmlns:a16="http://schemas.microsoft.com/office/drawing/2014/main" id="{ED2F83F2-4CDD-2B37-C099-EFFDD9A98B42}"/>
              </a:ext>
            </a:extLst>
          </p:cNvPr>
          <p:cNvSpPr txBox="1"/>
          <p:nvPr/>
        </p:nvSpPr>
        <p:spPr>
          <a:xfrm>
            <a:off x="473841" y="983924"/>
            <a:ext cx="8242622" cy="2539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eaLnBrk="1" fontAlgn="auto" hangingPunct="1">
              <a:spcBef>
                <a:spcPts val="0"/>
              </a:spcBef>
              <a:spcAft>
                <a:spcPts val="0"/>
              </a:spcAft>
              <a:defRPr/>
            </a:pPr>
            <a:r>
              <a:rPr lang="en-US" sz="1200">
                <a:solidFill>
                  <a:srgbClr val="000000"/>
                </a:solidFill>
                <a:latin typeface="Calibri" panose="020F0502020204030204"/>
              </a:rPr>
              <a:t>Functional and operational standards are developed in response to emerging needs and are developed with community inputs.</a:t>
            </a:r>
            <a:endParaRPr lang="en-US" sz="1200">
              <a:solidFill>
                <a:srgbClr val="3B495B"/>
              </a:solidFill>
              <a:latin typeface="Calibri" panose="020F0502020204030204"/>
            </a:endParaRPr>
          </a:p>
        </p:txBody>
      </p:sp>
      <p:sp>
        <p:nvSpPr>
          <p:cNvPr id="6" name="Slide Number Placeholder 3">
            <a:extLst>
              <a:ext uri="{FF2B5EF4-FFF2-40B4-BE49-F238E27FC236}">
                <a16:creationId xmlns:a16="http://schemas.microsoft.com/office/drawing/2014/main" id="{B5896D29-4D96-5249-1DF2-496A9B10949A}"/>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20</a:t>
            </a:fld>
            <a:endParaRPr lang="en-US" sz="900">
              <a:solidFill>
                <a:srgbClr val="17468F"/>
              </a:solidFill>
            </a:endParaRPr>
          </a:p>
        </p:txBody>
      </p:sp>
    </p:spTree>
    <p:extLst>
      <p:ext uri="{BB962C8B-B14F-4D97-AF65-F5344CB8AC3E}">
        <p14:creationId xmlns:p14="http://schemas.microsoft.com/office/powerpoint/2010/main" val="149874528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B0E7468-AF5F-4433-97D5-9EA93C293F8E}"/>
              </a:ext>
            </a:extLst>
          </p:cNvPr>
          <p:cNvSpPr/>
          <p:nvPr/>
        </p:nvSpPr>
        <p:spPr bwMode="gray">
          <a:xfrm>
            <a:off x="6702524" y="2088136"/>
            <a:ext cx="1714500" cy="1714500"/>
          </a:xfrm>
          <a:prstGeom prst="ellipse">
            <a:avLst/>
          </a:prstGeom>
          <a:solidFill>
            <a:srgbClr val="DDE2F0">
              <a:alpha val="69804"/>
            </a:srgbClr>
          </a:solidFill>
          <a:ln w="38100" algn="ctr">
            <a:noFill/>
            <a:prstDash val="sysDot"/>
            <a:miter lim="800000"/>
            <a:headEnd/>
            <a:tailEnd/>
          </a:ln>
        </p:spPr>
        <p:txBody>
          <a:bodyPr wrap="square" lIns="66675" tIns="66675" rIns="66675" bIns="66675" rtlCol="0" anchor="ctr"/>
          <a:lstStyle/>
          <a:p>
            <a:pPr algn="ctr" defTabSz="685800" eaLnBrk="1" fontAlgn="auto" hangingPunct="1">
              <a:lnSpc>
                <a:spcPct val="106000"/>
              </a:lnSpc>
              <a:spcBef>
                <a:spcPts val="0"/>
              </a:spcBef>
              <a:spcAft>
                <a:spcPts val="0"/>
              </a:spcAft>
            </a:pPr>
            <a:endParaRPr lang="en-US" sz="900" b="1">
              <a:solidFill>
                <a:srgbClr val="FFFFFF"/>
              </a:solidFill>
              <a:latin typeface="Myriad Web Pro"/>
            </a:endParaRPr>
          </a:p>
        </p:txBody>
      </p:sp>
      <p:graphicFrame>
        <p:nvGraphicFramePr>
          <p:cNvPr id="6" name="Object 5" hidden="1">
            <a:extLst>
              <a:ext uri="{FF2B5EF4-FFF2-40B4-BE49-F238E27FC236}">
                <a16:creationId xmlns:a16="http://schemas.microsoft.com/office/drawing/2014/main" id="{58C1B445-BDCA-4B95-A244-C41F9813D01A}"/>
              </a:ext>
            </a:extLst>
          </p:cNvPr>
          <p:cNvGraphicFramePr>
            <a:graphicFrameLocks noChangeAspect="1"/>
          </p:cNvGraphicFramePr>
          <p:nvPr>
            <p:custDataLst>
              <p:tags r:id="rId1"/>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58C1B445-BDCA-4B95-A244-C41F9813D01A}"/>
                          </a:ext>
                        </a:extLst>
                      </p:cNvPr>
                      <p:cNvPicPr/>
                      <p:nvPr/>
                    </p:nvPicPr>
                    <p:blipFill>
                      <a:blip r:embed="rId6"/>
                      <a:stretch>
                        <a:fillRect/>
                      </a:stretch>
                    </p:blipFill>
                    <p:spPr>
                      <a:xfrm>
                        <a:off x="1192" y="1192"/>
                        <a:ext cx="1191" cy="1191"/>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B6D1B6-ECAC-47D5-9B26-77C81F60DE1A}"/>
              </a:ext>
            </a:extLst>
          </p:cNvPr>
          <p:cNvSpPr/>
          <p:nvPr>
            <p:custDataLst>
              <p:tags r:id="rId2"/>
            </p:custDataLst>
          </p:nvPr>
        </p:nvSpPr>
        <p:spPr>
          <a:xfrm>
            <a:off x="1" y="1"/>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800" eaLnBrk="1" fontAlgn="auto" hangingPunct="1">
              <a:lnSpc>
                <a:spcPct val="80000"/>
              </a:lnSpc>
            </a:pPr>
            <a:endParaRPr lang="en-US" sz="2700">
              <a:solidFill>
                <a:srgbClr val="FFFFFF"/>
              </a:solidFill>
              <a:latin typeface="Chronicle Display Black" pitchFamily="50" charset="0"/>
              <a:sym typeface="Chronicle Display Black" pitchFamily="50" charset="0"/>
            </a:endParaRPr>
          </a:p>
        </p:txBody>
      </p:sp>
      <p:sp>
        <p:nvSpPr>
          <p:cNvPr id="38" name="Rectangle 37">
            <a:extLst>
              <a:ext uri="{FF2B5EF4-FFF2-40B4-BE49-F238E27FC236}">
                <a16:creationId xmlns:a16="http://schemas.microsoft.com/office/drawing/2014/main" id="{9F99D3DC-1E15-47E8-B9B2-2222A0B69FB6}"/>
              </a:ext>
            </a:extLst>
          </p:cNvPr>
          <p:cNvSpPr/>
          <p:nvPr/>
        </p:nvSpPr>
        <p:spPr bwMode="gray">
          <a:xfrm>
            <a:off x="6873974" y="4245306"/>
            <a:ext cx="1371600" cy="685800"/>
          </a:xfrm>
          <a:prstGeom prst="rect">
            <a:avLst/>
          </a:prstGeom>
          <a:solidFill>
            <a:schemeClr val="accent6"/>
          </a:solidFill>
          <a:ln w="19050"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ctr"/>
          <a:lstStyle/>
          <a:p>
            <a:pPr defTabSz="685800" eaLnBrk="1" fontAlgn="auto" hangingPunct="1">
              <a:lnSpc>
                <a:spcPct val="106000"/>
              </a:lnSpc>
              <a:spcBef>
                <a:spcPts val="0"/>
              </a:spcBef>
              <a:spcAft>
                <a:spcPts val="0"/>
              </a:spcAft>
            </a:pPr>
            <a:r>
              <a:rPr lang="en-US" sz="1200" b="1">
                <a:solidFill>
                  <a:srgbClr val="FFFFFF"/>
                </a:solidFill>
                <a:latin typeface="Calibri" panose="020F0502020204030204" pitchFamily="34" charset="0"/>
                <a:cs typeface="Calibri" panose="020F0502020204030204" pitchFamily="34" charset="0"/>
              </a:rPr>
              <a:t>CDC  via</a:t>
            </a:r>
          </a:p>
          <a:p>
            <a:pPr defTabSz="685800" eaLnBrk="1" fontAlgn="auto" hangingPunct="1">
              <a:lnSpc>
                <a:spcPct val="106000"/>
              </a:lnSpc>
              <a:spcBef>
                <a:spcPts val="0"/>
              </a:spcBef>
              <a:spcAft>
                <a:spcPts val="0"/>
              </a:spcAft>
            </a:pPr>
            <a:r>
              <a:rPr lang="en-US" sz="1200" b="1">
                <a:solidFill>
                  <a:srgbClr val="FFFFFF"/>
                </a:solidFill>
                <a:latin typeface="Calibri" panose="020F0502020204030204" pitchFamily="34" charset="0"/>
                <a:cs typeface="Calibri" panose="020F0502020204030204" pitchFamily="34" charset="0"/>
              </a:rPr>
              <a:t>IZ Data Lake</a:t>
            </a:r>
            <a:endParaRPr lang="en-US" sz="1200">
              <a:solidFill>
                <a:srgbClr val="FFFFFF"/>
              </a:solidFill>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31C20B27-660F-44C3-AA67-284262AE256C}"/>
              </a:ext>
            </a:extLst>
          </p:cNvPr>
          <p:cNvSpPr/>
          <p:nvPr/>
        </p:nvSpPr>
        <p:spPr bwMode="gray">
          <a:xfrm>
            <a:off x="5184677" y="1560070"/>
            <a:ext cx="1371600" cy="685800"/>
          </a:xfrm>
          <a:prstGeom prst="rect">
            <a:avLst/>
          </a:prstGeom>
          <a:solidFill>
            <a:schemeClr val="accent3"/>
          </a:solidFill>
          <a:ln w="19050"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ctr"/>
          <a:lstStyle/>
          <a:p>
            <a:pPr defTabSz="685800" eaLnBrk="1" fontAlgn="auto" hangingPunct="1">
              <a:lnSpc>
                <a:spcPct val="106000"/>
              </a:lnSpc>
              <a:spcBef>
                <a:spcPts val="0"/>
              </a:spcBef>
              <a:spcAft>
                <a:spcPts val="0"/>
              </a:spcAft>
            </a:pPr>
            <a:r>
              <a:rPr lang="en-US" sz="1200" b="1">
                <a:solidFill>
                  <a:srgbClr val="FFFFFF"/>
                </a:solidFill>
                <a:latin typeface="Calibri"/>
                <a:cs typeface="Calibri"/>
              </a:rPr>
              <a:t>Consumer Access Applications </a:t>
            </a:r>
            <a:endParaRPr lang="en-US" sz="1200" b="1">
              <a:solidFill>
                <a:srgbClr val="FFFFFF"/>
              </a:solidFill>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5A1550B9-04E5-4BFD-AEF3-EC0C5A82FC82}"/>
              </a:ext>
            </a:extLst>
          </p:cNvPr>
          <p:cNvSpPr/>
          <p:nvPr/>
        </p:nvSpPr>
        <p:spPr bwMode="gray">
          <a:xfrm>
            <a:off x="4572000" y="2605034"/>
            <a:ext cx="1371600" cy="685800"/>
          </a:xfrm>
          <a:prstGeom prst="rect">
            <a:avLst/>
          </a:prstGeom>
          <a:solidFill>
            <a:schemeClr val="accent2"/>
          </a:solidFill>
          <a:ln w="19050"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ctr"/>
          <a:lstStyle/>
          <a:p>
            <a:pPr defTabSz="685800" eaLnBrk="1" fontAlgn="auto" hangingPunct="1">
              <a:lnSpc>
                <a:spcPct val="106000"/>
              </a:lnSpc>
              <a:spcBef>
                <a:spcPts val="0"/>
              </a:spcBef>
              <a:spcAft>
                <a:spcPts val="0"/>
              </a:spcAft>
            </a:pPr>
            <a:r>
              <a:rPr lang="en-US" sz="1200" b="1">
                <a:solidFill>
                  <a:srgbClr val="FFFFFF"/>
                </a:solidFill>
                <a:latin typeface="Calibri" panose="020F0502020204030204" pitchFamily="34" charset="0"/>
                <a:cs typeface="Calibri" panose="020F0502020204030204" pitchFamily="34" charset="0"/>
              </a:rPr>
              <a:t>Multijurisdictional Vaccine Providers</a:t>
            </a:r>
          </a:p>
        </p:txBody>
      </p:sp>
      <p:sp>
        <p:nvSpPr>
          <p:cNvPr id="41" name="Rectangle 40">
            <a:extLst>
              <a:ext uri="{FF2B5EF4-FFF2-40B4-BE49-F238E27FC236}">
                <a16:creationId xmlns:a16="http://schemas.microsoft.com/office/drawing/2014/main" id="{5F4E31C7-08EF-459B-B7CD-6BE9D19382BA}"/>
              </a:ext>
            </a:extLst>
          </p:cNvPr>
          <p:cNvSpPr/>
          <p:nvPr/>
        </p:nvSpPr>
        <p:spPr bwMode="gray">
          <a:xfrm>
            <a:off x="5184677" y="3647450"/>
            <a:ext cx="1371600" cy="685800"/>
          </a:xfrm>
          <a:prstGeom prst="rect">
            <a:avLst/>
          </a:prstGeom>
          <a:solidFill>
            <a:schemeClr val="accent5"/>
          </a:solidFill>
          <a:ln w="19050"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ctr"/>
          <a:lstStyle/>
          <a:p>
            <a:pPr defTabSz="685800" eaLnBrk="1" fontAlgn="auto" hangingPunct="1">
              <a:lnSpc>
                <a:spcPct val="106000"/>
              </a:lnSpc>
              <a:spcBef>
                <a:spcPts val="0"/>
              </a:spcBef>
              <a:spcAft>
                <a:spcPts val="0"/>
              </a:spcAft>
            </a:pPr>
            <a:r>
              <a:rPr lang="en-US" sz="1200" b="1">
                <a:solidFill>
                  <a:srgbClr val="FFFFFF"/>
                </a:solidFill>
                <a:latin typeface="Calibri" panose="020F0502020204030204" pitchFamily="34" charset="0"/>
                <a:cs typeface="Calibri" panose="020F0502020204030204" pitchFamily="34" charset="0"/>
              </a:rPr>
              <a:t>VAMS</a:t>
            </a:r>
            <a:endParaRPr lang="en-US" sz="1200">
              <a:solidFill>
                <a:srgbClr val="FFFFFF"/>
              </a:solidFill>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C728C5F4-B216-4ADB-B796-CD30B9328066}"/>
              </a:ext>
            </a:extLst>
          </p:cNvPr>
          <p:cNvSpPr/>
          <p:nvPr/>
        </p:nvSpPr>
        <p:spPr bwMode="gray">
          <a:xfrm>
            <a:off x="6873974" y="1032004"/>
            <a:ext cx="1371600" cy="685800"/>
          </a:xfrm>
          <a:prstGeom prst="rect">
            <a:avLst/>
          </a:prstGeom>
          <a:solidFill>
            <a:schemeClr val="accent4"/>
          </a:solidFill>
          <a:ln w="19050"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ctr"/>
          <a:lstStyle/>
          <a:p>
            <a:pPr defTabSz="685800" eaLnBrk="1" fontAlgn="auto" hangingPunct="1">
              <a:lnSpc>
                <a:spcPct val="106000"/>
              </a:lnSpc>
              <a:spcBef>
                <a:spcPts val="0"/>
              </a:spcBef>
              <a:spcAft>
                <a:spcPts val="0"/>
              </a:spcAft>
            </a:pPr>
            <a:r>
              <a:rPr lang="en-US" sz="1200" b="1">
                <a:solidFill>
                  <a:srgbClr val="FFFFFF"/>
                </a:solidFill>
                <a:latin typeface="Calibri" panose="020F0502020204030204" pitchFamily="34" charset="0"/>
                <a:cs typeface="Calibri" panose="020F0502020204030204" pitchFamily="34" charset="0"/>
              </a:rPr>
              <a:t>Jurisdiction IISs</a:t>
            </a:r>
            <a:endParaRPr lang="en-US" sz="1200">
              <a:solidFill>
                <a:srgbClr val="FFFFFF"/>
              </a:solidFill>
              <a:latin typeface="Calibri" panose="020F0502020204030204" pitchFamily="34" charset="0"/>
              <a:cs typeface="Calibri" panose="020F0502020204030204" pitchFamily="34" charset="0"/>
            </a:endParaRPr>
          </a:p>
        </p:txBody>
      </p:sp>
      <p:cxnSp>
        <p:nvCxnSpPr>
          <p:cNvPr id="70" name="Straight Arrow Connector 69">
            <a:extLst>
              <a:ext uri="{FF2B5EF4-FFF2-40B4-BE49-F238E27FC236}">
                <a16:creationId xmlns:a16="http://schemas.microsoft.com/office/drawing/2014/main" id="{2D901D51-3957-42DA-8DCC-AF41DCAD8177}"/>
              </a:ext>
            </a:extLst>
          </p:cNvPr>
          <p:cNvCxnSpPr>
            <a:cxnSpLocks/>
            <a:stCxn id="46" idx="2"/>
            <a:endCxn id="9" idx="0"/>
          </p:cNvCxnSpPr>
          <p:nvPr/>
        </p:nvCxnSpPr>
        <p:spPr>
          <a:xfrm>
            <a:off x="7559774" y="1717804"/>
            <a:ext cx="0" cy="370332"/>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53F8BC1-20E1-4E9F-88BE-D39ABA8457CF}"/>
              </a:ext>
            </a:extLst>
          </p:cNvPr>
          <p:cNvCxnSpPr>
            <a:cxnSpLocks/>
            <a:stCxn id="39" idx="3"/>
            <a:endCxn id="9" idx="1"/>
          </p:cNvCxnSpPr>
          <p:nvPr/>
        </p:nvCxnSpPr>
        <p:spPr>
          <a:xfrm>
            <a:off x="6556278" y="1902970"/>
            <a:ext cx="397330" cy="43625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4D42160-45AC-492A-ADF1-5FF9B6CDC46C}"/>
              </a:ext>
            </a:extLst>
          </p:cNvPr>
          <p:cNvCxnSpPr>
            <a:cxnSpLocks/>
            <a:stCxn id="40" idx="3"/>
            <a:endCxn id="9" idx="2"/>
          </p:cNvCxnSpPr>
          <p:nvPr/>
        </p:nvCxnSpPr>
        <p:spPr>
          <a:xfrm flipV="1">
            <a:off x="5943601" y="2945386"/>
            <a:ext cx="758924" cy="254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F712DA70-AD50-4151-96A8-ECD97EFF0040}"/>
              </a:ext>
            </a:extLst>
          </p:cNvPr>
          <p:cNvCxnSpPr>
            <a:cxnSpLocks/>
            <a:stCxn id="41" idx="3"/>
            <a:endCxn id="9" idx="3"/>
          </p:cNvCxnSpPr>
          <p:nvPr/>
        </p:nvCxnSpPr>
        <p:spPr>
          <a:xfrm flipV="1">
            <a:off x="6556278" y="3551553"/>
            <a:ext cx="397330" cy="43879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650095E-9274-41C6-86E1-3D2D12B6376D}"/>
              </a:ext>
            </a:extLst>
          </p:cNvPr>
          <p:cNvCxnSpPr>
            <a:cxnSpLocks/>
            <a:stCxn id="9" idx="4"/>
            <a:endCxn id="38" idx="0"/>
          </p:cNvCxnSpPr>
          <p:nvPr/>
        </p:nvCxnSpPr>
        <p:spPr>
          <a:xfrm>
            <a:off x="7559774" y="3802637"/>
            <a:ext cx="0" cy="44267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Title 88">
            <a:extLst>
              <a:ext uri="{FF2B5EF4-FFF2-40B4-BE49-F238E27FC236}">
                <a16:creationId xmlns:a16="http://schemas.microsoft.com/office/drawing/2014/main" id="{A606287B-6830-4FE2-B54F-2C52C8AF0782}"/>
              </a:ext>
            </a:extLst>
          </p:cNvPr>
          <p:cNvSpPr>
            <a:spLocks noGrp="1"/>
          </p:cNvSpPr>
          <p:nvPr>
            <p:ph type="title"/>
          </p:nvPr>
        </p:nvSpPr>
        <p:spPr>
          <a:xfrm>
            <a:off x="457199" y="206375"/>
            <a:ext cx="8832501" cy="857250"/>
          </a:xfrm>
        </p:spPr>
        <p:txBody>
          <a:bodyPr lIns="91440" tIns="45720" rIns="91440" bIns="45720" anchor="b" anchorCtr="0"/>
          <a:lstStyle/>
          <a:p>
            <a:pPr>
              <a:lnSpc>
                <a:spcPct val="107942"/>
              </a:lnSpc>
            </a:pPr>
            <a:br>
              <a:rPr lang="en-US"/>
            </a:br>
            <a:r>
              <a:rPr lang="en-US">
                <a:latin typeface="Calibri"/>
                <a:cs typeface="Calibri"/>
              </a:rPr>
              <a:t>Technology: Immunization Gateway</a:t>
            </a:r>
          </a:p>
        </p:txBody>
      </p:sp>
      <p:sp>
        <p:nvSpPr>
          <p:cNvPr id="92" name="Text Placeholder 2">
            <a:extLst>
              <a:ext uri="{FF2B5EF4-FFF2-40B4-BE49-F238E27FC236}">
                <a16:creationId xmlns:a16="http://schemas.microsoft.com/office/drawing/2014/main" id="{500088A0-7CC8-422B-A019-464495AEEA16}"/>
              </a:ext>
            </a:extLst>
          </p:cNvPr>
          <p:cNvSpPr txBox="1">
            <a:spLocks/>
          </p:cNvSpPr>
          <p:nvPr/>
        </p:nvSpPr>
        <p:spPr bwMode="auto">
          <a:xfrm>
            <a:off x="915038" y="2475466"/>
            <a:ext cx="2827533" cy="115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759" tIns="23380" rIns="46759" bIns="23380" numCol="1" anchor="t" anchorCtr="0" compatLnSpc="1">
            <a:prstTxWarp prst="textNoShape">
              <a:avLst/>
            </a:prstTxWarp>
          </a:bodyPr>
          <a:lstStyle>
            <a:lvl1pPr marL="450145" indent="-450145" algn="l" rtl="0" eaLnBrk="0" fontAlgn="base" hangingPunct="0">
              <a:spcBef>
                <a:spcPct val="20000"/>
              </a:spcBef>
              <a:spcAft>
                <a:spcPct val="0"/>
              </a:spcAft>
              <a:buClr>
                <a:srgbClr val="005DAA"/>
              </a:buClr>
              <a:buFont typeface="Wingdings" panose="05000000000000000000" pitchFamily="2" charset="2"/>
              <a:buChar char="§"/>
              <a:defRPr sz="3912" kern="1200">
                <a:solidFill>
                  <a:srgbClr val="2D2D2D"/>
                </a:solidFill>
                <a:latin typeface="Calibri" panose="020F0502020204030204" pitchFamily="34" charset="0"/>
                <a:ea typeface="+mn-ea"/>
                <a:cs typeface="+mn-cs"/>
              </a:defRPr>
            </a:lvl1pPr>
            <a:lvl2pPr marL="1452876" indent="-558798" algn="l" rtl="0" eaLnBrk="0" fontAlgn="base" hangingPunct="0">
              <a:spcBef>
                <a:spcPct val="20000"/>
              </a:spcBef>
              <a:spcAft>
                <a:spcPct val="0"/>
              </a:spcAft>
              <a:buClr>
                <a:srgbClr val="532E63"/>
              </a:buClr>
              <a:buFont typeface="Arial" panose="020B0604020202020204" pitchFamily="34" charset="0"/>
              <a:buChar char="–"/>
              <a:defRPr sz="3912" kern="1200">
                <a:solidFill>
                  <a:srgbClr val="2D2D2D"/>
                </a:solidFill>
                <a:latin typeface="Calibri" panose="020F0502020204030204" pitchFamily="34" charset="0"/>
                <a:ea typeface="+mn-ea"/>
                <a:cs typeface="+mn-cs"/>
              </a:defRPr>
            </a:lvl2pPr>
            <a:lvl3pPr marL="2235195" indent="-447038" algn="l" rtl="0" eaLnBrk="0" fontAlgn="base" hangingPunct="0">
              <a:spcBef>
                <a:spcPct val="20000"/>
              </a:spcBef>
              <a:spcAft>
                <a:spcPct val="0"/>
              </a:spcAft>
              <a:buClr>
                <a:srgbClr val="9A3B26"/>
              </a:buClr>
              <a:buFont typeface="Arial" panose="020B0604020202020204" pitchFamily="34" charset="0"/>
              <a:buChar char="•"/>
              <a:defRPr sz="3912" kern="1200">
                <a:solidFill>
                  <a:srgbClr val="2D2D2D"/>
                </a:solidFill>
                <a:latin typeface="Calibri" panose="020F0502020204030204" pitchFamily="34" charset="0"/>
                <a:ea typeface="+mn-ea"/>
                <a:cs typeface="+mn-cs"/>
              </a:defRPr>
            </a:lvl3pPr>
            <a:lvl4pPr marL="3129273" indent="-447038" algn="l" rtl="0" eaLnBrk="0" fontAlgn="base" hangingPunct="0">
              <a:spcBef>
                <a:spcPct val="20000"/>
              </a:spcBef>
              <a:spcAft>
                <a:spcPct val="0"/>
              </a:spcAft>
              <a:buFont typeface="Arial" panose="020B0604020202020204" pitchFamily="34" charset="0"/>
              <a:buChar char="–"/>
              <a:defRPr sz="3912" kern="1200">
                <a:solidFill>
                  <a:schemeClr val="accent4">
                    <a:lumMod val="75000"/>
                  </a:schemeClr>
                </a:solidFill>
                <a:latin typeface="Calibri" panose="020F0502020204030204" pitchFamily="34" charset="0"/>
                <a:ea typeface="+mn-ea"/>
                <a:cs typeface="+mn-cs"/>
              </a:defRPr>
            </a:lvl4pPr>
            <a:lvl5pPr marL="4023350" indent="-447038" algn="l" rtl="0" eaLnBrk="0" fontAlgn="base" hangingPunct="0">
              <a:spcBef>
                <a:spcPct val="20000"/>
              </a:spcBef>
              <a:spcAft>
                <a:spcPct val="0"/>
              </a:spcAft>
              <a:buFont typeface="Arial" panose="020B0604020202020204" pitchFamily="34" charset="0"/>
              <a:buChar char="»"/>
              <a:defRPr sz="3912" kern="1200">
                <a:solidFill>
                  <a:schemeClr val="accent4">
                    <a:lumMod val="75000"/>
                  </a:schemeClr>
                </a:solidFill>
                <a:latin typeface="Calibri" panose="020F0502020204030204" pitchFamily="34" charset="0"/>
                <a:ea typeface="+mn-ea"/>
                <a:cs typeface="+mn-cs"/>
              </a:defRPr>
            </a:lvl5pPr>
            <a:lvl6pPr marL="4917429"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6pPr>
            <a:lvl7pPr marL="5811507"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7pPr>
            <a:lvl8pPr marL="6705585"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8pPr>
            <a:lvl9pPr marL="7599662"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9pPr>
          </a:lstStyle>
          <a:p>
            <a:pPr marL="0" indent="0" defTabSz="467600">
              <a:spcBef>
                <a:spcPts val="0"/>
              </a:spcBef>
              <a:spcAft>
                <a:spcPts val="921"/>
              </a:spcAft>
              <a:buNone/>
            </a:pPr>
            <a:r>
              <a:rPr lang="en-US" sz="1400">
                <a:solidFill>
                  <a:srgbClr val="000000"/>
                </a:solidFill>
                <a:latin typeface="Calibri"/>
                <a:ea typeface="Calibri" panose="020F0502020204030204" pitchFamily="34" charset="0"/>
                <a:cs typeface="Calibri"/>
              </a:rPr>
              <a:t>Message routing technology enables uniform application of</a:t>
            </a:r>
            <a:r>
              <a:rPr lang="en-US" sz="1400" b="1">
                <a:solidFill>
                  <a:srgbClr val="000000"/>
                </a:solidFill>
                <a:latin typeface="Calibri"/>
                <a:ea typeface="Calibri" panose="020F0502020204030204" pitchFamily="34" charset="0"/>
                <a:cs typeface="Calibri"/>
              </a:rPr>
              <a:t> data quality assurance, messaging, and security industry standards</a:t>
            </a:r>
            <a:r>
              <a:rPr lang="en-US" sz="1400">
                <a:solidFill>
                  <a:srgbClr val="000000"/>
                </a:solidFill>
                <a:latin typeface="Calibri"/>
                <a:ea typeface="Calibri" panose="020F0502020204030204" pitchFamily="34" charset="0"/>
                <a:cs typeface="Calibri"/>
              </a:rPr>
              <a:t> and best practices for all participants.</a:t>
            </a:r>
          </a:p>
        </p:txBody>
      </p:sp>
      <p:sp>
        <p:nvSpPr>
          <p:cNvPr id="93" name="TextBox 92">
            <a:extLst>
              <a:ext uri="{FF2B5EF4-FFF2-40B4-BE49-F238E27FC236}">
                <a16:creationId xmlns:a16="http://schemas.microsoft.com/office/drawing/2014/main" id="{8F831269-A1E9-4811-9E25-0B728187E7FC}"/>
              </a:ext>
            </a:extLst>
          </p:cNvPr>
          <p:cNvSpPr txBox="1"/>
          <p:nvPr/>
        </p:nvSpPr>
        <p:spPr>
          <a:xfrm>
            <a:off x="457202" y="1199064"/>
            <a:ext cx="4242593" cy="923330"/>
          </a:xfrm>
          <a:prstGeom prst="rect">
            <a:avLst/>
          </a:prstGeom>
          <a:noFill/>
        </p:spPr>
        <p:txBody>
          <a:bodyPr wrap="square" rtlCol="0">
            <a:spAutoFit/>
          </a:bodyPr>
          <a:lstStyle/>
          <a:p>
            <a:pPr defTabSz="685800" eaLnBrk="1" fontAlgn="auto" hangingPunct="1">
              <a:spcBef>
                <a:spcPts val="0"/>
              </a:spcBef>
              <a:spcAft>
                <a:spcPts val="0"/>
              </a:spcAft>
            </a:pPr>
            <a:r>
              <a:rPr lang="en-US" sz="1350">
                <a:solidFill>
                  <a:srgbClr val="000000"/>
                </a:solidFill>
                <a:latin typeface="Calibri" panose="020F0502020204030204" pitchFamily="34" charset="0"/>
                <a:cs typeface="Calibri" panose="020F0502020204030204" pitchFamily="34" charset="0"/>
              </a:rPr>
              <a:t>The Immunization (IZ) Gateway is a policy framework and cloud-based message routing system that facilitates data exchange among IISs, vaccine providers, direct-to-consumer applications, and data submission to CDC.  </a:t>
            </a:r>
          </a:p>
        </p:txBody>
      </p:sp>
      <p:sp>
        <p:nvSpPr>
          <p:cNvPr id="96" name="Text Placeholder 2">
            <a:extLst>
              <a:ext uri="{FF2B5EF4-FFF2-40B4-BE49-F238E27FC236}">
                <a16:creationId xmlns:a16="http://schemas.microsoft.com/office/drawing/2014/main" id="{C2DCD1C7-7E88-4A3B-97F5-582BC8352AC8}"/>
              </a:ext>
            </a:extLst>
          </p:cNvPr>
          <p:cNvSpPr txBox="1">
            <a:spLocks/>
          </p:cNvSpPr>
          <p:nvPr/>
        </p:nvSpPr>
        <p:spPr bwMode="auto">
          <a:xfrm>
            <a:off x="898428" y="3892710"/>
            <a:ext cx="3060898" cy="62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759" tIns="23380" rIns="46759" bIns="23380" numCol="1" anchor="t" anchorCtr="0" compatLnSpc="1">
            <a:prstTxWarp prst="textNoShape">
              <a:avLst/>
            </a:prstTxWarp>
          </a:bodyPr>
          <a:lstStyle>
            <a:lvl1pPr marL="450145" indent="-450145" algn="l" rtl="0" eaLnBrk="0" fontAlgn="base" hangingPunct="0">
              <a:spcBef>
                <a:spcPct val="20000"/>
              </a:spcBef>
              <a:spcAft>
                <a:spcPct val="0"/>
              </a:spcAft>
              <a:buClr>
                <a:srgbClr val="005DAA"/>
              </a:buClr>
              <a:buFont typeface="Wingdings" panose="05000000000000000000" pitchFamily="2" charset="2"/>
              <a:buChar char="§"/>
              <a:defRPr sz="3912" kern="1200">
                <a:solidFill>
                  <a:srgbClr val="2D2D2D"/>
                </a:solidFill>
                <a:latin typeface="Calibri" panose="020F0502020204030204" pitchFamily="34" charset="0"/>
                <a:ea typeface="+mn-ea"/>
                <a:cs typeface="+mn-cs"/>
              </a:defRPr>
            </a:lvl1pPr>
            <a:lvl2pPr marL="1452876" indent="-558798" algn="l" rtl="0" eaLnBrk="0" fontAlgn="base" hangingPunct="0">
              <a:spcBef>
                <a:spcPct val="20000"/>
              </a:spcBef>
              <a:spcAft>
                <a:spcPct val="0"/>
              </a:spcAft>
              <a:buClr>
                <a:srgbClr val="532E63"/>
              </a:buClr>
              <a:buFont typeface="Arial" panose="020B0604020202020204" pitchFamily="34" charset="0"/>
              <a:buChar char="–"/>
              <a:defRPr sz="3912" kern="1200">
                <a:solidFill>
                  <a:srgbClr val="2D2D2D"/>
                </a:solidFill>
                <a:latin typeface="Calibri" panose="020F0502020204030204" pitchFamily="34" charset="0"/>
                <a:ea typeface="+mn-ea"/>
                <a:cs typeface="+mn-cs"/>
              </a:defRPr>
            </a:lvl2pPr>
            <a:lvl3pPr marL="2235195" indent="-447038" algn="l" rtl="0" eaLnBrk="0" fontAlgn="base" hangingPunct="0">
              <a:spcBef>
                <a:spcPct val="20000"/>
              </a:spcBef>
              <a:spcAft>
                <a:spcPct val="0"/>
              </a:spcAft>
              <a:buClr>
                <a:srgbClr val="9A3B26"/>
              </a:buClr>
              <a:buFont typeface="Arial" panose="020B0604020202020204" pitchFamily="34" charset="0"/>
              <a:buChar char="•"/>
              <a:defRPr sz="3912" kern="1200">
                <a:solidFill>
                  <a:srgbClr val="2D2D2D"/>
                </a:solidFill>
                <a:latin typeface="Calibri" panose="020F0502020204030204" pitchFamily="34" charset="0"/>
                <a:ea typeface="+mn-ea"/>
                <a:cs typeface="+mn-cs"/>
              </a:defRPr>
            </a:lvl3pPr>
            <a:lvl4pPr marL="3129273" indent="-447038" algn="l" rtl="0" eaLnBrk="0" fontAlgn="base" hangingPunct="0">
              <a:spcBef>
                <a:spcPct val="20000"/>
              </a:spcBef>
              <a:spcAft>
                <a:spcPct val="0"/>
              </a:spcAft>
              <a:buFont typeface="Arial" panose="020B0604020202020204" pitchFamily="34" charset="0"/>
              <a:buChar char="–"/>
              <a:defRPr sz="3912" kern="1200">
                <a:solidFill>
                  <a:schemeClr val="accent4">
                    <a:lumMod val="75000"/>
                  </a:schemeClr>
                </a:solidFill>
                <a:latin typeface="Calibri" panose="020F0502020204030204" pitchFamily="34" charset="0"/>
                <a:ea typeface="+mn-ea"/>
                <a:cs typeface="+mn-cs"/>
              </a:defRPr>
            </a:lvl4pPr>
            <a:lvl5pPr marL="4023350" indent="-447038" algn="l" rtl="0" eaLnBrk="0" fontAlgn="base" hangingPunct="0">
              <a:spcBef>
                <a:spcPct val="20000"/>
              </a:spcBef>
              <a:spcAft>
                <a:spcPct val="0"/>
              </a:spcAft>
              <a:buFont typeface="Arial" panose="020B0604020202020204" pitchFamily="34" charset="0"/>
              <a:buChar char="»"/>
              <a:defRPr sz="3912" kern="1200">
                <a:solidFill>
                  <a:schemeClr val="accent4">
                    <a:lumMod val="75000"/>
                  </a:schemeClr>
                </a:solidFill>
                <a:latin typeface="Calibri" panose="020F0502020204030204" pitchFamily="34" charset="0"/>
                <a:ea typeface="+mn-ea"/>
                <a:cs typeface="+mn-cs"/>
              </a:defRPr>
            </a:lvl5pPr>
            <a:lvl6pPr marL="4917429"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6pPr>
            <a:lvl7pPr marL="5811507"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7pPr>
            <a:lvl8pPr marL="6705585"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8pPr>
            <a:lvl9pPr marL="7599662"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9pPr>
          </a:lstStyle>
          <a:p>
            <a:pPr marL="0" indent="0" defTabSz="467600">
              <a:spcBef>
                <a:spcPts val="0"/>
              </a:spcBef>
              <a:spcAft>
                <a:spcPts val="921"/>
              </a:spcAft>
              <a:buNone/>
            </a:pPr>
            <a:r>
              <a:rPr lang="en-US" sz="1400">
                <a:latin typeface="Calibri"/>
                <a:ea typeface="Calibri" panose="020F0502020204030204" pitchFamily="34" charset="0"/>
                <a:cs typeface="Calibri"/>
              </a:rPr>
              <a:t>Policy framework ensures compliance with each </a:t>
            </a:r>
            <a:r>
              <a:rPr lang="en-US" sz="1400" b="1">
                <a:latin typeface="Calibri"/>
                <a:ea typeface="Calibri" panose="020F0502020204030204" pitchFamily="34" charset="0"/>
                <a:cs typeface="Calibri"/>
              </a:rPr>
              <a:t>jurisdiction’s data sharing laws and policies.</a:t>
            </a:r>
          </a:p>
        </p:txBody>
      </p:sp>
      <p:pic>
        <p:nvPicPr>
          <p:cNvPr id="97" name="Graphic 96" descr="Route (Two Pins With A Path) with solid fill">
            <a:extLst>
              <a:ext uri="{FF2B5EF4-FFF2-40B4-BE49-F238E27FC236}">
                <a16:creationId xmlns:a16="http://schemas.microsoft.com/office/drawing/2014/main" id="{61BE622A-D809-4927-A8F2-606AF43B64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3306" y="2467418"/>
            <a:ext cx="600817" cy="600817"/>
          </a:xfrm>
          <a:prstGeom prst="rect">
            <a:avLst/>
          </a:prstGeom>
        </p:spPr>
      </p:pic>
      <p:pic>
        <p:nvPicPr>
          <p:cNvPr id="98" name="Graphic 97" descr="Document with solid fill">
            <a:extLst>
              <a:ext uri="{FF2B5EF4-FFF2-40B4-BE49-F238E27FC236}">
                <a16:creationId xmlns:a16="http://schemas.microsoft.com/office/drawing/2014/main" id="{B152B05F-A769-4CE8-8B1A-B872DC49EA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305" y="3944571"/>
            <a:ext cx="527850" cy="527850"/>
          </a:xfrm>
          <a:prstGeom prst="rect">
            <a:avLst/>
          </a:prstGeom>
        </p:spPr>
      </p:pic>
      <p:pic>
        <p:nvPicPr>
          <p:cNvPr id="4" name="Picture 3">
            <a:extLst>
              <a:ext uri="{FF2B5EF4-FFF2-40B4-BE49-F238E27FC236}">
                <a16:creationId xmlns:a16="http://schemas.microsoft.com/office/drawing/2014/main" id="{17FD23F9-F76A-6492-6E14-612CAF46B9CA}"/>
              </a:ext>
            </a:extLst>
          </p:cNvPr>
          <p:cNvPicPr>
            <a:picLocks noChangeAspect="1"/>
          </p:cNvPicPr>
          <p:nvPr/>
        </p:nvPicPr>
        <p:blipFill rotWithShape="1">
          <a:blip r:embed="rId11">
            <a:clrChange>
              <a:clrFrom>
                <a:srgbClr val="FAF9F8"/>
              </a:clrFrom>
              <a:clrTo>
                <a:srgbClr val="FAF9F8">
                  <a:alpha val="0"/>
                </a:srgbClr>
              </a:clrTo>
            </a:clrChange>
          </a:blip>
          <a:srcRect l="3407" r="19681"/>
          <a:stretch/>
        </p:blipFill>
        <p:spPr>
          <a:xfrm>
            <a:off x="6884484" y="2245871"/>
            <a:ext cx="1371600" cy="1454671"/>
          </a:xfrm>
          <a:prstGeom prst="rect">
            <a:avLst/>
          </a:prstGeom>
        </p:spPr>
      </p:pic>
      <p:sp>
        <p:nvSpPr>
          <p:cNvPr id="3" name="Slide Number Placeholder 3">
            <a:extLst>
              <a:ext uri="{FF2B5EF4-FFF2-40B4-BE49-F238E27FC236}">
                <a16:creationId xmlns:a16="http://schemas.microsoft.com/office/drawing/2014/main" id="{2B3DCDDF-1669-C4B8-0979-ECB1DF2AA28D}"/>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21</a:t>
            </a:fld>
            <a:endParaRPr lang="en-US" sz="900">
              <a:solidFill>
                <a:srgbClr val="17468F"/>
              </a:solidFill>
            </a:endParaRPr>
          </a:p>
        </p:txBody>
      </p:sp>
    </p:spTree>
    <p:extLst>
      <p:ext uri="{BB962C8B-B14F-4D97-AF65-F5344CB8AC3E}">
        <p14:creationId xmlns:p14="http://schemas.microsoft.com/office/powerpoint/2010/main" val="8543720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0DFDD6-4EF9-FAF2-A8E4-26F881C6C4D6}"/>
              </a:ext>
            </a:extLst>
          </p:cNvPr>
          <p:cNvSpPr/>
          <p:nvPr/>
        </p:nvSpPr>
        <p:spPr>
          <a:xfrm>
            <a:off x="768004" y="4234640"/>
            <a:ext cx="1966827" cy="58367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Calibri" panose="020F0502020204030204"/>
            </a:endParaRPr>
          </a:p>
        </p:txBody>
      </p:sp>
      <p:sp>
        <p:nvSpPr>
          <p:cNvPr id="2" name="Title 1">
            <a:extLst>
              <a:ext uri="{FF2B5EF4-FFF2-40B4-BE49-F238E27FC236}">
                <a16:creationId xmlns:a16="http://schemas.microsoft.com/office/drawing/2014/main" id="{EDAC4AA9-D7B4-4800-B026-698C442BD675}"/>
              </a:ext>
            </a:extLst>
          </p:cNvPr>
          <p:cNvSpPr>
            <a:spLocks noGrp="1"/>
          </p:cNvSpPr>
          <p:nvPr>
            <p:ph type="title"/>
          </p:nvPr>
        </p:nvSpPr>
        <p:spPr/>
        <p:txBody>
          <a:bodyPr lIns="91440" tIns="45720" rIns="91440" bIns="45720" anchor="b" anchorCtr="0"/>
          <a:lstStyle/>
          <a:p>
            <a:pPr>
              <a:lnSpc>
                <a:spcPct val="100000"/>
              </a:lnSpc>
            </a:pPr>
            <a:r>
              <a:rPr lang="en-US">
                <a:latin typeface="Calibri"/>
                <a:cs typeface="Calibri"/>
              </a:rPr>
              <a:t>Technology: </a:t>
            </a:r>
            <a:br>
              <a:rPr lang="en-US"/>
            </a:br>
            <a:r>
              <a:rPr lang="en-US">
                <a:latin typeface="Calibri"/>
                <a:cs typeface="Calibri"/>
              </a:rPr>
              <a:t>IZ Gateway Data Exchange Metrics</a:t>
            </a:r>
          </a:p>
        </p:txBody>
      </p:sp>
      <p:sp>
        <p:nvSpPr>
          <p:cNvPr id="3" name="Rectangle 2">
            <a:extLst>
              <a:ext uri="{FF2B5EF4-FFF2-40B4-BE49-F238E27FC236}">
                <a16:creationId xmlns:a16="http://schemas.microsoft.com/office/drawing/2014/main" id="{B07156B7-B724-4A15-9BA8-6D7F9A73AA05}"/>
              </a:ext>
            </a:extLst>
          </p:cNvPr>
          <p:cNvSpPr/>
          <p:nvPr/>
        </p:nvSpPr>
        <p:spPr bwMode="gray">
          <a:xfrm>
            <a:off x="0" y="4867901"/>
            <a:ext cx="1588341" cy="193458"/>
          </a:xfrm>
          <a:prstGeom prst="rect">
            <a:avLst/>
          </a:prstGeom>
          <a:noFill/>
          <a:ln w="25400" cap="flat" cmpd="sng" algn="ctr">
            <a:noFill/>
            <a:prstDash val="solid"/>
            <a:headEnd/>
            <a:tailEnd/>
          </a:ln>
          <a:effectLst/>
        </p:spPr>
        <p:txBody>
          <a:bodyPr wrap="square" lIns="66675" tIns="66675" rIns="66675" bIns="66675" rtlCol="0" anchor="ctr"/>
          <a:lstStyle/>
          <a:p>
            <a:pPr defTabSz="914378" eaLnBrk="1" fontAlgn="auto" hangingPunct="1">
              <a:lnSpc>
                <a:spcPct val="106000"/>
              </a:lnSpc>
              <a:spcBef>
                <a:spcPts val="0"/>
              </a:spcBef>
              <a:spcAft>
                <a:spcPts val="0"/>
              </a:spcAft>
              <a:defRPr/>
            </a:pPr>
            <a:r>
              <a:rPr lang="en-US" sz="788" kern="0">
                <a:solidFill>
                  <a:prstClr val="black">
                    <a:lumMod val="50000"/>
                    <a:lumOff val="50000"/>
                  </a:prstClr>
                </a:solidFill>
                <a:latin typeface="Verdana"/>
                <a:ea typeface="Verdana"/>
              </a:rPr>
              <a:t>Updated 06/4/24</a:t>
            </a:r>
            <a:endParaRPr lang="en-US" sz="1350">
              <a:solidFill>
                <a:prstClr val="black">
                  <a:lumMod val="50000"/>
                  <a:lumOff val="50000"/>
                </a:prstClr>
              </a:solidFill>
              <a:latin typeface="Myriad Web Pro"/>
            </a:endParaRPr>
          </a:p>
        </p:txBody>
      </p:sp>
      <p:sp>
        <p:nvSpPr>
          <p:cNvPr id="6" name="TextBox 5">
            <a:extLst>
              <a:ext uri="{FF2B5EF4-FFF2-40B4-BE49-F238E27FC236}">
                <a16:creationId xmlns:a16="http://schemas.microsoft.com/office/drawing/2014/main" id="{5499FFB1-2A6D-C777-0E1A-BF6E89263BA2}"/>
              </a:ext>
            </a:extLst>
          </p:cNvPr>
          <p:cNvSpPr txBox="1"/>
          <p:nvPr/>
        </p:nvSpPr>
        <p:spPr>
          <a:xfrm>
            <a:off x="872111" y="4284398"/>
            <a:ext cx="1862720" cy="5078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685800" eaLnBrk="1" fontAlgn="auto" hangingPunct="1">
              <a:spcBef>
                <a:spcPts val="600"/>
              </a:spcBef>
              <a:spcAft>
                <a:spcPts val="0"/>
              </a:spcAft>
              <a:buSzPct val="100000"/>
              <a:defRPr/>
            </a:pPr>
            <a:r>
              <a:rPr lang="en-US" sz="825" b="1">
                <a:solidFill>
                  <a:srgbClr val="1D536D"/>
                </a:solidFill>
                <a:latin typeface="Calibri"/>
                <a:cs typeface="Calibri"/>
              </a:rPr>
              <a:t>Onboarded, Not Pictured</a:t>
            </a:r>
          </a:p>
          <a:p>
            <a:pPr marL="128588" indent="-83344" defTabSz="685800" eaLnBrk="1" fontAlgn="auto" hangingPunct="1">
              <a:spcBef>
                <a:spcPts val="0"/>
              </a:spcBef>
              <a:spcAft>
                <a:spcPts val="0"/>
              </a:spcAft>
              <a:buFontTx/>
              <a:buChar char="-"/>
              <a:defRPr/>
            </a:pPr>
            <a:r>
              <a:rPr lang="en-US" sz="825" i="1">
                <a:solidFill>
                  <a:prstClr val="black"/>
                </a:solidFill>
                <a:latin typeface="Calibri"/>
                <a:cs typeface="Calibri"/>
              </a:rPr>
              <a:t>Washington D.C. </a:t>
            </a:r>
          </a:p>
          <a:p>
            <a:pPr marL="128588" indent="-83344" defTabSz="685800" eaLnBrk="1" fontAlgn="auto" hangingPunct="1">
              <a:spcBef>
                <a:spcPts val="0"/>
              </a:spcBef>
              <a:spcAft>
                <a:spcPts val="0"/>
              </a:spcAft>
              <a:buFontTx/>
              <a:buChar char="-"/>
              <a:defRPr/>
            </a:pPr>
            <a:r>
              <a:rPr lang="en-US" sz="825" i="1">
                <a:solidFill>
                  <a:prstClr val="black"/>
                </a:solidFill>
                <a:latin typeface="Calibri"/>
                <a:cs typeface="Calibri"/>
              </a:rPr>
              <a:t>Philadelphia</a:t>
            </a:r>
          </a:p>
          <a:p>
            <a:pPr marL="128588" indent="-83344" defTabSz="685800" eaLnBrk="1" fontAlgn="auto" hangingPunct="1">
              <a:spcBef>
                <a:spcPts val="0"/>
              </a:spcBef>
              <a:spcAft>
                <a:spcPts val="0"/>
              </a:spcAft>
              <a:buFontTx/>
              <a:buChar char="-"/>
              <a:defRPr/>
            </a:pPr>
            <a:r>
              <a:rPr lang="en-US" sz="825" i="1">
                <a:solidFill>
                  <a:prstClr val="black"/>
                </a:solidFill>
                <a:latin typeface="Calibri"/>
                <a:cs typeface="Calibri"/>
              </a:rPr>
              <a:t>NYC</a:t>
            </a:r>
          </a:p>
        </p:txBody>
      </p:sp>
      <p:graphicFrame>
        <p:nvGraphicFramePr>
          <p:cNvPr id="7" name="Table 7">
            <a:extLst>
              <a:ext uri="{FF2B5EF4-FFF2-40B4-BE49-F238E27FC236}">
                <a16:creationId xmlns:a16="http://schemas.microsoft.com/office/drawing/2014/main" id="{C9C00E06-940D-B15A-F61B-008814113355}"/>
              </a:ext>
            </a:extLst>
          </p:cNvPr>
          <p:cNvGraphicFramePr>
            <a:graphicFrameLocks noGrp="1"/>
          </p:cNvGraphicFramePr>
          <p:nvPr>
            <p:extLst>
              <p:ext uri="{D42A27DB-BD31-4B8C-83A1-F6EECF244321}">
                <p14:modId xmlns:p14="http://schemas.microsoft.com/office/powerpoint/2010/main" val="2694610563"/>
              </p:ext>
            </p:extLst>
          </p:nvPr>
        </p:nvGraphicFramePr>
        <p:xfrm>
          <a:off x="4571999" y="1405639"/>
          <a:ext cx="3944983" cy="2982186"/>
        </p:xfrm>
        <a:graphic>
          <a:graphicData uri="http://schemas.openxmlformats.org/drawingml/2006/table">
            <a:tbl>
              <a:tblPr firstRow="1" bandRow="1">
                <a:tableStyleId>{93296810-A885-4BE3-A3E7-6D5BEEA58F35}</a:tableStyleId>
              </a:tblPr>
              <a:tblGrid>
                <a:gridCol w="1591091">
                  <a:extLst>
                    <a:ext uri="{9D8B030D-6E8A-4147-A177-3AD203B41FA5}">
                      <a16:colId xmlns:a16="http://schemas.microsoft.com/office/drawing/2014/main" val="3905815095"/>
                    </a:ext>
                  </a:extLst>
                </a:gridCol>
                <a:gridCol w="2353892">
                  <a:extLst>
                    <a:ext uri="{9D8B030D-6E8A-4147-A177-3AD203B41FA5}">
                      <a16:colId xmlns:a16="http://schemas.microsoft.com/office/drawing/2014/main" val="3347114951"/>
                    </a:ext>
                  </a:extLst>
                </a:gridCol>
              </a:tblGrid>
              <a:tr h="274320">
                <a:tc gridSpan="2">
                  <a:txBody>
                    <a:bodyPr/>
                    <a:lstStyle/>
                    <a:p>
                      <a:pPr algn="ctr"/>
                      <a:r>
                        <a:rPr lang="en-US" sz="1400"/>
                        <a:t>IZ Gateway Exchange Metrics</a:t>
                      </a:r>
                    </a:p>
                  </a:txBody>
                  <a:tcPr marL="68580" marR="68580" marT="34290" marB="34290">
                    <a:lnT w="38100" cap="flat" cmpd="sng" algn="ctr">
                      <a:solidFill>
                        <a:schemeClr val="accent6"/>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854233791"/>
                  </a:ext>
                </a:extLst>
              </a:tr>
              <a:tr h="398129">
                <a:tc>
                  <a:txBody>
                    <a:bodyPr/>
                    <a:lstStyle/>
                    <a:p>
                      <a:r>
                        <a:rPr lang="en-US" sz="900" b="1">
                          <a:solidFill>
                            <a:srgbClr val="000000"/>
                          </a:solidFill>
                          <a:latin typeface="Calibri"/>
                          <a:cs typeface="Calibri"/>
                        </a:rPr>
                        <a:t>Completed Baseline Onboarding</a:t>
                      </a:r>
                    </a:p>
                  </a:txBody>
                  <a:tcPr marL="68580" marR="68580" marT="34290" marB="34290" anchor="ctr">
                    <a:solidFill>
                      <a:schemeClr val="accent6">
                        <a:lumMod val="25000"/>
                        <a:lumOff val="75000"/>
                      </a:schemeClr>
                    </a:solidFill>
                  </a:tcPr>
                </a:tc>
                <a:tc>
                  <a:txBody>
                    <a:bodyPr/>
                    <a:lstStyle/>
                    <a:p>
                      <a:pPr algn="l"/>
                      <a:r>
                        <a:rPr lang="en-US" sz="900" b="1">
                          <a:solidFill>
                            <a:srgbClr val="000000"/>
                          </a:solidFill>
                          <a:latin typeface="Calibri"/>
                          <a:cs typeface="Calibri"/>
                        </a:rPr>
                        <a:t>63 Jurisdictions</a:t>
                      </a:r>
                    </a:p>
                  </a:txBody>
                  <a:tcPr marL="68580" marR="68580" marT="34290" marB="34290" anchor="ctr">
                    <a:solidFill>
                      <a:schemeClr val="accent6">
                        <a:lumMod val="25000"/>
                        <a:lumOff val="75000"/>
                      </a:schemeClr>
                    </a:solidFill>
                  </a:tcPr>
                </a:tc>
                <a:extLst>
                  <a:ext uri="{0D108BD9-81ED-4DB2-BD59-A6C34878D82A}">
                    <a16:rowId xmlns:a16="http://schemas.microsoft.com/office/drawing/2014/main" val="1645438493"/>
                  </a:ext>
                </a:extLst>
              </a:tr>
              <a:tr h="480060">
                <a:tc>
                  <a:txBody>
                    <a:bodyPr/>
                    <a:lstStyle/>
                    <a:p>
                      <a:r>
                        <a:rPr lang="en-US" sz="900">
                          <a:solidFill>
                            <a:srgbClr val="000000"/>
                          </a:solidFill>
                          <a:latin typeface="Calibri"/>
                          <a:cs typeface="Calibri"/>
                        </a:rPr>
                        <a:t>Participating in IIS-to-IIS Data Exchange</a:t>
                      </a:r>
                    </a:p>
                  </a:txBody>
                  <a:tcPr marL="68580" marR="68580" marT="34290" marB="34290" anchor="ctr">
                    <a:solidFill>
                      <a:schemeClr val="accent6">
                        <a:lumMod val="10000"/>
                        <a:lumOff val="90000"/>
                      </a:schemeClr>
                    </a:solidFill>
                  </a:tcPr>
                </a:tc>
                <a:tc>
                  <a:txBody>
                    <a:bodyPr/>
                    <a:lstStyle/>
                    <a:p>
                      <a:pPr algn="l"/>
                      <a:r>
                        <a:rPr lang="en-US" sz="900" b="1">
                          <a:solidFill>
                            <a:srgbClr val="000000"/>
                          </a:solidFill>
                          <a:latin typeface="Calibri"/>
                          <a:cs typeface="Calibri"/>
                        </a:rPr>
                        <a:t>36 </a:t>
                      </a:r>
                      <a:r>
                        <a:rPr lang="en-US" sz="900">
                          <a:solidFill>
                            <a:srgbClr val="000000"/>
                          </a:solidFill>
                          <a:latin typeface="Calibri"/>
                          <a:cs typeface="Calibri"/>
                        </a:rPr>
                        <a:t>jurisdictions with </a:t>
                      </a:r>
                      <a:r>
                        <a:rPr lang="en-US" sz="900" b="1" kern="1200">
                          <a:solidFill>
                            <a:srgbClr val="000000"/>
                          </a:solidFill>
                          <a:latin typeface="Calibri"/>
                          <a:ea typeface="+mn-ea"/>
                          <a:cs typeface="Calibri"/>
                        </a:rPr>
                        <a:t>205 </a:t>
                      </a:r>
                      <a:r>
                        <a:rPr lang="en-US" sz="900" b="0" kern="1200">
                          <a:solidFill>
                            <a:srgbClr val="000000"/>
                          </a:solidFill>
                          <a:latin typeface="Calibri"/>
                          <a:ea typeface="+mn-ea"/>
                          <a:cs typeface="Calibri"/>
                        </a:rPr>
                        <a:t>active</a:t>
                      </a:r>
                      <a:r>
                        <a:rPr lang="en-US" sz="900" b="1" kern="1200">
                          <a:solidFill>
                            <a:srgbClr val="000000"/>
                          </a:solidFill>
                          <a:latin typeface="Calibri"/>
                          <a:ea typeface="+mn-ea"/>
                          <a:cs typeface="Calibri"/>
                        </a:rPr>
                        <a:t> </a:t>
                      </a:r>
                      <a:r>
                        <a:rPr lang="en-US" sz="900">
                          <a:solidFill>
                            <a:srgbClr val="000000"/>
                          </a:solidFill>
                          <a:latin typeface="Calibri"/>
                          <a:cs typeface="Calibri"/>
                        </a:rPr>
                        <a:t>exchanges</a:t>
                      </a:r>
                    </a:p>
                  </a:txBody>
                  <a:tcPr marL="68580" marR="68580" marT="34290" marB="34290" anchor="ctr">
                    <a:solidFill>
                      <a:schemeClr val="accent6">
                        <a:lumMod val="10000"/>
                        <a:lumOff val="90000"/>
                      </a:schemeClr>
                    </a:solidFill>
                  </a:tcPr>
                </a:tc>
                <a:extLst>
                  <a:ext uri="{0D108BD9-81ED-4DB2-BD59-A6C34878D82A}">
                    <a16:rowId xmlns:a16="http://schemas.microsoft.com/office/drawing/2014/main" val="1120513677"/>
                  </a:ext>
                </a:extLst>
              </a:tr>
              <a:tr h="565761">
                <a:tc>
                  <a:txBody>
                    <a:bodyPr/>
                    <a:lstStyle/>
                    <a:p>
                      <a:r>
                        <a:rPr lang="en-US" sz="900">
                          <a:solidFill>
                            <a:srgbClr val="000000"/>
                          </a:solidFill>
                          <a:latin typeface="Calibri"/>
                          <a:cs typeface="Calibri"/>
                        </a:rPr>
                        <a:t>IIS and Multijurisdictional Provider Data Exchange</a:t>
                      </a:r>
                    </a:p>
                  </a:txBody>
                  <a:tcPr marL="68580" marR="68580" marT="34290" marB="34290" anchor="ctr">
                    <a:solidFill>
                      <a:schemeClr val="accent6">
                        <a:lumMod val="10000"/>
                        <a:lumOff val="90000"/>
                      </a:schemeClr>
                    </a:solidFill>
                  </a:tcPr>
                </a:tc>
                <a:tc>
                  <a:txBody>
                    <a:bodyPr/>
                    <a:lstStyle/>
                    <a:p>
                      <a:pPr algn="l"/>
                      <a:r>
                        <a:rPr lang="en-US" sz="900" b="1">
                          <a:solidFill>
                            <a:srgbClr val="000000"/>
                          </a:solidFill>
                          <a:latin typeface="Calibri"/>
                          <a:cs typeface="Calibri"/>
                        </a:rPr>
                        <a:t>7 </a:t>
                      </a:r>
                      <a:r>
                        <a:rPr lang="en-US" sz="900">
                          <a:solidFill>
                            <a:srgbClr val="000000"/>
                          </a:solidFill>
                          <a:latin typeface="Calibri"/>
                          <a:cs typeface="Calibri"/>
                        </a:rPr>
                        <a:t>providers* with </a:t>
                      </a:r>
                      <a:r>
                        <a:rPr lang="en-US" sz="900" b="1">
                          <a:solidFill>
                            <a:srgbClr val="000000"/>
                          </a:solidFill>
                          <a:latin typeface="Calibri"/>
                          <a:cs typeface="Calibri"/>
                        </a:rPr>
                        <a:t>4,220</a:t>
                      </a:r>
                      <a:r>
                        <a:rPr lang="en-US" sz="900">
                          <a:solidFill>
                            <a:srgbClr val="000000"/>
                          </a:solidFill>
                          <a:latin typeface="Calibri"/>
                          <a:cs typeface="Calibri"/>
                        </a:rPr>
                        <a:t> facilities in </a:t>
                      </a:r>
                      <a:r>
                        <a:rPr lang="en-US" sz="900" b="1">
                          <a:solidFill>
                            <a:srgbClr val="000000"/>
                          </a:solidFill>
                          <a:latin typeface="Calibri"/>
                          <a:cs typeface="Calibri"/>
                        </a:rPr>
                        <a:t>42 </a:t>
                      </a:r>
                      <a:r>
                        <a:rPr lang="en-US" sz="900">
                          <a:solidFill>
                            <a:srgbClr val="000000"/>
                          </a:solidFill>
                          <a:latin typeface="Calibri"/>
                          <a:cs typeface="Calibri"/>
                        </a:rPr>
                        <a:t>jurisdictions</a:t>
                      </a:r>
                    </a:p>
                  </a:txBody>
                  <a:tcPr marL="68580" marR="68580" marT="34290" marB="34290" anchor="ctr">
                    <a:solidFill>
                      <a:schemeClr val="accent6">
                        <a:lumMod val="10000"/>
                        <a:lumOff val="90000"/>
                      </a:schemeClr>
                    </a:solidFill>
                  </a:tcPr>
                </a:tc>
                <a:extLst>
                  <a:ext uri="{0D108BD9-81ED-4DB2-BD59-A6C34878D82A}">
                    <a16:rowId xmlns:a16="http://schemas.microsoft.com/office/drawing/2014/main" val="2662824873"/>
                  </a:ext>
                </a:extLst>
              </a:tr>
              <a:tr h="565761">
                <a:tc>
                  <a:txBody>
                    <a:bodyPr/>
                    <a:lstStyle/>
                    <a:p>
                      <a:r>
                        <a:rPr lang="en-US" sz="900">
                          <a:solidFill>
                            <a:srgbClr val="000000"/>
                          </a:solidFill>
                          <a:latin typeface="Calibri"/>
                          <a:cs typeface="Calibri"/>
                        </a:rPr>
                        <a:t>Consumer Access System Exchange with IIS</a:t>
                      </a:r>
                    </a:p>
                  </a:txBody>
                  <a:tcPr marL="68580" marR="68580" marT="34290" marB="34290" anchor="ctr">
                    <a:solidFill>
                      <a:schemeClr val="accent6">
                        <a:lumMod val="10000"/>
                        <a:lumOff val="90000"/>
                      </a:schemeClr>
                    </a:solidFill>
                  </a:tcPr>
                </a:tc>
                <a:tc>
                  <a:txBody>
                    <a:bodyPr/>
                    <a:lstStyle/>
                    <a:p>
                      <a:pPr algn="l"/>
                      <a:r>
                        <a:rPr lang="en-US" sz="900" b="1">
                          <a:solidFill>
                            <a:srgbClr val="000000"/>
                          </a:solidFill>
                          <a:latin typeface="Calibri"/>
                          <a:cs typeface="Calibri"/>
                        </a:rPr>
                        <a:t>1 </a:t>
                      </a:r>
                      <a:r>
                        <a:rPr lang="en-US" sz="900">
                          <a:solidFill>
                            <a:srgbClr val="000000"/>
                          </a:solidFill>
                          <a:latin typeface="Calibri"/>
                          <a:cs typeface="Calibri"/>
                        </a:rPr>
                        <a:t>platform exchanging with </a:t>
                      </a:r>
                      <a:r>
                        <a:rPr lang="en-US" sz="900" b="1">
                          <a:solidFill>
                            <a:srgbClr val="000000"/>
                          </a:solidFill>
                          <a:latin typeface="Calibri"/>
                          <a:cs typeface="Calibri"/>
                        </a:rPr>
                        <a:t>6 </a:t>
                      </a:r>
                      <a:r>
                        <a:rPr lang="en-US" sz="900">
                          <a:solidFill>
                            <a:srgbClr val="000000"/>
                          </a:solidFill>
                          <a:latin typeface="Calibri"/>
                          <a:cs typeface="Calibri"/>
                        </a:rPr>
                        <a:t>jurisdictions</a:t>
                      </a:r>
                    </a:p>
                  </a:txBody>
                  <a:tcPr marL="68580" marR="68580" marT="34290" marB="34290" anchor="ctr">
                    <a:solidFill>
                      <a:schemeClr val="accent6">
                        <a:lumMod val="10000"/>
                        <a:lumOff val="90000"/>
                      </a:schemeClr>
                    </a:solidFill>
                  </a:tcPr>
                </a:tc>
                <a:extLst>
                  <a:ext uri="{0D108BD9-81ED-4DB2-BD59-A6C34878D82A}">
                    <a16:rowId xmlns:a16="http://schemas.microsoft.com/office/drawing/2014/main" val="3326065351"/>
                  </a:ext>
                </a:extLst>
              </a:tr>
              <a:tr h="690535">
                <a:tc>
                  <a:txBody>
                    <a:bodyPr/>
                    <a:lstStyle/>
                    <a:p>
                      <a:r>
                        <a:rPr lang="en-US" sz="900">
                          <a:solidFill>
                            <a:srgbClr val="000000"/>
                          </a:solidFill>
                          <a:latin typeface="Calibri"/>
                          <a:cs typeface="Calibri"/>
                        </a:rPr>
                        <a:t>IIS Data Exchange with CDC </a:t>
                      </a:r>
                      <a:endParaRPr lang="en-US" sz="900">
                        <a:solidFill>
                          <a:srgbClr val="000000"/>
                        </a:solidFill>
                        <a:latin typeface="Calibri" panose="020F0502020204030204" pitchFamily="34" charset="0"/>
                        <a:cs typeface="Calibri" panose="020F0502020204030204" pitchFamily="34" charset="0"/>
                      </a:endParaRPr>
                    </a:p>
                    <a:p>
                      <a:r>
                        <a:rPr lang="en-US" sz="900">
                          <a:solidFill>
                            <a:srgbClr val="000000"/>
                          </a:solidFill>
                          <a:latin typeface="Calibri"/>
                          <a:cs typeface="Calibri"/>
                        </a:rPr>
                        <a:t>(data submission)</a:t>
                      </a:r>
                    </a:p>
                  </a:txBody>
                  <a:tcPr marL="68580" marR="68580" marT="34290" marB="34290" anchor="ctr">
                    <a:lnB w="38100" cap="flat" cmpd="sng" algn="ctr">
                      <a:solidFill>
                        <a:schemeClr val="accent6"/>
                      </a:solidFill>
                      <a:prstDash val="solid"/>
                      <a:round/>
                      <a:headEnd type="none" w="med" len="med"/>
                      <a:tailEnd type="none" w="med" len="med"/>
                    </a:lnB>
                    <a:solidFill>
                      <a:schemeClr val="accent6">
                        <a:lumMod val="10000"/>
                        <a:lumOff val="9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a:ea typeface="+mn-ea"/>
                          <a:cs typeface="Calibri"/>
                        </a:rPr>
                        <a:t>20 </a:t>
                      </a:r>
                      <a:r>
                        <a:rPr kumimoji="0" lang="en-US" sz="900" b="0" i="0" u="none" strike="noStrike" kern="1200" cap="none" spc="0" normalizeH="0" baseline="0" noProof="0">
                          <a:ln>
                            <a:noFill/>
                          </a:ln>
                          <a:solidFill>
                            <a:srgbClr val="000000"/>
                          </a:solidFill>
                          <a:effectLst/>
                          <a:uLnTx/>
                          <a:uFillTx/>
                          <a:latin typeface="Calibri"/>
                          <a:ea typeface="+mn-ea"/>
                          <a:cs typeface="Calibri"/>
                        </a:rPr>
                        <a:t>jurisdictions submit routine vaccination data to DLP through DEX and NDLP storage container</a:t>
                      </a:r>
                      <a:endParaRPr kumimoji="0" lang="en-US" sz="900" b="0" i="0" u="none" strike="noStrike" kern="1200" cap="none" spc="0" normalizeH="0" baseline="0" noProof="0">
                        <a:ln>
                          <a:noFill/>
                        </a:ln>
                        <a:solidFill>
                          <a:srgbClr val="000000"/>
                        </a:solidFill>
                        <a:effectLst/>
                        <a:uLnTx/>
                        <a:uFillTx/>
                        <a:latin typeface="Calibri"/>
                        <a:ea typeface="+mn-lt"/>
                        <a:cs typeface="Calibri"/>
                      </a:endParaRPr>
                    </a:p>
                  </a:txBody>
                  <a:tcPr marL="68580" marR="68580" marT="34290" marB="34290" anchor="ctr">
                    <a:lnB w="38100" cap="flat" cmpd="sng" algn="ctr">
                      <a:solidFill>
                        <a:schemeClr val="accent6"/>
                      </a:solidFill>
                      <a:prstDash val="solid"/>
                      <a:round/>
                      <a:headEnd type="none" w="med" len="med"/>
                      <a:tailEnd type="none" w="med" len="med"/>
                    </a:lnB>
                    <a:solidFill>
                      <a:schemeClr val="accent6">
                        <a:lumMod val="10000"/>
                        <a:lumOff val="90000"/>
                      </a:schemeClr>
                    </a:solidFill>
                  </a:tcPr>
                </a:tc>
                <a:extLst>
                  <a:ext uri="{0D108BD9-81ED-4DB2-BD59-A6C34878D82A}">
                    <a16:rowId xmlns:a16="http://schemas.microsoft.com/office/drawing/2014/main" val="709483630"/>
                  </a:ext>
                </a:extLst>
              </a:tr>
            </a:tbl>
          </a:graphicData>
        </a:graphic>
      </p:graphicFrame>
      <p:sp>
        <p:nvSpPr>
          <p:cNvPr id="5" name="TextBox 4">
            <a:extLst>
              <a:ext uri="{FF2B5EF4-FFF2-40B4-BE49-F238E27FC236}">
                <a16:creationId xmlns:a16="http://schemas.microsoft.com/office/drawing/2014/main" id="{92699C89-5FF1-192C-2D8B-6280EC48C824}"/>
              </a:ext>
            </a:extLst>
          </p:cNvPr>
          <p:cNvSpPr txBox="1"/>
          <p:nvPr/>
        </p:nvSpPr>
        <p:spPr>
          <a:xfrm>
            <a:off x="4572000" y="4536354"/>
            <a:ext cx="3944982" cy="2539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685800" eaLnBrk="1" fontAlgn="auto" hangingPunct="1">
              <a:spcBef>
                <a:spcPts val="600"/>
              </a:spcBef>
              <a:spcAft>
                <a:spcPts val="0"/>
              </a:spcAft>
              <a:buSzPct val="100000"/>
              <a:defRPr/>
            </a:pPr>
            <a:r>
              <a:rPr lang="en-US" sz="825">
                <a:solidFill>
                  <a:prstClr val="black"/>
                </a:solidFill>
                <a:latin typeface="Calibri"/>
                <a:cs typeface="Calibri"/>
              </a:rPr>
              <a:t>*Multijurisdictional Providers: Veterans Administration (VA) </a:t>
            </a:r>
            <a:r>
              <a:rPr lang="en-US" sz="825" err="1">
                <a:solidFill>
                  <a:prstClr val="black"/>
                </a:solidFill>
                <a:latin typeface="Calibri"/>
                <a:cs typeface="Calibri"/>
              </a:rPr>
              <a:t>VistA</a:t>
            </a:r>
            <a:r>
              <a:rPr lang="en-US" sz="825">
                <a:solidFill>
                  <a:prstClr val="black"/>
                </a:solidFill>
                <a:latin typeface="Calibri"/>
                <a:cs typeface="Calibri"/>
              </a:rPr>
              <a:t>, VAMS, </a:t>
            </a:r>
            <a:r>
              <a:rPr lang="en-US" sz="825" err="1">
                <a:solidFill>
                  <a:prstClr val="black"/>
                </a:solidFill>
                <a:latin typeface="Calibri"/>
                <a:cs typeface="Calibri"/>
              </a:rPr>
              <a:t>DocStation</a:t>
            </a:r>
            <a:r>
              <a:rPr lang="en-US" sz="825">
                <a:solidFill>
                  <a:prstClr val="black"/>
                </a:solidFill>
                <a:latin typeface="Calibri"/>
                <a:cs typeface="Calibri"/>
              </a:rPr>
              <a:t>, AZOVA, VA Oracle Health, Fond du Lac, Department of Defense</a:t>
            </a:r>
          </a:p>
        </p:txBody>
      </p:sp>
      <p:sp>
        <p:nvSpPr>
          <p:cNvPr id="9" name="TextBox 8">
            <a:extLst>
              <a:ext uri="{FF2B5EF4-FFF2-40B4-BE49-F238E27FC236}">
                <a16:creationId xmlns:a16="http://schemas.microsoft.com/office/drawing/2014/main" id="{24A0E6C5-5209-0B46-4D65-55B831F4DCA9}"/>
              </a:ext>
            </a:extLst>
          </p:cNvPr>
          <p:cNvSpPr txBox="1"/>
          <p:nvPr/>
        </p:nvSpPr>
        <p:spPr>
          <a:xfrm>
            <a:off x="275066" y="1296506"/>
            <a:ext cx="3466586" cy="207749"/>
          </a:xfrm>
          <a:prstGeom prst="rect">
            <a:avLst/>
          </a:prstGeom>
          <a:solidFill>
            <a:schemeClr val="bg1"/>
          </a:solidFill>
          <a:ln>
            <a:solidFill>
              <a:schemeClr val="bg1"/>
            </a:solid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685800" eaLnBrk="1" fontAlgn="auto" hangingPunct="1">
              <a:spcBef>
                <a:spcPts val="600"/>
              </a:spcBef>
              <a:spcAft>
                <a:spcPts val="0"/>
              </a:spcAft>
              <a:defRPr/>
            </a:pPr>
            <a:r>
              <a:rPr lang="en-US" sz="1350" b="1">
                <a:solidFill>
                  <a:srgbClr val="0057B7"/>
                </a:solidFill>
                <a:latin typeface="Calibri"/>
                <a:cs typeface="Calibri"/>
              </a:rPr>
              <a:t>Jurisdictions Participating in the IZ Gateway</a:t>
            </a:r>
            <a:endParaRPr lang="en-US" sz="1350" b="1" i="1">
              <a:solidFill>
                <a:srgbClr val="0057B7"/>
              </a:solidFill>
              <a:latin typeface="Calibri"/>
              <a:cs typeface="Calibri"/>
            </a:endParaRPr>
          </a:p>
        </p:txBody>
      </p:sp>
      <p:grpSp>
        <p:nvGrpSpPr>
          <p:cNvPr id="19" name="Group 18">
            <a:extLst>
              <a:ext uri="{FF2B5EF4-FFF2-40B4-BE49-F238E27FC236}">
                <a16:creationId xmlns:a16="http://schemas.microsoft.com/office/drawing/2014/main" id="{63E36073-C524-53E4-B3BD-DB06D4DFE431}"/>
              </a:ext>
            </a:extLst>
          </p:cNvPr>
          <p:cNvGrpSpPr/>
          <p:nvPr/>
        </p:nvGrpSpPr>
        <p:grpSpPr>
          <a:xfrm>
            <a:off x="413453" y="1607682"/>
            <a:ext cx="3797054" cy="2674068"/>
            <a:chOff x="626148" y="2170365"/>
            <a:chExt cx="5028655" cy="3496284"/>
          </a:xfrm>
        </p:grpSpPr>
        <p:pic>
          <p:nvPicPr>
            <p:cNvPr id="16" name="Picture 15">
              <a:extLst>
                <a:ext uri="{FF2B5EF4-FFF2-40B4-BE49-F238E27FC236}">
                  <a16:creationId xmlns:a16="http://schemas.microsoft.com/office/drawing/2014/main" id="{48DB4B18-0C48-460E-EBC2-ACC76041B2D4}"/>
                </a:ext>
              </a:extLst>
            </p:cNvPr>
            <p:cNvPicPr>
              <a:picLocks noChangeAspect="1"/>
            </p:cNvPicPr>
            <p:nvPr/>
          </p:nvPicPr>
          <p:blipFill rotWithShape="1">
            <a:blip r:embed="rId3"/>
            <a:srcRect l="14404" t="-1225" r="-1664" b="3040"/>
            <a:stretch/>
          </p:blipFill>
          <p:spPr>
            <a:xfrm>
              <a:off x="626148" y="2170365"/>
              <a:ext cx="5028655" cy="3370313"/>
            </a:xfrm>
            <a:prstGeom prst="rect">
              <a:avLst/>
            </a:prstGeom>
          </p:spPr>
        </p:pic>
        <p:pic>
          <p:nvPicPr>
            <p:cNvPr id="18" name="Picture 17">
              <a:extLst>
                <a:ext uri="{FF2B5EF4-FFF2-40B4-BE49-F238E27FC236}">
                  <a16:creationId xmlns:a16="http://schemas.microsoft.com/office/drawing/2014/main" id="{E5DAE0ED-E662-4510-9708-B93F1CB1149D}"/>
                </a:ext>
              </a:extLst>
            </p:cNvPr>
            <p:cNvPicPr>
              <a:picLocks noChangeAspect="1"/>
            </p:cNvPicPr>
            <p:nvPr/>
          </p:nvPicPr>
          <p:blipFill>
            <a:blip r:embed="rId4"/>
            <a:stretch>
              <a:fillRect/>
            </a:stretch>
          </p:blipFill>
          <p:spPr>
            <a:xfrm>
              <a:off x="4348907" y="4371594"/>
              <a:ext cx="1265499" cy="748045"/>
            </a:xfrm>
            <a:prstGeom prst="rect">
              <a:avLst/>
            </a:prstGeom>
          </p:spPr>
        </p:pic>
        <p:pic>
          <p:nvPicPr>
            <p:cNvPr id="17" name="Picture 16">
              <a:extLst>
                <a:ext uri="{FF2B5EF4-FFF2-40B4-BE49-F238E27FC236}">
                  <a16:creationId xmlns:a16="http://schemas.microsoft.com/office/drawing/2014/main" id="{FBB488DB-05E7-841B-372B-988C10E074F8}"/>
                </a:ext>
              </a:extLst>
            </p:cNvPr>
            <p:cNvPicPr>
              <a:picLocks noChangeAspect="1"/>
            </p:cNvPicPr>
            <p:nvPr/>
          </p:nvPicPr>
          <p:blipFill>
            <a:blip r:embed="rId5"/>
            <a:stretch>
              <a:fillRect/>
            </a:stretch>
          </p:blipFill>
          <p:spPr>
            <a:xfrm>
              <a:off x="4598160" y="5039446"/>
              <a:ext cx="1006337" cy="627203"/>
            </a:xfrm>
            <a:prstGeom prst="rect">
              <a:avLst/>
            </a:prstGeom>
          </p:spPr>
        </p:pic>
      </p:grpSp>
      <p:sp>
        <p:nvSpPr>
          <p:cNvPr id="20" name="Rectangle 19">
            <a:extLst>
              <a:ext uri="{FF2B5EF4-FFF2-40B4-BE49-F238E27FC236}">
                <a16:creationId xmlns:a16="http://schemas.microsoft.com/office/drawing/2014/main" id="{7605FBDA-6B07-358A-D01D-48BB5F9500AA}"/>
              </a:ext>
            </a:extLst>
          </p:cNvPr>
          <p:cNvSpPr/>
          <p:nvPr/>
        </p:nvSpPr>
        <p:spPr>
          <a:xfrm>
            <a:off x="2593875" y="3674070"/>
            <a:ext cx="272809" cy="85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Calibri" panose="020F0502020204030204"/>
            </a:endParaRPr>
          </a:p>
        </p:txBody>
      </p:sp>
      <p:sp>
        <p:nvSpPr>
          <p:cNvPr id="21" name="Rectangle 20">
            <a:extLst>
              <a:ext uri="{FF2B5EF4-FFF2-40B4-BE49-F238E27FC236}">
                <a16:creationId xmlns:a16="http://schemas.microsoft.com/office/drawing/2014/main" id="{4BF8E7F6-6B2A-9B97-AF03-4FEDDA9196B2}"/>
              </a:ext>
            </a:extLst>
          </p:cNvPr>
          <p:cNvSpPr/>
          <p:nvPr/>
        </p:nvSpPr>
        <p:spPr>
          <a:xfrm>
            <a:off x="3659797" y="4170850"/>
            <a:ext cx="155864" cy="131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Calibri" panose="020F0502020204030204"/>
            </a:endParaRPr>
          </a:p>
        </p:txBody>
      </p:sp>
      <p:sp>
        <p:nvSpPr>
          <p:cNvPr id="22" name="Rectangle 21">
            <a:extLst>
              <a:ext uri="{FF2B5EF4-FFF2-40B4-BE49-F238E27FC236}">
                <a16:creationId xmlns:a16="http://schemas.microsoft.com/office/drawing/2014/main" id="{78C58DB1-3E6A-C7E5-CCEF-865BBD2D2056}"/>
              </a:ext>
            </a:extLst>
          </p:cNvPr>
          <p:cNvSpPr/>
          <p:nvPr/>
        </p:nvSpPr>
        <p:spPr>
          <a:xfrm>
            <a:off x="3515385" y="3749475"/>
            <a:ext cx="303734" cy="131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Calibri" panose="020F0502020204030204"/>
            </a:endParaRPr>
          </a:p>
        </p:txBody>
      </p:sp>
      <p:sp>
        <p:nvSpPr>
          <p:cNvPr id="24" name="TextBox 23">
            <a:extLst>
              <a:ext uri="{FF2B5EF4-FFF2-40B4-BE49-F238E27FC236}">
                <a16:creationId xmlns:a16="http://schemas.microsoft.com/office/drawing/2014/main" id="{58D76B6E-3D6E-B4C1-7CD9-2C44FAF55E27}"/>
              </a:ext>
            </a:extLst>
          </p:cNvPr>
          <p:cNvSpPr txBox="1"/>
          <p:nvPr/>
        </p:nvSpPr>
        <p:spPr>
          <a:xfrm>
            <a:off x="1889130" y="4387825"/>
            <a:ext cx="845701" cy="473206"/>
          </a:xfrm>
          <a:prstGeom prst="rect">
            <a:avLst/>
          </a:prstGeom>
          <a:noFill/>
        </p:spPr>
        <p:txBody>
          <a:bodyPr wrap="square">
            <a:spAutoFit/>
          </a:bodyPr>
          <a:lstStyle/>
          <a:p>
            <a:pPr marL="128588" indent="-83344" defTabSz="685800" eaLnBrk="1" fontAlgn="auto" hangingPunct="1">
              <a:spcBef>
                <a:spcPts val="0"/>
              </a:spcBef>
              <a:spcAft>
                <a:spcPts val="0"/>
              </a:spcAft>
              <a:buFontTx/>
              <a:buChar char="-"/>
              <a:defRPr/>
            </a:pPr>
            <a:r>
              <a:rPr lang="en-US" sz="825" i="1">
                <a:solidFill>
                  <a:prstClr val="black"/>
                </a:solidFill>
                <a:latin typeface="Calibri"/>
                <a:cs typeface="Calibri"/>
              </a:rPr>
              <a:t>Chicago</a:t>
            </a:r>
          </a:p>
          <a:p>
            <a:pPr marL="128588" indent="-83344" defTabSz="685800" eaLnBrk="1" fontAlgn="auto" hangingPunct="1">
              <a:spcBef>
                <a:spcPts val="0"/>
              </a:spcBef>
              <a:spcAft>
                <a:spcPts val="0"/>
              </a:spcAft>
              <a:buFontTx/>
              <a:buChar char="-"/>
              <a:defRPr/>
            </a:pPr>
            <a:r>
              <a:rPr lang="en-US" sz="825" i="1">
                <a:solidFill>
                  <a:prstClr val="black"/>
                </a:solidFill>
                <a:latin typeface="Calibri"/>
                <a:cs typeface="Calibri"/>
              </a:rPr>
              <a:t>San Antonio</a:t>
            </a:r>
          </a:p>
          <a:p>
            <a:pPr marL="128588" indent="-83344" defTabSz="685800" eaLnBrk="1" fontAlgn="auto" hangingPunct="1">
              <a:spcBef>
                <a:spcPts val="0"/>
              </a:spcBef>
              <a:spcAft>
                <a:spcPts val="0"/>
              </a:spcAft>
              <a:buFontTx/>
              <a:buChar char="-"/>
              <a:defRPr/>
            </a:pPr>
            <a:r>
              <a:rPr lang="en-US" sz="825" i="1">
                <a:solidFill>
                  <a:prstClr val="black"/>
                </a:solidFill>
                <a:latin typeface="Calibri"/>
                <a:cs typeface="Calibri"/>
              </a:rPr>
              <a:t>Houston</a:t>
            </a:r>
          </a:p>
        </p:txBody>
      </p:sp>
      <p:sp>
        <p:nvSpPr>
          <p:cNvPr id="10" name="Slide Number Placeholder 3">
            <a:extLst>
              <a:ext uri="{FF2B5EF4-FFF2-40B4-BE49-F238E27FC236}">
                <a16:creationId xmlns:a16="http://schemas.microsoft.com/office/drawing/2014/main" id="{C6313F14-FAEE-CB9C-E945-8C6A011C9F03}"/>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22</a:t>
            </a:fld>
            <a:endParaRPr lang="en-US" sz="900">
              <a:solidFill>
                <a:srgbClr val="17468F"/>
              </a:solidFill>
            </a:endParaRPr>
          </a:p>
        </p:txBody>
      </p:sp>
    </p:spTree>
    <p:extLst>
      <p:ext uri="{BB962C8B-B14F-4D97-AF65-F5344CB8AC3E}">
        <p14:creationId xmlns:p14="http://schemas.microsoft.com/office/powerpoint/2010/main" val="3772144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F5DA74B3-75DC-F569-78E6-1C08EE9F34AB}"/>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23</a:t>
            </a:fld>
            <a:endParaRPr lang="en-US" sz="900">
              <a:solidFill>
                <a:srgbClr val="17468F"/>
              </a:solidFill>
            </a:endParaRPr>
          </a:p>
        </p:txBody>
      </p:sp>
      <p:sp>
        <p:nvSpPr>
          <p:cNvPr id="177" name="Rectangle 176">
            <a:extLst>
              <a:ext uri="{FF2B5EF4-FFF2-40B4-BE49-F238E27FC236}">
                <a16:creationId xmlns:a16="http://schemas.microsoft.com/office/drawing/2014/main" id="{EF2BD48F-85A1-3B1A-EAF2-07DFADDC1F75}"/>
              </a:ext>
            </a:extLst>
          </p:cNvPr>
          <p:cNvSpPr/>
          <p:nvPr/>
        </p:nvSpPr>
        <p:spPr>
          <a:xfrm>
            <a:off x="-1" y="391489"/>
            <a:ext cx="9144001" cy="1563624"/>
          </a:xfrm>
          <a:prstGeom prst="rect">
            <a:avLst/>
          </a:prstGeom>
          <a:solidFill>
            <a:schemeClr val="bg1"/>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endParaRPr lang="en-US" sz="1350" kern="0">
              <a:solidFill>
                <a:prstClr val="white"/>
              </a:solidFill>
              <a:latin typeface="Calibri" panose="020F0502020204030204"/>
            </a:endParaRPr>
          </a:p>
        </p:txBody>
      </p:sp>
      <p:sp>
        <p:nvSpPr>
          <p:cNvPr id="11" name="Rectangle 10">
            <a:extLst>
              <a:ext uri="{FF2B5EF4-FFF2-40B4-BE49-F238E27FC236}">
                <a16:creationId xmlns:a16="http://schemas.microsoft.com/office/drawing/2014/main" id="{149EC17B-A2CE-586D-9F65-9B6B60057D79}"/>
              </a:ext>
            </a:extLst>
          </p:cNvPr>
          <p:cNvSpPr/>
          <p:nvPr/>
        </p:nvSpPr>
        <p:spPr>
          <a:xfrm>
            <a:off x="1" y="389178"/>
            <a:ext cx="1494065" cy="1563624"/>
          </a:xfrm>
          <a:prstGeom prst="rect">
            <a:avLst/>
          </a:prstGeom>
          <a:solidFill>
            <a:srgbClr val="1E5D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defRPr/>
            </a:pPr>
            <a:r>
              <a:rPr lang="en-US" sz="1200" b="1" spc="-38">
                <a:solidFill>
                  <a:srgbClr val="FFFFFF"/>
                </a:solidFill>
                <a:latin typeface="Calibri"/>
                <a:cs typeface="Calibri"/>
              </a:rPr>
              <a:t>STAGE 1: </a:t>
            </a:r>
            <a:r>
              <a:rPr lang="en-US" sz="1200" spc="-38">
                <a:solidFill>
                  <a:srgbClr val="FFFFFF"/>
                </a:solidFill>
                <a:latin typeface="Calibri"/>
                <a:cs typeface="Calibri"/>
              </a:rPr>
              <a:t>Manufacturers submit Structured Product Listing (SPL) to the FDA for Review.</a:t>
            </a:r>
          </a:p>
          <a:p>
            <a:pPr algn="ctr" defTabSz="685800" eaLnBrk="1" fontAlgn="auto" hangingPunct="1">
              <a:spcBef>
                <a:spcPts val="0"/>
              </a:spcBef>
              <a:spcAft>
                <a:spcPts val="0"/>
              </a:spcAft>
              <a:defRPr/>
            </a:pPr>
            <a:r>
              <a:rPr lang="en-US" sz="1200" i="1" spc="-38">
                <a:solidFill>
                  <a:srgbClr val="FFFF00"/>
                </a:solidFill>
                <a:latin typeface="Calibri" panose="020F0502020204030204" pitchFamily="34" charset="0"/>
                <a:cs typeface="Calibri" panose="020F0502020204030204" pitchFamily="34" charset="0"/>
              </a:rPr>
              <a:t>(Timeline varies)</a:t>
            </a:r>
          </a:p>
        </p:txBody>
      </p:sp>
      <p:sp>
        <p:nvSpPr>
          <p:cNvPr id="19" name="TextBox 18">
            <a:extLst>
              <a:ext uri="{FF2B5EF4-FFF2-40B4-BE49-F238E27FC236}">
                <a16:creationId xmlns:a16="http://schemas.microsoft.com/office/drawing/2014/main" id="{62600D3B-0CA7-356E-9C3C-C46B673DC230}"/>
              </a:ext>
            </a:extLst>
          </p:cNvPr>
          <p:cNvSpPr txBox="1">
            <a:spLocks/>
          </p:cNvSpPr>
          <p:nvPr/>
        </p:nvSpPr>
        <p:spPr>
          <a:xfrm>
            <a:off x="-2" y="0"/>
            <a:ext cx="9144001" cy="365362"/>
          </a:xfrm>
          <a:prstGeom prst="rect">
            <a:avLst/>
          </a:prstGeom>
          <a:solidFill>
            <a:schemeClr val="bg1"/>
          </a:solidFill>
        </p:spPr>
        <p:txBody>
          <a:bodyPr wrap="square" anchor="b" anchorCtr="0">
            <a:noAutofit/>
          </a:bodyPr>
          <a:lstStyle/>
          <a:p>
            <a:pPr defTabSz="685800">
              <a:lnSpc>
                <a:spcPct val="76132"/>
              </a:lnSpc>
              <a:defRPr/>
            </a:pPr>
            <a:r>
              <a:rPr lang="en-US" sz="2200" b="1">
                <a:solidFill>
                  <a:srgbClr val="1E5AAA"/>
                </a:solidFill>
                <a:latin typeface="Calibri" pitchFamily="34" charset="0"/>
                <a:ea typeface="+mj-ea"/>
                <a:cs typeface="+mj-cs"/>
              </a:rPr>
              <a:t>Infrastructure: Vaccine Development &amp; Implementation Overview </a:t>
            </a:r>
          </a:p>
        </p:txBody>
      </p:sp>
      <p:sp>
        <p:nvSpPr>
          <p:cNvPr id="20" name="Rectangle 19">
            <a:extLst>
              <a:ext uri="{FF2B5EF4-FFF2-40B4-BE49-F238E27FC236}">
                <a16:creationId xmlns:a16="http://schemas.microsoft.com/office/drawing/2014/main" id="{6DFBC895-475D-A473-37C2-B6503424D3ED}"/>
              </a:ext>
            </a:extLst>
          </p:cNvPr>
          <p:cNvSpPr/>
          <p:nvPr/>
        </p:nvSpPr>
        <p:spPr>
          <a:xfrm>
            <a:off x="-1" y="1990151"/>
            <a:ext cx="9144001" cy="906052"/>
          </a:xfrm>
          <a:prstGeom prst="rect">
            <a:avLst/>
          </a:prstGeom>
          <a:solidFill>
            <a:schemeClr val="bg1"/>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endParaRPr lang="en-US" sz="1350" kern="0">
              <a:solidFill>
                <a:prstClr val="white"/>
              </a:solidFill>
              <a:latin typeface="Calibri" panose="020F0502020204030204"/>
            </a:endParaRPr>
          </a:p>
        </p:txBody>
      </p:sp>
      <p:sp>
        <p:nvSpPr>
          <p:cNvPr id="28" name="Rectangle 27">
            <a:extLst>
              <a:ext uri="{FF2B5EF4-FFF2-40B4-BE49-F238E27FC236}">
                <a16:creationId xmlns:a16="http://schemas.microsoft.com/office/drawing/2014/main" id="{7278BA89-FC2E-CBA2-8AC0-B314B9D1D41D}"/>
              </a:ext>
            </a:extLst>
          </p:cNvPr>
          <p:cNvSpPr/>
          <p:nvPr/>
        </p:nvSpPr>
        <p:spPr>
          <a:xfrm>
            <a:off x="1" y="1987840"/>
            <a:ext cx="1494065" cy="906053"/>
          </a:xfrm>
          <a:prstGeom prst="rect">
            <a:avLst/>
          </a:prstGeom>
          <a:solidFill>
            <a:srgbClr val="1C5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200" b="1" spc="-38">
                <a:solidFill>
                  <a:srgbClr val="FFFFFF"/>
                </a:solidFill>
                <a:latin typeface="Calibri" panose="020F0502020204030204" pitchFamily="34" charset="0"/>
                <a:cs typeface="Calibri" panose="020F0502020204030204" pitchFamily="34" charset="0"/>
              </a:rPr>
              <a:t>STAGE 2: </a:t>
            </a:r>
            <a:r>
              <a:rPr lang="en-US" sz="1200" spc="-38">
                <a:solidFill>
                  <a:srgbClr val="FFFFFF"/>
                </a:solidFill>
                <a:latin typeface="Calibri" panose="020F0502020204030204" pitchFamily="34" charset="0"/>
                <a:cs typeface="Calibri" panose="020F0502020204030204" pitchFamily="34" charset="0"/>
              </a:rPr>
              <a:t>FDA approves and publicly lists information on </a:t>
            </a:r>
            <a:r>
              <a:rPr lang="en-US" sz="1200" spc="-38" err="1">
                <a:solidFill>
                  <a:srgbClr val="FFFFFF"/>
                </a:solidFill>
                <a:latin typeface="Calibri" panose="020F0502020204030204" pitchFamily="34" charset="0"/>
                <a:cs typeface="Calibri" panose="020F0502020204030204" pitchFamily="34" charset="0"/>
              </a:rPr>
              <a:t>DailyMed</a:t>
            </a:r>
            <a:r>
              <a:rPr lang="en-US" sz="1200" spc="-38">
                <a:solidFill>
                  <a:srgbClr val="FFFFFF"/>
                </a:solidFill>
                <a:latin typeface="Calibri" panose="020F0502020204030204" pitchFamily="34" charset="0"/>
                <a:cs typeface="Calibri" panose="020F0502020204030204" pitchFamily="34" charset="0"/>
              </a:rPr>
              <a:t>.</a:t>
            </a:r>
          </a:p>
          <a:p>
            <a:pPr algn="ctr" defTabSz="685800" eaLnBrk="1" fontAlgn="auto" hangingPunct="1">
              <a:spcBef>
                <a:spcPts val="0"/>
              </a:spcBef>
              <a:spcAft>
                <a:spcPts val="0"/>
              </a:spcAft>
              <a:defRPr/>
            </a:pPr>
            <a:r>
              <a:rPr lang="en-US" sz="1200" i="1" spc="-38">
                <a:solidFill>
                  <a:srgbClr val="FFFF00"/>
                </a:solidFill>
                <a:latin typeface="Calibri" panose="020F0502020204030204" pitchFamily="34" charset="0"/>
                <a:cs typeface="Calibri" panose="020F0502020204030204" pitchFamily="34" charset="0"/>
              </a:rPr>
              <a:t>(Timeline varies)</a:t>
            </a:r>
          </a:p>
        </p:txBody>
      </p:sp>
      <p:sp>
        <p:nvSpPr>
          <p:cNvPr id="29" name="Rectangle 28">
            <a:extLst>
              <a:ext uri="{FF2B5EF4-FFF2-40B4-BE49-F238E27FC236}">
                <a16:creationId xmlns:a16="http://schemas.microsoft.com/office/drawing/2014/main" id="{3385907E-B683-3A6B-F209-F2031B805439}"/>
              </a:ext>
            </a:extLst>
          </p:cNvPr>
          <p:cNvSpPr/>
          <p:nvPr/>
        </p:nvSpPr>
        <p:spPr>
          <a:xfrm>
            <a:off x="-1" y="2921815"/>
            <a:ext cx="9144001" cy="1097280"/>
          </a:xfrm>
          <a:prstGeom prst="rect">
            <a:avLst/>
          </a:prstGeom>
          <a:solidFill>
            <a:schemeClr val="bg1"/>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endParaRPr lang="en-US" sz="1350" kern="0">
              <a:solidFill>
                <a:prstClr val="white"/>
              </a:solidFill>
              <a:latin typeface="Calibri" panose="020F0502020204030204"/>
            </a:endParaRPr>
          </a:p>
        </p:txBody>
      </p:sp>
      <p:sp>
        <p:nvSpPr>
          <p:cNvPr id="30" name="Rectangle 29">
            <a:extLst>
              <a:ext uri="{FF2B5EF4-FFF2-40B4-BE49-F238E27FC236}">
                <a16:creationId xmlns:a16="http://schemas.microsoft.com/office/drawing/2014/main" id="{C227AD78-B37E-08CA-A44A-5687F5A921EA}"/>
              </a:ext>
            </a:extLst>
          </p:cNvPr>
          <p:cNvSpPr/>
          <p:nvPr/>
        </p:nvSpPr>
        <p:spPr>
          <a:xfrm>
            <a:off x="1" y="2920450"/>
            <a:ext cx="1494065" cy="1097280"/>
          </a:xfrm>
          <a:prstGeom prst="rect">
            <a:avLst/>
          </a:prstGeom>
          <a:solidFill>
            <a:srgbClr val="19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200" b="1" spc="-38">
                <a:solidFill>
                  <a:srgbClr val="FFFFFF"/>
                </a:solidFill>
                <a:latin typeface="Calibri" panose="020F0502020204030204" pitchFamily="34" charset="0"/>
                <a:cs typeface="Calibri" panose="020F0502020204030204" pitchFamily="34" charset="0"/>
              </a:rPr>
              <a:t>STAGE 3: </a:t>
            </a:r>
            <a:r>
              <a:rPr lang="en-US" sz="1200" spc="-38">
                <a:solidFill>
                  <a:srgbClr val="FFFFFF"/>
                </a:solidFill>
                <a:latin typeface="Calibri" panose="020F0502020204030204" pitchFamily="34" charset="0"/>
                <a:cs typeface="Calibri" panose="020F0502020204030204" pitchFamily="34" charset="0"/>
              </a:rPr>
              <a:t>Data partners create codes and aggregate all information needed for vaccine launch. </a:t>
            </a:r>
          </a:p>
          <a:p>
            <a:pPr algn="ctr" defTabSz="685800" eaLnBrk="1" fontAlgn="auto" hangingPunct="1">
              <a:spcBef>
                <a:spcPts val="0"/>
              </a:spcBef>
              <a:spcAft>
                <a:spcPts val="0"/>
              </a:spcAft>
              <a:defRPr/>
            </a:pPr>
            <a:r>
              <a:rPr lang="en-US" sz="1200" i="1" spc="-38">
                <a:solidFill>
                  <a:srgbClr val="FFFF00"/>
                </a:solidFill>
                <a:latin typeface="Calibri" panose="020F0502020204030204" pitchFamily="34" charset="0"/>
                <a:cs typeface="Calibri" panose="020F0502020204030204" pitchFamily="34" charset="0"/>
              </a:rPr>
              <a:t>(At least 6 weeks)</a:t>
            </a:r>
          </a:p>
        </p:txBody>
      </p:sp>
      <p:sp>
        <p:nvSpPr>
          <p:cNvPr id="31" name="Rectangle 30">
            <a:extLst>
              <a:ext uri="{FF2B5EF4-FFF2-40B4-BE49-F238E27FC236}">
                <a16:creationId xmlns:a16="http://schemas.microsoft.com/office/drawing/2014/main" id="{91AE7265-1FBD-99ED-0F6D-913392973C8A}"/>
              </a:ext>
            </a:extLst>
          </p:cNvPr>
          <p:cNvSpPr/>
          <p:nvPr/>
        </p:nvSpPr>
        <p:spPr>
          <a:xfrm>
            <a:off x="-1" y="4051390"/>
            <a:ext cx="9144001" cy="1097280"/>
          </a:xfrm>
          <a:prstGeom prst="rect">
            <a:avLst/>
          </a:prstGeom>
          <a:solidFill>
            <a:schemeClr val="bg1"/>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r>
              <a:rPr lang="en-US" sz="1350" kern="0">
                <a:solidFill>
                  <a:prstClr val="white"/>
                </a:solidFill>
                <a:latin typeface="Calibri" panose="020F0502020204030204"/>
              </a:rPr>
              <a:t>h</a:t>
            </a:r>
          </a:p>
        </p:txBody>
      </p:sp>
      <p:sp>
        <p:nvSpPr>
          <p:cNvPr id="32" name="Rectangle 31">
            <a:extLst>
              <a:ext uri="{FF2B5EF4-FFF2-40B4-BE49-F238E27FC236}">
                <a16:creationId xmlns:a16="http://schemas.microsoft.com/office/drawing/2014/main" id="{F1515AF5-5C93-8C49-FC32-32871101AF78}"/>
              </a:ext>
            </a:extLst>
          </p:cNvPr>
          <p:cNvSpPr/>
          <p:nvPr/>
        </p:nvSpPr>
        <p:spPr>
          <a:xfrm>
            <a:off x="1" y="4050099"/>
            <a:ext cx="1494065" cy="1097280"/>
          </a:xfrm>
          <a:prstGeom prst="rect">
            <a:avLst/>
          </a:prstGeom>
          <a:solidFill>
            <a:srgbClr val="16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200" b="1" spc="-38">
                <a:solidFill>
                  <a:srgbClr val="FFFFFF"/>
                </a:solidFill>
                <a:latin typeface="Calibri" panose="020F0502020204030204" pitchFamily="34" charset="0"/>
                <a:cs typeface="Calibri" panose="020F0502020204030204" pitchFamily="34" charset="0"/>
              </a:rPr>
              <a:t>STAGE 4: </a:t>
            </a:r>
            <a:r>
              <a:rPr lang="en-US" sz="1200" spc="-38">
                <a:solidFill>
                  <a:srgbClr val="FFFFFF"/>
                </a:solidFill>
                <a:latin typeface="Calibri" panose="020F0502020204030204" pitchFamily="34" charset="0"/>
                <a:cs typeface="Calibri" panose="020F0502020204030204" pitchFamily="34" charset="0"/>
              </a:rPr>
              <a:t>System vendors and health systems receive information and set up workflows.</a:t>
            </a:r>
          </a:p>
          <a:p>
            <a:pPr algn="ctr" defTabSz="685800" eaLnBrk="1" fontAlgn="auto" hangingPunct="1">
              <a:spcBef>
                <a:spcPts val="0"/>
              </a:spcBef>
              <a:spcAft>
                <a:spcPts val="0"/>
              </a:spcAft>
              <a:defRPr/>
            </a:pPr>
            <a:r>
              <a:rPr lang="en-US" sz="1200" i="1" spc="-38">
                <a:solidFill>
                  <a:srgbClr val="FFFF00"/>
                </a:solidFill>
                <a:latin typeface="Calibri" panose="020F0502020204030204" pitchFamily="34" charset="0"/>
                <a:cs typeface="Calibri" panose="020F0502020204030204" pitchFamily="34" charset="0"/>
              </a:rPr>
              <a:t>(At least 6 weeks)</a:t>
            </a:r>
          </a:p>
        </p:txBody>
      </p:sp>
      <p:pic>
        <p:nvPicPr>
          <p:cNvPr id="50" name="Picture 49" descr="Text&#10;&#10;Description automatically generated">
            <a:extLst>
              <a:ext uri="{FF2B5EF4-FFF2-40B4-BE49-F238E27FC236}">
                <a16:creationId xmlns:a16="http://schemas.microsoft.com/office/drawing/2014/main" id="{B0578BF0-F346-03FC-24BE-5521C0ECD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495" y="2168419"/>
            <a:ext cx="2441153" cy="546833"/>
          </a:xfrm>
          <a:prstGeom prst="rect">
            <a:avLst/>
          </a:prstGeom>
        </p:spPr>
      </p:pic>
      <p:pic>
        <p:nvPicPr>
          <p:cNvPr id="51" name="Picture 50" descr="Icon&#10;&#10;Description automatically generated with medium confidence">
            <a:extLst>
              <a:ext uri="{FF2B5EF4-FFF2-40B4-BE49-F238E27FC236}">
                <a16:creationId xmlns:a16="http://schemas.microsoft.com/office/drawing/2014/main" id="{A686AF3F-34C8-59AD-EEB1-0B934926564D}"/>
              </a:ext>
            </a:extLst>
          </p:cNvPr>
          <p:cNvPicPr>
            <a:picLocks noChangeAspect="1"/>
          </p:cNvPicPr>
          <p:nvPr/>
        </p:nvPicPr>
        <p:blipFill rotWithShape="1">
          <a:blip r:embed="rId3">
            <a:extLst>
              <a:ext uri="{28A0092B-C50C-407E-A947-70E740481C1C}">
                <a14:useLocalDpi xmlns:a14="http://schemas.microsoft.com/office/drawing/2010/main" val="0"/>
              </a:ext>
            </a:extLst>
          </a:blip>
          <a:srcRect l="10333" t="1" r="4772" b="5547"/>
          <a:stretch/>
        </p:blipFill>
        <p:spPr>
          <a:xfrm>
            <a:off x="5497028" y="2235681"/>
            <a:ext cx="947971" cy="410369"/>
          </a:xfrm>
          <a:prstGeom prst="rect">
            <a:avLst/>
          </a:prstGeom>
        </p:spPr>
      </p:pic>
      <p:sp>
        <p:nvSpPr>
          <p:cNvPr id="52" name="Rectangle: Rounded Corners 51">
            <a:extLst>
              <a:ext uri="{FF2B5EF4-FFF2-40B4-BE49-F238E27FC236}">
                <a16:creationId xmlns:a16="http://schemas.microsoft.com/office/drawing/2014/main" id="{57ADE069-9FEC-5117-44D6-657961BEA6F6}"/>
              </a:ext>
            </a:extLst>
          </p:cNvPr>
          <p:cNvSpPr/>
          <p:nvPr/>
        </p:nvSpPr>
        <p:spPr>
          <a:xfrm>
            <a:off x="1654531" y="1181390"/>
            <a:ext cx="5456945" cy="682187"/>
          </a:xfrm>
          <a:prstGeom prst="roundRect">
            <a:avLst/>
          </a:prstGeom>
          <a:solidFill>
            <a:srgbClr val="FFFFFF"/>
          </a:solidFill>
          <a:ln w="12700" cap="flat" cmpd="sng" algn="ctr">
            <a:solidFill>
              <a:srgbClr val="4472C4">
                <a:shade val="15000"/>
              </a:srgbClr>
            </a:solidFill>
            <a:prstDash val="solid"/>
            <a:miter lim="800000"/>
          </a:ln>
          <a:effectLst/>
        </p:spPr>
        <p:txBody>
          <a:bodyPr rtlCol="0" anchor="ctr"/>
          <a:lstStyle/>
          <a:p>
            <a:pPr algn="ctr" defTabSz="685800" eaLnBrk="1" fontAlgn="auto" hangingPunct="1">
              <a:spcBef>
                <a:spcPts val="0"/>
              </a:spcBef>
              <a:spcAft>
                <a:spcPts val="0"/>
              </a:spcAft>
              <a:defRPr/>
            </a:pPr>
            <a:endParaRPr lang="en-US" sz="1350" kern="0">
              <a:solidFill>
                <a:prstClr val="white"/>
              </a:solidFill>
              <a:latin typeface="Calibri" panose="020F0502020204030204"/>
            </a:endParaRPr>
          </a:p>
        </p:txBody>
      </p:sp>
      <p:pic>
        <p:nvPicPr>
          <p:cNvPr id="1028" name="Picture 4">
            <a:extLst>
              <a:ext uri="{FF2B5EF4-FFF2-40B4-BE49-F238E27FC236}">
                <a16:creationId xmlns:a16="http://schemas.microsoft.com/office/drawing/2014/main" id="{17B888CF-40D0-7D37-64D1-2C060DC6D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8268" y="950503"/>
            <a:ext cx="1284470" cy="53091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8D4E9842-D1DC-8DD1-6A5C-2587CC0EC3CB}"/>
              </a:ext>
            </a:extLst>
          </p:cNvPr>
          <p:cNvPicPr>
            <a:picLocks noChangeAspect="1"/>
          </p:cNvPicPr>
          <p:nvPr/>
        </p:nvPicPr>
        <p:blipFill>
          <a:blip r:embed="rId5"/>
          <a:stretch>
            <a:fillRect/>
          </a:stretch>
        </p:blipFill>
        <p:spPr>
          <a:xfrm rot="5400000">
            <a:off x="4764949" y="1849876"/>
            <a:ext cx="263813" cy="263813"/>
          </a:xfrm>
          <a:prstGeom prst="rect">
            <a:avLst/>
          </a:prstGeom>
        </p:spPr>
      </p:pic>
      <p:pic>
        <p:nvPicPr>
          <p:cNvPr id="140" name="Picture 139">
            <a:extLst>
              <a:ext uri="{FF2B5EF4-FFF2-40B4-BE49-F238E27FC236}">
                <a16:creationId xmlns:a16="http://schemas.microsoft.com/office/drawing/2014/main" id="{B0C8B2D8-1F05-DB38-081A-0D12E9F31AD6}"/>
              </a:ext>
            </a:extLst>
          </p:cNvPr>
          <p:cNvPicPr>
            <a:picLocks noChangeAspect="1"/>
          </p:cNvPicPr>
          <p:nvPr/>
        </p:nvPicPr>
        <p:blipFill>
          <a:blip r:embed="rId5"/>
          <a:stretch>
            <a:fillRect/>
          </a:stretch>
        </p:blipFill>
        <p:spPr>
          <a:xfrm rot="5400000">
            <a:off x="4764949" y="2772832"/>
            <a:ext cx="263813" cy="263813"/>
          </a:xfrm>
          <a:prstGeom prst="rect">
            <a:avLst/>
          </a:prstGeom>
        </p:spPr>
      </p:pic>
      <p:pic>
        <p:nvPicPr>
          <p:cNvPr id="141" name="Picture 140">
            <a:extLst>
              <a:ext uri="{FF2B5EF4-FFF2-40B4-BE49-F238E27FC236}">
                <a16:creationId xmlns:a16="http://schemas.microsoft.com/office/drawing/2014/main" id="{F9B630C6-1476-ACD8-D8AF-976779ADFB14}"/>
              </a:ext>
            </a:extLst>
          </p:cNvPr>
          <p:cNvPicPr>
            <a:picLocks noChangeAspect="1"/>
          </p:cNvPicPr>
          <p:nvPr/>
        </p:nvPicPr>
        <p:blipFill>
          <a:blip r:embed="rId5"/>
          <a:stretch>
            <a:fillRect/>
          </a:stretch>
        </p:blipFill>
        <p:spPr>
          <a:xfrm rot="5400000">
            <a:off x="4764949" y="3931849"/>
            <a:ext cx="263813" cy="263813"/>
          </a:xfrm>
          <a:prstGeom prst="rect">
            <a:avLst/>
          </a:prstGeom>
        </p:spPr>
      </p:pic>
      <p:sp>
        <p:nvSpPr>
          <p:cNvPr id="142" name="Rectangle: Rounded Corners 141">
            <a:extLst>
              <a:ext uri="{FF2B5EF4-FFF2-40B4-BE49-F238E27FC236}">
                <a16:creationId xmlns:a16="http://schemas.microsoft.com/office/drawing/2014/main" id="{8C141898-CCE2-9EF2-45BB-313B21565341}"/>
              </a:ext>
            </a:extLst>
          </p:cNvPr>
          <p:cNvSpPr/>
          <p:nvPr/>
        </p:nvSpPr>
        <p:spPr>
          <a:xfrm>
            <a:off x="1587772" y="4254029"/>
            <a:ext cx="3349610" cy="623123"/>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algn="ctr" defTabSz="685800" eaLnBrk="1" fontAlgn="auto" hangingPunct="1">
              <a:spcBef>
                <a:spcPts val="0"/>
              </a:spcBef>
              <a:spcAft>
                <a:spcPts val="0"/>
              </a:spcAft>
              <a:defRPr/>
            </a:pPr>
            <a:endParaRPr lang="en-US" sz="1350" kern="0">
              <a:solidFill>
                <a:prstClr val="white"/>
              </a:solidFill>
              <a:latin typeface="Calibri" panose="020F0502020204030204"/>
            </a:endParaRPr>
          </a:p>
        </p:txBody>
      </p:sp>
      <p:sp>
        <p:nvSpPr>
          <p:cNvPr id="143" name="TextBox 142">
            <a:extLst>
              <a:ext uri="{FF2B5EF4-FFF2-40B4-BE49-F238E27FC236}">
                <a16:creationId xmlns:a16="http://schemas.microsoft.com/office/drawing/2014/main" id="{C67EB465-7B8D-EF95-902A-0DE4A073E32B}"/>
              </a:ext>
            </a:extLst>
          </p:cNvPr>
          <p:cNvSpPr txBox="1"/>
          <p:nvPr/>
        </p:nvSpPr>
        <p:spPr>
          <a:xfrm>
            <a:off x="1718691" y="4316007"/>
            <a:ext cx="1454424" cy="519373"/>
          </a:xfrm>
          <a:prstGeom prst="rect">
            <a:avLst/>
          </a:prstGeom>
          <a:noFill/>
        </p:spPr>
        <p:txBody>
          <a:bodyPr wrap="square" rtlCol="0">
            <a:spAutoFit/>
          </a:bodyPr>
          <a:lstStyle/>
          <a:p>
            <a:pPr algn="ctr" defTabSz="685800" eaLnBrk="1" fontAlgn="auto" hangingPunct="1">
              <a:spcBef>
                <a:spcPts val="0"/>
              </a:spcBef>
              <a:spcAft>
                <a:spcPts val="0"/>
              </a:spcAft>
              <a:defRPr/>
            </a:pPr>
            <a:r>
              <a:rPr lang="en-US" sz="975" b="1" kern="0">
                <a:solidFill>
                  <a:srgbClr val="002060"/>
                </a:solidFill>
                <a:latin typeface="Calibri" panose="020F0502020204030204"/>
              </a:rPr>
              <a:t>Electronic Health Records (EHR) Vendors </a:t>
            </a:r>
          </a:p>
          <a:p>
            <a:pPr algn="ctr" defTabSz="685800" eaLnBrk="1" fontAlgn="auto" hangingPunct="1">
              <a:spcBef>
                <a:spcPts val="0"/>
              </a:spcBef>
              <a:spcAft>
                <a:spcPts val="0"/>
              </a:spcAft>
              <a:defRPr/>
            </a:pPr>
            <a:r>
              <a:rPr lang="en-US" sz="825" i="1" kern="0">
                <a:solidFill>
                  <a:srgbClr val="002060"/>
                </a:solidFill>
                <a:latin typeface="Calibri" panose="020F0502020204030204"/>
              </a:rPr>
              <a:t>230+ Nationwide</a:t>
            </a:r>
            <a:endParaRPr lang="en-US" sz="900" i="1" kern="0">
              <a:solidFill>
                <a:srgbClr val="002060"/>
              </a:solidFill>
              <a:latin typeface="Calibri" panose="020F0502020204030204"/>
            </a:endParaRPr>
          </a:p>
        </p:txBody>
      </p:sp>
      <p:sp>
        <p:nvSpPr>
          <p:cNvPr id="144" name="TextBox 143">
            <a:extLst>
              <a:ext uri="{FF2B5EF4-FFF2-40B4-BE49-F238E27FC236}">
                <a16:creationId xmlns:a16="http://schemas.microsoft.com/office/drawing/2014/main" id="{84BEC447-C3A6-6ABF-3F9D-AE0B23F2A9EE}"/>
              </a:ext>
            </a:extLst>
          </p:cNvPr>
          <p:cNvSpPr txBox="1"/>
          <p:nvPr/>
        </p:nvSpPr>
        <p:spPr>
          <a:xfrm>
            <a:off x="3280821" y="4323250"/>
            <a:ext cx="1641773" cy="519373"/>
          </a:xfrm>
          <a:prstGeom prst="rect">
            <a:avLst/>
          </a:prstGeom>
          <a:noFill/>
        </p:spPr>
        <p:txBody>
          <a:bodyPr wrap="square" rtlCol="0">
            <a:spAutoFit/>
          </a:bodyPr>
          <a:lstStyle/>
          <a:p>
            <a:pPr algn="ctr" defTabSz="685800" eaLnBrk="1" fontAlgn="auto" hangingPunct="1">
              <a:spcBef>
                <a:spcPts val="0"/>
              </a:spcBef>
              <a:spcAft>
                <a:spcPts val="0"/>
              </a:spcAft>
              <a:defRPr/>
            </a:pPr>
            <a:r>
              <a:rPr lang="en-US" sz="975" b="1" kern="0">
                <a:solidFill>
                  <a:srgbClr val="002060"/>
                </a:solidFill>
                <a:latin typeface="Calibri" panose="020F0502020204030204"/>
              </a:rPr>
              <a:t>Immunization Information Systems (IIS) Vendors </a:t>
            </a:r>
          </a:p>
          <a:p>
            <a:pPr algn="ctr" defTabSz="685800" eaLnBrk="1" fontAlgn="auto" hangingPunct="1">
              <a:spcBef>
                <a:spcPts val="0"/>
              </a:spcBef>
              <a:spcAft>
                <a:spcPts val="0"/>
              </a:spcAft>
              <a:defRPr/>
            </a:pPr>
            <a:r>
              <a:rPr lang="en-US" sz="825" i="1" kern="0">
                <a:solidFill>
                  <a:srgbClr val="002060"/>
                </a:solidFill>
                <a:latin typeface="Calibri" panose="020F0502020204030204"/>
              </a:rPr>
              <a:t>18 Nationwide</a:t>
            </a:r>
          </a:p>
        </p:txBody>
      </p:sp>
      <p:sp>
        <p:nvSpPr>
          <p:cNvPr id="145" name="Rectangle: Rounded Corners 144">
            <a:extLst>
              <a:ext uri="{FF2B5EF4-FFF2-40B4-BE49-F238E27FC236}">
                <a16:creationId xmlns:a16="http://schemas.microsoft.com/office/drawing/2014/main" id="{9EBE52F9-D6B9-B28C-2530-A3659EACF1D7}"/>
              </a:ext>
            </a:extLst>
          </p:cNvPr>
          <p:cNvSpPr/>
          <p:nvPr/>
        </p:nvSpPr>
        <p:spPr>
          <a:xfrm>
            <a:off x="5348626" y="4253941"/>
            <a:ext cx="3634910" cy="623310"/>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algn="ctr" defTabSz="685800" eaLnBrk="1" fontAlgn="auto" hangingPunct="1">
              <a:spcBef>
                <a:spcPts val="0"/>
              </a:spcBef>
              <a:spcAft>
                <a:spcPts val="0"/>
              </a:spcAft>
              <a:defRPr/>
            </a:pPr>
            <a:endParaRPr lang="en-US" sz="1350" kern="0">
              <a:solidFill>
                <a:prstClr val="white"/>
              </a:solidFill>
              <a:latin typeface="Calibri" panose="020F0502020204030204"/>
            </a:endParaRPr>
          </a:p>
        </p:txBody>
      </p:sp>
      <p:sp>
        <p:nvSpPr>
          <p:cNvPr id="146" name="TextBox 145">
            <a:extLst>
              <a:ext uri="{FF2B5EF4-FFF2-40B4-BE49-F238E27FC236}">
                <a16:creationId xmlns:a16="http://schemas.microsoft.com/office/drawing/2014/main" id="{E491364B-102D-EC09-B5B6-3134EC56A53D}"/>
              </a:ext>
            </a:extLst>
          </p:cNvPr>
          <p:cNvSpPr txBox="1"/>
          <p:nvPr/>
        </p:nvSpPr>
        <p:spPr>
          <a:xfrm>
            <a:off x="7307334" y="4398271"/>
            <a:ext cx="945394" cy="496290"/>
          </a:xfrm>
          <a:prstGeom prst="rect">
            <a:avLst/>
          </a:prstGeom>
          <a:noFill/>
        </p:spPr>
        <p:txBody>
          <a:bodyPr wrap="square" rtlCol="0">
            <a:spAutoFit/>
          </a:bodyPr>
          <a:lstStyle/>
          <a:p>
            <a:pPr algn="ctr" defTabSz="685800" eaLnBrk="1" fontAlgn="auto" hangingPunct="1">
              <a:spcBef>
                <a:spcPts val="0"/>
              </a:spcBef>
              <a:spcAft>
                <a:spcPts val="0"/>
              </a:spcAft>
              <a:defRPr/>
            </a:pPr>
            <a:r>
              <a:rPr lang="en-US" sz="975" b="1" kern="0">
                <a:solidFill>
                  <a:srgbClr val="002060"/>
                </a:solidFill>
                <a:latin typeface="Calibri" panose="020F0502020204030204"/>
              </a:rPr>
              <a:t>Provider EHRs</a:t>
            </a:r>
          </a:p>
          <a:p>
            <a:pPr algn="ctr" defTabSz="685800" eaLnBrk="1" fontAlgn="auto" hangingPunct="1">
              <a:spcBef>
                <a:spcPts val="0"/>
              </a:spcBef>
              <a:spcAft>
                <a:spcPts val="0"/>
              </a:spcAft>
              <a:defRPr/>
            </a:pPr>
            <a:r>
              <a:rPr lang="en-US" sz="825" i="1" kern="0">
                <a:solidFill>
                  <a:srgbClr val="002060"/>
                </a:solidFill>
                <a:latin typeface="Calibri" panose="020F0502020204030204"/>
              </a:rPr>
              <a:t>5000+ Nationwide</a:t>
            </a:r>
          </a:p>
        </p:txBody>
      </p:sp>
      <p:sp>
        <p:nvSpPr>
          <p:cNvPr id="148" name="Arrow: Down 147">
            <a:extLst>
              <a:ext uri="{FF2B5EF4-FFF2-40B4-BE49-F238E27FC236}">
                <a16:creationId xmlns:a16="http://schemas.microsoft.com/office/drawing/2014/main" id="{8B8CDCE0-FD99-6883-EECC-DBA1A8C3FDE5}"/>
              </a:ext>
            </a:extLst>
          </p:cNvPr>
          <p:cNvSpPr/>
          <p:nvPr/>
        </p:nvSpPr>
        <p:spPr>
          <a:xfrm rot="16200000">
            <a:off x="5054060" y="4434236"/>
            <a:ext cx="205740" cy="274320"/>
          </a:xfrm>
          <a:prstGeom prst="downArrow">
            <a:avLst/>
          </a:prstGeom>
          <a:solidFill>
            <a:schemeClr val="accent6">
              <a:lumMod val="50000"/>
              <a:lumOff val="50000"/>
            </a:schemeClr>
          </a:solidFill>
          <a:ln w="12700" cap="flat" cmpd="sng" algn="ctr">
            <a:solidFill>
              <a:schemeClr val="tx1"/>
            </a:solidFill>
            <a:prstDash val="solid"/>
            <a:miter lim="800000"/>
          </a:ln>
          <a:effectLst/>
        </p:spPr>
        <p:txBody>
          <a:bodyPr rtlCol="0" anchor="ctr"/>
          <a:lstStyle/>
          <a:p>
            <a:pPr algn="ctr" defTabSz="685800" eaLnBrk="1" fontAlgn="auto" hangingPunct="1">
              <a:spcBef>
                <a:spcPts val="0"/>
              </a:spcBef>
              <a:spcAft>
                <a:spcPts val="0"/>
              </a:spcAft>
              <a:defRPr/>
            </a:pPr>
            <a:endParaRPr lang="en-US" sz="1350" kern="0">
              <a:solidFill>
                <a:prstClr val="white"/>
              </a:solidFill>
              <a:latin typeface="Calibri" panose="020F0502020204030204"/>
            </a:endParaRPr>
          </a:p>
        </p:txBody>
      </p:sp>
      <p:sp>
        <p:nvSpPr>
          <p:cNvPr id="149" name="TextBox 148">
            <a:extLst>
              <a:ext uri="{FF2B5EF4-FFF2-40B4-BE49-F238E27FC236}">
                <a16:creationId xmlns:a16="http://schemas.microsoft.com/office/drawing/2014/main" id="{FEB94D61-21F8-CAC6-1947-09DFEECC7D5C}"/>
              </a:ext>
            </a:extLst>
          </p:cNvPr>
          <p:cNvSpPr txBox="1"/>
          <p:nvPr/>
        </p:nvSpPr>
        <p:spPr>
          <a:xfrm>
            <a:off x="6203596" y="4398271"/>
            <a:ext cx="1040507" cy="369332"/>
          </a:xfrm>
          <a:prstGeom prst="rect">
            <a:avLst/>
          </a:prstGeom>
          <a:noFill/>
        </p:spPr>
        <p:txBody>
          <a:bodyPr wrap="square" rtlCol="0">
            <a:spAutoFit/>
          </a:bodyPr>
          <a:lstStyle/>
          <a:p>
            <a:pPr algn="ctr" defTabSz="685800" eaLnBrk="1" fontAlgn="auto" hangingPunct="1">
              <a:spcBef>
                <a:spcPts val="0"/>
              </a:spcBef>
              <a:spcAft>
                <a:spcPts val="0"/>
              </a:spcAft>
              <a:defRPr/>
            </a:pPr>
            <a:r>
              <a:rPr lang="en-US" sz="975" b="1" kern="0">
                <a:solidFill>
                  <a:srgbClr val="002060"/>
                </a:solidFill>
                <a:latin typeface="Calibri" panose="020F0502020204030204"/>
              </a:rPr>
              <a:t>Jurisdictional IIS</a:t>
            </a:r>
          </a:p>
          <a:p>
            <a:pPr algn="ctr" defTabSz="685800" eaLnBrk="1" fontAlgn="auto" hangingPunct="1">
              <a:spcBef>
                <a:spcPts val="0"/>
              </a:spcBef>
              <a:spcAft>
                <a:spcPts val="0"/>
              </a:spcAft>
              <a:defRPr/>
            </a:pPr>
            <a:r>
              <a:rPr lang="en-US" sz="825" i="1" kern="0">
                <a:solidFill>
                  <a:srgbClr val="002060"/>
                </a:solidFill>
                <a:latin typeface="Calibri" panose="020F0502020204030204"/>
              </a:rPr>
              <a:t>64 N</a:t>
            </a:r>
            <a:r>
              <a:rPr lang="en-US" sz="825" i="1" kern="0" err="1">
                <a:solidFill>
                  <a:srgbClr val="002060"/>
                </a:solidFill>
                <a:latin typeface="Calibri" panose="020F0502020204030204"/>
              </a:rPr>
              <a:t>ationwide</a:t>
            </a:r>
            <a:endParaRPr lang="en-US" sz="825" i="1" kern="0">
              <a:solidFill>
                <a:srgbClr val="002060"/>
              </a:solidFill>
              <a:latin typeface="Calibri" panose="020F0502020204030204"/>
            </a:endParaRPr>
          </a:p>
        </p:txBody>
      </p:sp>
      <p:sp>
        <p:nvSpPr>
          <p:cNvPr id="150" name="Rectangle: Rounded Corners 149">
            <a:extLst>
              <a:ext uri="{FF2B5EF4-FFF2-40B4-BE49-F238E27FC236}">
                <a16:creationId xmlns:a16="http://schemas.microsoft.com/office/drawing/2014/main" id="{7953CAA9-2E2F-BABE-A5B8-EEC9FD88A43E}"/>
              </a:ext>
            </a:extLst>
          </p:cNvPr>
          <p:cNvSpPr/>
          <p:nvPr/>
        </p:nvSpPr>
        <p:spPr>
          <a:xfrm>
            <a:off x="1587771" y="3042815"/>
            <a:ext cx="7395764" cy="739543"/>
          </a:xfrm>
          <a:prstGeom prst="roundRect">
            <a:avLst/>
          </a:prstGeom>
          <a:solidFill>
            <a:schemeClr val="bg1"/>
          </a:solidFill>
          <a:ln w="12700" cap="flat" cmpd="sng" algn="ctr">
            <a:solidFill>
              <a:srgbClr val="2F528F"/>
            </a:solidFill>
            <a:prstDash val="solid"/>
            <a:miter lim="800000"/>
          </a:ln>
          <a:effectLst/>
        </p:spPr>
        <p:txBody>
          <a:bodyPr rtlCol="0" anchor="ctr"/>
          <a:lstStyle/>
          <a:p>
            <a:pPr algn="ctr" defTabSz="685800" eaLnBrk="1" fontAlgn="auto" hangingPunct="1">
              <a:spcBef>
                <a:spcPts val="0"/>
              </a:spcBef>
              <a:spcAft>
                <a:spcPts val="0"/>
              </a:spcAft>
              <a:defRPr/>
            </a:pPr>
            <a:endParaRPr lang="en-US" sz="1350" kern="0">
              <a:solidFill>
                <a:prstClr val="white"/>
              </a:solidFill>
              <a:latin typeface="Calibri" panose="020F0502020204030204"/>
            </a:endParaRPr>
          </a:p>
        </p:txBody>
      </p:sp>
      <p:pic>
        <p:nvPicPr>
          <p:cNvPr id="36" name="Picture 35" descr="Logo, company name&#10;&#10;Description automatically generated">
            <a:extLst>
              <a:ext uri="{FF2B5EF4-FFF2-40B4-BE49-F238E27FC236}">
                <a16:creationId xmlns:a16="http://schemas.microsoft.com/office/drawing/2014/main" id="{3012C37E-DD43-FECF-2951-184595A9DD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6899" y="3266924"/>
            <a:ext cx="677901" cy="433837"/>
          </a:xfrm>
          <a:prstGeom prst="rect">
            <a:avLst/>
          </a:prstGeom>
        </p:spPr>
      </p:pic>
      <p:pic>
        <p:nvPicPr>
          <p:cNvPr id="37" name="Picture 36" descr="Text&#10;&#10;Description automatically generated">
            <a:extLst>
              <a:ext uri="{FF2B5EF4-FFF2-40B4-BE49-F238E27FC236}">
                <a16:creationId xmlns:a16="http://schemas.microsoft.com/office/drawing/2014/main" id="{FA0C7558-7419-E8FD-829B-AB98A7C9C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330" y="3426821"/>
            <a:ext cx="1037461" cy="266295"/>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72F4047A-3798-221C-4A65-2BFE870337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6100" y="3248608"/>
            <a:ext cx="651242" cy="502043"/>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7CF52BFC-80CD-94E7-C3FE-51B0D58DC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3098" y="3470621"/>
            <a:ext cx="317574" cy="203912"/>
          </a:xfrm>
          <a:prstGeom prst="rect">
            <a:avLst/>
          </a:prstGeom>
        </p:spPr>
      </p:pic>
      <p:pic>
        <p:nvPicPr>
          <p:cNvPr id="40" name="Picture 39">
            <a:extLst>
              <a:ext uri="{FF2B5EF4-FFF2-40B4-BE49-F238E27FC236}">
                <a16:creationId xmlns:a16="http://schemas.microsoft.com/office/drawing/2014/main" id="{6621708C-CAF2-3399-FC0A-6F29F32A10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186" y="3475538"/>
            <a:ext cx="714196" cy="181272"/>
          </a:xfrm>
          <a:prstGeom prst="rect">
            <a:avLst/>
          </a:prstGeom>
        </p:spPr>
      </p:pic>
      <p:grpSp>
        <p:nvGrpSpPr>
          <p:cNvPr id="41" name="Group 40">
            <a:extLst>
              <a:ext uri="{FF2B5EF4-FFF2-40B4-BE49-F238E27FC236}">
                <a16:creationId xmlns:a16="http://schemas.microsoft.com/office/drawing/2014/main" id="{2FF21842-4D8D-66C5-6909-46039FB5E90F}"/>
              </a:ext>
            </a:extLst>
          </p:cNvPr>
          <p:cNvGrpSpPr/>
          <p:nvPr/>
        </p:nvGrpSpPr>
        <p:grpSpPr>
          <a:xfrm>
            <a:off x="7476302" y="3357626"/>
            <a:ext cx="633822" cy="380954"/>
            <a:chOff x="7310547" y="4787940"/>
            <a:chExt cx="1240842" cy="615786"/>
          </a:xfrm>
        </p:grpSpPr>
        <p:pic>
          <p:nvPicPr>
            <p:cNvPr id="42" name="Picture 41" descr="A picture containing logo&#10;&#10;Description automatically generated">
              <a:extLst>
                <a:ext uri="{FF2B5EF4-FFF2-40B4-BE49-F238E27FC236}">
                  <a16:creationId xmlns:a16="http://schemas.microsoft.com/office/drawing/2014/main" id="{F148F55C-F934-FF3D-0052-F951261155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0547" y="4787940"/>
              <a:ext cx="1190118" cy="408042"/>
            </a:xfrm>
            <a:prstGeom prst="rect">
              <a:avLst/>
            </a:prstGeom>
          </p:spPr>
        </p:pic>
        <p:pic>
          <p:nvPicPr>
            <p:cNvPr id="43" name="Picture 42" descr="A picture containing application&#10;&#10;Description automatically generated">
              <a:extLst>
                <a:ext uri="{FF2B5EF4-FFF2-40B4-BE49-F238E27FC236}">
                  <a16:creationId xmlns:a16="http://schemas.microsoft.com/office/drawing/2014/main" id="{B4225307-3534-12F4-67DB-7FB7964677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28639" y="5172570"/>
              <a:ext cx="1222750" cy="231156"/>
            </a:xfrm>
            <a:prstGeom prst="rect">
              <a:avLst/>
            </a:prstGeom>
          </p:spPr>
        </p:pic>
      </p:grpSp>
      <p:pic>
        <p:nvPicPr>
          <p:cNvPr id="45" name="Picture 44" descr="Graphical user interface, text, application&#10;&#10;Description automatically generated">
            <a:extLst>
              <a:ext uri="{FF2B5EF4-FFF2-40B4-BE49-F238E27FC236}">
                <a16:creationId xmlns:a16="http://schemas.microsoft.com/office/drawing/2014/main" id="{11285BE1-CB39-5B83-ABFD-D77007553D1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17613" y="3444323"/>
            <a:ext cx="330311" cy="279747"/>
          </a:xfrm>
          <a:prstGeom prst="bracketPair">
            <a:avLst/>
          </a:prstGeom>
        </p:spPr>
      </p:pic>
      <p:pic>
        <p:nvPicPr>
          <p:cNvPr id="46" name="Picture 45">
            <a:extLst>
              <a:ext uri="{FF2B5EF4-FFF2-40B4-BE49-F238E27FC236}">
                <a16:creationId xmlns:a16="http://schemas.microsoft.com/office/drawing/2014/main" id="{5DA2E27E-9EA1-15EC-99A4-359BED867C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62932" y="3596585"/>
            <a:ext cx="509773" cy="120989"/>
          </a:xfrm>
          <a:prstGeom prst="rect">
            <a:avLst/>
          </a:prstGeom>
        </p:spPr>
      </p:pic>
      <p:pic>
        <p:nvPicPr>
          <p:cNvPr id="47" name="Picture 46" descr="Logo, company name&#10;&#10;Description automatically generated">
            <a:extLst>
              <a:ext uri="{FF2B5EF4-FFF2-40B4-BE49-F238E27FC236}">
                <a16:creationId xmlns:a16="http://schemas.microsoft.com/office/drawing/2014/main" id="{1ED92D41-1AF5-398F-9A1D-DD706DA4A80E}"/>
              </a:ext>
            </a:extLst>
          </p:cNvPr>
          <p:cNvPicPr>
            <a:picLocks noChangeAspect="1"/>
          </p:cNvPicPr>
          <p:nvPr/>
        </p:nvPicPr>
        <p:blipFill rotWithShape="1">
          <a:blip r:embed="rId14">
            <a:extLst>
              <a:ext uri="{28A0092B-C50C-407E-A947-70E740481C1C}">
                <a14:useLocalDpi xmlns:a14="http://schemas.microsoft.com/office/drawing/2010/main" val="0"/>
              </a:ext>
            </a:extLst>
          </a:blip>
          <a:srcRect l="7358" t="17592" b="6115"/>
          <a:stretch/>
        </p:blipFill>
        <p:spPr>
          <a:xfrm>
            <a:off x="5547864" y="3375333"/>
            <a:ext cx="507655" cy="160654"/>
          </a:xfrm>
          <a:prstGeom prst="rect">
            <a:avLst/>
          </a:prstGeom>
        </p:spPr>
      </p:pic>
      <p:sp>
        <p:nvSpPr>
          <p:cNvPr id="159" name="TextBox 158">
            <a:extLst>
              <a:ext uri="{FF2B5EF4-FFF2-40B4-BE49-F238E27FC236}">
                <a16:creationId xmlns:a16="http://schemas.microsoft.com/office/drawing/2014/main" id="{20A7D1B6-2A55-E679-55C2-E6EE5579AD7D}"/>
              </a:ext>
            </a:extLst>
          </p:cNvPr>
          <p:cNvSpPr txBox="1"/>
          <p:nvPr/>
        </p:nvSpPr>
        <p:spPr>
          <a:xfrm>
            <a:off x="2760971" y="2959418"/>
            <a:ext cx="1551306" cy="253916"/>
          </a:xfrm>
          <a:prstGeom prst="rect">
            <a:avLst/>
          </a:prstGeom>
          <a:solidFill>
            <a:schemeClr val="bg1"/>
          </a:solidFill>
        </p:spPr>
        <p:txBody>
          <a:bodyPr wrap="square" rtlCol="0">
            <a:spAutoFit/>
          </a:bodyPr>
          <a:lstStyle/>
          <a:p>
            <a:pPr algn="ctr" defTabSz="685800" eaLnBrk="1" fontAlgn="auto" hangingPunct="1">
              <a:spcBef>
                <a:spcPts val="0"/>
              </a:spcBef>
              <a:spcAft>
                <a:spcPts val="0"/>
              </a:spcAft>
              <a:defRPr/>
            </a:pPr>
            <a:r>
              <a:rPr lang="en-US" sz="1050" b="1" kern="0">
                <a:solidFill>
                  <a:prstClr val="black"/>
                </a:solidFill>
                <a:latin typeface="Calibri" panose="020F0502020204030204"/>
              </a:rPr>
              <a:t>Data Vendor Partners</a:t>
            </a:r>
            <a:endParaRPr lang="en-US" sz="1050" kern="0">
              <a:solidFill>
                <a:prstClr val="black"/>
              </a:solidFill>
              <a:latin typeface="Calibri" panose="020F0502020204030204"/>
            </a:endParaRPr>
          </a:p>
        </p:txBody>
      </p:sp>
      <p:cxnSp>
        <p:nvCxnSpPr>
          <p:cNvPr id="161" name="Straight Connector 160">
            <a:extLst>
              <a:ext uri="{FF2B5EF4-FFF2-40B4-BE49-F238E27FC236}">
                <a16:creationId xmlns:a16="http://schemas.microsoft.com/office/drawing/2014/main" id="{83BA1DC9-338F-AFB3-BC09-1D87A850D24B}"/>
              </a:ext>
            </a:extLst>
          </p:cNvPr>
          <p:cNvCxnSpPr>
            <a:cxnSpLocks/>
          </p:cNvCxnSpPr>
          <p:nvPr/>
        </p:nvCxnSpPr>
        <p:spPr>
          <a:xfrm>
            <a:off x="4571999" y="3227654"/>
            <a:ext cx="3810189" cy="0"/>
          </a:xfrm>
          <a:prstGeom prst="line">
            <a:avLst/>
          </a:prstGeom>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E009E0B9-00AF-A99B-13C3-A3158AF947F7}"/>
              </a:ext>
            </a:extLst>
          </p:cNvPr>
          <p:cNvSpPr txBox="1"/>
          <p:nvPr/>
        </p:nvSpPr>
        <p:spPr>
          <a:xfrm>
            <a:off x="5634108" y="3113897"/>
            <a:ext cx="1685974" cy="242374"/>
          </a:xfrm>
          <a:prstGeom prst="rect">
            <a:avLst/>
          </a:prstGeom>
          <a:solidFill>
            <a:schemeClr val="bg1"/>
          </a:solidFill>
        </p:spPr>
        <p:txBody>
          <a:bodyPr wrap="square" rtlCol="0">
            <a:spAutoFit/>
          </a:bodyPr>
          <a:lstStyle/>
          <a:p>
            <a:pPr algn="ctr" defTabSz="685800" eaLnBrk="1" fontAlgn="auto" hangingPunct="1">
              <a:spcBef>
                <a:spcPts val="0"/>
              </a:spcBef>
              <a:spcAft>
                <a:spcPts val="0"/>
              </a:spcAft>
              <a:defRPr/>
            </a:pPr>
            <a:r>
              <a:rPr lang="en-US" sz="975" kern="0" spc="-38">
                <a:solidFill>
                  <a:prstClr val="black"/>
                </a:solidFill>
                <a:latin typeface="Calibri" panose="020F0502020204030204"/>
              </a:rPr>
              <a:t>Drug Compendium  Partners</a:t>
            </a:r>
          </a:p>
        </p:txBody>
      </p:sp>
      <p:cxnSp>
        <p:nvCxnSpPr>
          <p:cNvPr id="166" name="Straight Connector 165">
            <a:extLst>
              <a:ext uri="{FF2B5EF4-FFF2-40B4-BE49-F238E27FC236}">
                <a16:creationId xmlns:a16="http://schemas.microsoft.com/office/drawing/2014/main" id="{2EC8A9D1-F9E3-B2FE-7547-263C2E6D57A2}"/>
              </a:ext>
            </a:extLst>
          </p:cNvPr>
          <p:cNvCxnSpPr/>
          <p:nvPr/>
        </p:nvCxnSpPr>
        <p:spPr>
          <a:xfrm>
            <a:off x="4571999" y="3227654"/>
            <a:ext cx="0" cy="137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3FA9547-FA52-BBEA-0401-6F5F57C8BEBA}"/>
              </a:ext>
            </a:extLst>
          </p:cNvPr>
          <p:cNvCxnSpPr/>
          <p:nvPr/>
        </p:nvCxnSpPr>
        <p:spPr>
          <a:xfrm>
            <a:off x="8382188" y="3227654"/>
            <a:ext cx="0" cy="137160"/>
          </a:xfrm>
          <a:prstGeom prst="line">
            <a:avLst/>
          </a:prstGeom>
        </p:spPr>
        <p:style>
          <a:lnRef idx="1">
            <a:schemeClr val="accent1"/>
          </a:lnRef>
          <a:fillRef idx="0">
            <a:schemeClr val="accent1"/>
          </a:fillRef>
          <a:effectRef idx="0">
            <a:schemeClr val="accent1"/>
          </a:effectRef>
          <a:fontRef idx="minor">
            <a:schemeClr val="tx1"/>
          </a:fontRef>
        </p:style>
      </p:cxnSp>
      <p:sp>
        <p:nvSpPr>
          <p:cNvPr id="168" name="Rectangle: Rounded Corners 167">
            <a:extLst>
              <a:ext uri="{FF2B5EF4-FFF2-40B4-BE49-F238E27FC236}">
                <a16:creationId xmlns:a16="http://schemas.microsoft.com/office/drawing/2014/main" id="{70B1B462-C2E7-BF50-8C56-6FA87541FA5A}"/>
              </a:ext>
            </a:extLst>
          </p:cNvPr>
          <p:cNvSpPr/>
          <p:nvPr/>
        </p:nvSpPr>
        <p:spPr>
          <a:xfrm>
            <a:off x="1763024" y="527815"/>
            <a:ext cx="4988008" cy="738473"/>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algn="ctr" defTabSz="685800" eaLnBrk="1" fontAlgn="auto" hangingPunct="1">
              <a:spcBef>
                <a:spcPts val="0"/>
              </a:spcBef>
              <a:spcAft>
                <a:spcPts val="0"/>
              </a:spcAft>
              <a:defRPr/>
            </a:pPr>
            <a:endParaRPr lang="en-US" sz="1350" kern="0">
              <a:solidFill>
                <a:prstClr val="white"/>
              </a:solidFill>
              <a:latin typeface="Calibri" panose="020F0502020204030204"/>
            </a:endParaRPr>
          </a:p>
        </p:txBody>
      </p:sp>
      <p:sp>
        <p:nvSpPr>
          <p:cNvPr id="169" name="TextBox 168">
            <a:extLst>
              <a:ext uri="{FF2B5EF4-FFF2-40B4-BE49-F238E27FC236}">
                <a16:creationId xmlns:a16="http://schemas.microsoft.com/office/drawing/2014/main" id="{20AFF0C6-5E02-58EB-90C7-0F245EE07883}"/>
              </a:ext>
            </a:extLst>
          </p:cNvPr>
          <p:cNvSpPr txBox="1"/>
          <p:nvPr/>
        </p:nvSpPr>
        <p:spPr>
          <a:xfrm>
            <a:off x="3072345" y="426274"/>
            <a:ext cx="1025180" cy="253916"/>
          </a:xfrm>
          <a:prstGeom prst="rect">
            <a:avLst/>
          </a:prstGeom>
          <a:solidFill>
            <a:schemeClr val="bg1"/>
          </a:solidFill>
        </p:spPr>
        <p:txBody>
          <a:bodyPr wrap="square" rtlCol="0">
            <a:spAutoFit/>
          </a:bodyPr>
          <a:lstStyle/>
          <a:p>
            <a:pPr algn="ctr" defTabSz="685800" eaLnBrk="1" fontAlgn="auto" hangingPunct="1">
              <a:spcBef>
                <a:spcPts val="0"/>
              </a:spcBef>
              <a:spcAft>
                <a:spcPts val="0"/>
              </a:spcAft>
              <a:defRPr/>
            </a:pPr>
            <a:r>
              <a:rPr lang="en-US" sz="1050" b="1" kern="0">
                <a:solidFill>
                  <a:prstClr val="black"/>
                </a:solidFill>
                <a:latin typeface="Calibri" panose="020F0502020204030204"/>
              </a:rPr>
              <a:t>Manufacturers</a:t>
            </a:r>
            <a:endParaRPr lang="en-US" sz="1050" kern="0">
              <a:solidFill>
                <a:prstClr val="black"/>
              </a:solidFill>
              <a:latin typeface="Calibri" panose="020F0502020204030204"/>
            </a:endParaRPr>
          </a:p>
        </p:txBody>
      </p:sp>
      <p:grpSp>
        <p:nvGrpSpPr>
          <p:cNvPr id="170" name="Group 169">
            <a:extLst>
              <a:ext uri="{FF2B5EF4-FFF2-40B4-BE49-F238E27FC236}">
                <a16:creationId xmlns:a16="http://schemas.microsoft.com/office/drawing/2014/main" id="{367ADF29-07CB-1C5E-FFDB-5DDA0DF5127F}"/>
              </a:ext>
            </a:extLst>
          </p:cNvPr>
          <p:cNvGrpSpPr/>
          <p:nvPr/>
        </p:nvGrpSpPr>
        <p:grpSpPr>
          <a:xfrm>
            <a:off x="1953502" y="636987"/>
            <a:ext cx="4535636" cy="592591"/>
            <a:chOff x="2442207" y="736629"/>
            <a:chExt cx="6047515" cy="790121"/>
          </a:xfrm>
        </p:grpSpPr>
        <p:grpSp>
          <p:nvGrpSpPr>
            <p:cNvPr id="53" name="Group 52">
              <a:extLst>
                <a:ext uri="{FF2B5EF4-FFF2-40B4-BE49-F238E27FC236}">
                  <a16:creationId xmlns:a16="http://schemas.microsoft.com/office/drawing/2014/main" id="{FA075143-8D99-94D2-3ECA-8592069D0DA6}"/>
                </a:ext>
              </a:extLst>
            </p:cNvPr>
            <p:cNvGrpSpPr/>
            <p:nvPr/>
          </p:nvGrpSpPr>
          <p:grpSpPr>
            <a:xfrm>
              <a:off x="2459989" y="791871"/>
              <a:ext cx="1501913" cy="274321"/>
              <a:chOff x="587237" y="2797445"/>
              <a:chExt cx="1134729" cy="220177"/>
            </a:xfrm>
          </p:grpSpPr>
          <p:pic>
            <p:nvPicPr>
              <p:cNvPr id="54" name="Picture 53">
                <a:extLst>
                  <a:ext uri="{FF2B5EF4-FFF2-40B4-BE49-F238E27FC236}">
                    <a16:creationId xmlns:a16="http://schemas.microsoft.com/office/drawing/2014/main" id="{55195E25-C2CD-3FD9-EA3B-B34CAA9F1BF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7237" y="2830109"/>
                <a:ext cx="626548" cy="13386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97">
                <a:extLst>
                  <a:ext uri="{FF2B5EF4-FFF2-40B4-BE49-F238E27FC236}">
                    <a16:creationId xmlns:a16="http://schemas.microsoft.com/office/drawing/2014/main" id="{4C7EF48B-0388-7419-E1C9-B76B1C06022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42351" y="2797445"/>
                <a:ext cx="379615" cy="220177"/>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a:extLst>
                <a:ext uri="{FF2B5EF4-FFF2-40B4-BE49-F238E27FC236}">
                  <a16:creationId xmlns:a16="http://schemas.microsoft.com/office/drawing/2014/main" id="{217B82D7-AAE1-4FD3-75EC-9EE635BF392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40351" y="736629"/>
              <a:ext cx="1429124" cy="31713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0">
              <a:extLst>
                <a:ext uri="{FF2B5EF4-FFF2-40B4-BE49-F238E27FC236}">
                  <a16:creationId xmlns:a16="http://schemas.microsoft.com/office/drawing/2014/main" id="{21ED990C-98F3-E7D1-1F2B-4D82C8B63A3F}"/>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a:stretch/>
          </p:blipFill>
          <p:spPr bwMode="auto">
            <a:xfrm>
              <a:off x="4127583" y="834425"/>
              <a:ext cx="1200795" cy="50064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8">
              <a:extLst>
                <a:ext uri="{FF2B5EF4-FFF2-40B4-BE49-F238E27FC236}">
                  <a16:creationId xmlns:a16="http://schemas.microsoft.com/office/drawing/2014/main" id="{91A4C7E2-4CAE-E732-8729-A234548E155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42207" y="1196213"/>
              <a:ext cx="1040286" cy="28083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CE7B3A0B-A2EA-B00D-E444-3D3BFA35A123}"/>
                </a:ext>
              </a:extLst>
            </p:cNvPr>
            <p:cNvPicPr>
              <a:picLocks noChangeAspect="1"/>
            </p:cNvPicPr>
            <p:nvPr/>
          </p:nvPicPr>
          <p:blipFill rotWithShape="1">
            <a:blip r:embed="rId20"/>
            <a:srcRect r="70288"/>
            <a:stretch/>
          </p:blipFill>
          <p:spPr>
            <a:xfrm>
              <a:off x="7093405" y="1142669"/>
              <a:ext cx="420251" cy="384081"/>
            </a:xfrm>
            <a:prstGeom prst="rect">
              <a:avLst/>
            </a:prstGeom>
          </p:spPr>
        </p:pic>
        <p:pic>
          <p:nvPicPr>
            <p:cNvPr id="60" name="Picture 59">
              <a:extLst>
                <a:ext uri="{FF2B5EF4-FFF2-40B4-BE49-F238E27FC236}">
                  <a16:creationId xmlns:a16="http://schemas.microsoft.com/office/drawing/2014/main" id="{8F822644-A3E7-0A3A-CC92-0A50FA463F32}"/>
                </a:ext>
              </a:extLst>
            </p:cNvPr>
            <p:cNvPicPr>
              <a:picLocks noChangeAspect="1"/>
            </p:cNvPicPr>
            <p:nvPr/>
          </p:nvPicPr>
          <p:blipFill rotWithShape="1">
            <a:blip r:embed="rId20"/>
            <a:srcRect l="33711"/>
            <a:stretch/>
          </p:blipFill>
          <p:spPr>
            <a:xfrm>
              <a:off x="7552127" y="1046664"/>
              <a:ext cx="937595" cy="384081"/>
            </a:xfrm>
            <a:prstGeom prst="rect">
              <a:avLst/>
            </a:prstGeom>
          </p:spPr>
        </p:pic>
        <p:pic>
          <p:nvPicPr>
            <p:cNvPr id="61" name="Picture 60">
              <a:extLst>
                <a:ext uri="{FF2B5EF4-FFF2-40B4-BE49-F238E27FC236}">
                  <a16:creationId xmlns:a16="http://schemas.microsoft.com/office/drawing/2014/main" id="{71DEB69E-4DDD-15FA-D41E-CC1803275DB4}"/>
                </a:ext>
              </a:extLst>
            </p:cNvPr>
            <p:cNvPicPr>
              <a:picLocks noChangeAspect="1"/>
            </p:cNvPicPr>
            <p:nvPr/>
          </p:nvPicPr>
          <p:blipFill rotWithShape="1">
            <a:blip r:embed="rId21"/>
            <a:srcRect l="41606"/>
            <a:stretch/>
          </p:blipFill>
          <p:spPr>
            <a:xfrm>
              <a:off x="5522338" y="962712"/>
              <a:ext cx="1288721" cy="408467"/>
            </a:xfrm>
            <a:prstGeom prst="rect">
              <a:avLst/>
            </a:prstGeom>
          </p:spPr>
        </p:pic>
        <p:pic>
          <p:nvPicPr>
            <p:cNvPr id="62" name="Picture 61">
              <a:extLst>
                <a:ext uri="{FF2B5EF4-FFF2-40B4-BE49-F238E27FC236}">
                  <a16:creationId xmlns:a16="http://schemas.microsoft.com/office/drawing/2014/main" id="{944F04F4-2079-3B42-889F-5F994A9785FA}"/>
                </a:ext>
              </a:extLst>
            </p:cNvPr>
            <p:cNvPicPr>
              <a:picLocks noChangeAspect="1"/>
            </p:cNvPicPr>
            <p:nvPr/>
          </p:nvPicPr>
          <p:blipFill rotWithShape="1">
            <a:blip r:embed="rId21"/>
            <a:srcRect r="63298"/>
            <a:stretch/>
          </p:blipFill>
          <p:spPr>
            <a:xfrm>
              <a:off x="5610724" y="736629"/>
              <a:ext cx="809990" cy="408467"/>
            </a:xfrm>
            <a:prstGeom prst="rect">
              <a:avLst/>
            </a:prstGeom>
          </p:spPr>
        </p:pic>
      </p:grpSp>
      <p:sp>
        <p:nvSpPr>
          <p:cNvPr id="171" name="Arrow: Down 170">
            <a:extLst>
              <a:ext uri="{FF2B5EF4-FFF2-40B4-BE49-F238E27FC236}">
                <a16:creationId xmlns:a16="http://schemas.microsoft.com/office/drawing/2014/main" id="{F33757C6-A210-5039-4A63-9CCA61A951B0}"/>
              </a:ext>
            </a:extLst>
          </p:cNvPr>
          <p:cNvSpPr/>
          <p:nvPr/>
        </p:nvSpPr>
        <p:spPr>
          <a:xfrm rot="16200000">
            <a:off x="7282470" y="1011885"/>
            <a:ext cx="306112" cy="408149"/>
          </a:xfrm>
          <a:prstGeom prst="downArrow">
            <a:avLst/>
          </a:prstGeom>
          <a:solidFill>
            <a:schemeClr val="accent6">
              <a:lumMod val="50000"/>
              <a:lumOff val="50000"/>
            </a:schemeClr>
          </a:solidFill>
          <a:ln w="12700" cap="flat" cmpd="sng" algn="ctr">
            <a:solidFill>
              <a:schemeClr val="tx1"/>
            </a:solidFill>
            <a:prstDash val="solid"/>
            <a:miter lim="800000"/>
          </a:ln>
          <a:effectLst/>
        </p:spPr>
        <p:txBody>
          <a:bodyPr rtlCol="0" anchor="ctr"/>
          <a:lstStyle/>
          <a:p>
            <a:pPr algn="ctr" defTabSz="685800" eaLnBrk="1" fontAlgn="auto" hangingPunct="1">
              <a:spcBef>
                <a:spcPts val="0"/>
              </a:spcBef>
              <a:spcAft>
                <a:spcPts val="0"/>
              </a:spcAft>
              <a:defRPr/>
            </a:pPr>
            <a:endParaRPr lang="en-US" sz="1350" kern="0">
              <a:solidFill>
                <a:prstClr val="white"/>
              </a:solidFill>
              <a:latin typeface="Calibri" panose="020F0502020204030204"/>
            </a:endParaRPr>
          </a:p>
        </p:txBody>
      </p:sp>
      <p:sp>
        <p:nvSpPr>
          <p:cNvPr id="172" name="TextBox 171">
            <a:extLst>
              <a:ext uri="{FF2B5EF4-FFF2-40B4-BE49-F238E27FC236}">
                <a16:creationId xmlns:a16="http://schemas.microsoft.com/office/drawing/2014/main" id="{3FA03C27-6E60-DAB9-74D2-F193043F7B98}"/>
              </a:ext>
            </a:extLst>
          </p:cNvPr>
          <p:cNvSpPr txBox="1"/>
          <p:nvPr/>
        </p:nvSpPr>
        <p:spPr>
          <a:xfrm>
            <a:off x="3370401" y="1309801"/>
            <a:ext cx="984581" cy="553998"/>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black"/>
                </a:solidFill>
                <a:latin typeface="Calibri" panose="020F0502020204030204"/>
              </a:rPr>
              <a:t>Manufacturer Name</a:t>
            </a:r>
          </a:p>
          <a:p>
            <a:pPr defTabSz="685800" eaLnBrk="1" fontAlgn="auto" hangingPunct="1">
              <a:spcBef>
                <a:spcPts val="0"/>
              </a:spcBef>
              <a:spcAft>
                <a:spcPts val="0"/>
              </a:spcAft>
              <a:defRPr/>
            </a:pPr>
            <a:r>
              <a:rPr lang="en-US" sz="750">
                <a:solidFill>
                  <a:prstClr val="black"/>
                </a:solidFill>
                <a:latin typeface="Calibri" panose="020F0502020204030204"/>
              </a:rPr>
              <a:t>Target Condition</a:t>
            </a:r>
          </a:p>
          <a:p>
            <a:pPr defTabSz="685800" eaLnBrk="1" fontAlgn="auto" hangingPunct="1">
              <a:spcBef>
                <a:spcPts val="0"/>
              </a:spcBef>
              <a:spcAft>
                <a:spcPts val="0"/>
              </a:spcAft>
              <a:defRPr/>
            </a:pPr>
            <a:r>
              <a:rPr lang="en-US" sz="750">
                <a:solidFill>
                  <a:prstClr val="black"/>
                </a:solidFill>
                <a:latin typeface="Calibri" panose="020F0502020204030204"/>
              </a:rPr>
              <a:t>Dosage Schedule</a:t>
            </a:r>
          </a:p>
          <a:p>
            <a:pPr defTabSz="685800" eaLnBrk="1" fontAlgn="auto" hangingPunct="1">
              <a:spcBef>
                <a:spcPts val="0"/>
              </a:spcBef>
              <a:spcAft>
                <a:spcPts val="0"/>
              </a:spcAft>
              <a:defRPr/>
            </a:pPr>
            <a:r>
              <a:rPr lang="en-US" sz="750">
                <a:solidFill>
                  <a:prstClr val="black"/>
                </a:solidFill>
                <a:latin typeface="Calibri" panose="020F0502020204030204"/>
              </a:rPr>
              <a:t>Formulation Class</a:t>
            </a:r>
          </a:p>
        </p:txBody>
      </p:sp>
      <p:sp>
        <p:nvSpPr>
          <p:cNvPr id="174" name="TextBox 173">
            <a:extLst>
              <a:ext uri="{FF2B5EF4-FFF2-40B4-BE49-F238E27FC236}">
                <a16:creationId xmlns:a16="http://schemas.microsoft.com/office/drawing/2014/main" id="{E7051D5A-BC15-1859-9E63-F116929C1B04}"/>
              </a:ext>
            </a:extLst>
          </p:cNvPr>
          <p:cNvSpPr txBox="1"/>
          <p:nvPr/>
        </p:nvSpPr>
        <p:spPr>
          <a:xfrm>
            <a:off x="5248458" y="1310302"/>
            <a:ext cx="947865" cy="553998"/>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black"/>
                </a:solidFill>
                <a:latin typeface="Calibri" panose="020F0502020204030204"/>
              </a:rPr>
              <a:t>Vaccine Type Detail</a:t>
            </a:r>
          </a:p>
          <a:p>
            <a:pPr defTabSz="685800" eaLnBrk="1" fontAlgn="auto" hangingPunct="1">
              <a:spcBef>
                <a:spcPts val="0"/>
              </a:spcBef>
              <a:spcAft>
                <a:spcPts val="0"/>
              </a:spcAft>
              <a:defRPr/>
            </a:pPr>
            <a:r>
              <a:rPr lang="en-US" sz="750">
                <a:solidFill>
                  <a:prstClr val="black"/>
                </a:solidFill>
                <a:latin typeface="Calibri" panose="020F0502020204030204"/>
              </a:rPr>
              <a:t>Route Body Site</a:t>
            </a:r>
          </a:p>
          <a:p>
            <a:pPr defTabSz="685800" eaLnBrk="1" fontAlgn="auto" hangingPunct="1">
              <a:spcBef>
                <a:spcPts val="0"/>
              </a:spcBef>
              <a:spcAft>
                <a:spcPts val="0"/>
              </a:spcAft>
              <a:defRPr/>
            </a:pPr>
            <a:r>
              <a:rPr lang="en-US" sz="750">
                <a:solidFill>
                  <a:prstClr val="black"/>
                </a:solidFill>
                <a:latin typeface="Calibri" panose="020F0502020204030204"/>
              </a:rPr>
              <a:t>Dose Volume</a:t>
            </a:r>
          </a:p>
          <a:p>
            <a:pPr defTabSz="685800" eaLnBrk="1" fontAlgn="auto" hangingPunct="1">
              <a:spcBef>
                <a:spcPts val="0"/>
              </a:spcBef>
              <a:spcAft>
                <a:spcPts val="0"/>
              </a:spcAft>
              <a:defRPr/>
            </a:pPr>
            <a:r>
              <a:rPr lang="en-US" sz="750">
                <a:solidFill>
                  <a:prstClr val="black"/>
                </a:solidFill>
                <a:latin typeface="Calibri" panose="020F0502020204030204"/>
              </a:rPr>
              <a:t>Preservatives</a:t>
            </a:r>
          </a:p>
        </p:txBody>
      </p:sp>
      <p:sp>
        <p:nvSpPr>
          <p:cNvPr id="175" name="TextBox 174">
            <a:extLst>
              <a:ext uri="{FF2B5EF4-FFF2-40B4-BE49-F238E27FC236}">
                <a16:creationId xmlns:a16="http://schemas.microsoft.com/office/drawing/2014/main" id="{47B31451-D8A4-A297-CFD6-12D5D3B957D7}"/>
              </a:ext>
            </a:extLst>
          </p:cNvPr>
          <p:cNvSpPr txBox="1"/>
          <p:nvPr/>
        </p:nvSpPr>
        <p:spPr>
          <a:xfrm>
            <a:off x="6140365" y="1301831"/>
            <a:ext cx="1037855" cy="553998"/>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black"/>
                </a:solidFill>
                <a:latin typeface="Calibri" panose="020F0502020204030204"/>
              </a:rPr>
              <a:t>Target Population</a:t>
            </a:r>
          </a:p>
          <a:p>
            <a:pPr defTabSz="685800" eaLnBrk="1" fontAlgn="auto" hangingPunct="1">
              <a:spcBef>
                <a:spcPts val="0"/>
              </a:spcBef>
              <a:spcAft>
                <a:spcPts val="0"/>
              </a:spcAft>
              <a:defRPr/>
            </a:pPr>
            <a:r>
              <a:rPr lang="en-US" sz="750">
                <a:solidFill>
                  <a:prstClr val="black"/>
                </a:solidFill>
                <a:latin typeface="Calibri" panose="020F0502020204030204"/>
              </a:rPr>
              <a:t>Approved Age Range</a:t>
            </a:r>
          </a:p>
          <a:p>
            <a:pPr defTabSz="685800" eaLnBrk="1" fontAlgn="auto" hangingPunct="1">
              <a:spcBef>
                <a:spcPts val="0"/>
              </a:spcBef>
              <a:spcAft>
                <a:spcPts val="0"/>
              </a:spcAft>
              <a:defRPr/>
            </a:pPr>
            <a:r>
              <a:rPr lang="en-US" sz="750">
                <a:solidFill>
                  <a:prstClr val="black"/>
                </a:solidFill>
                <a:latin typeface="Calibri" panose="020F0502020204030204"/>
              </a:rPr>
              <a:t>Storage &amp; Handling</a:t>
            </a:r>
          </a:p>
          <a:p>
            <a:pPr defTabSz="685800" eaLnBrk="1" fontAlgn="auto" hangingPunct="1">
              <a:spcBef>
                <a:spcPts val="0"/>
              </a:spcBef>
              <a:spcAft>
                <a:spcPts val="0"/>
              </a:spcAft>
              <a:defRPr/>
            </a:pPr>
            <a:r>
              <a:rPr lang="en-US" sz="750">
                <a:solidFill>
                  <a:prstClr val="black"/>
                </a:solidFill>
                <a:latin typeface="Calibri" panose="020F0502020204030204"/>
              </a:rPr>
              <a:t>Presentation</a:t>
            </a:r>
          </a:p>
        </p:txBody>
      </p:sp>
      <p:sp>
        <p:nvSpPr>
          <p:cNvPr id="176" name="TextBox 175">
            <a:extLst>
              <a:ext uri="{FF2B5EF4-FFF2-40B4-BE49-F238E27FC236}">
                <a16:creationId xmlns:a16="http://schemas.microsoft.com/office/drawing/2014/main" id="{6521EE5A-7BFD-D3FC-D722-0617D8DBB4D5}"/>
              </a:ext>
            </a:extLst>
          </p:cNvPr>
          <p:cNvSpPr txBox="1"/>
          <p:nvPr/>
        </p:nvSpPr>
        <p:spPr>
          <a:xfrm>
            <a:off x="4310772" y="1314984"/>
            <a:ext cx="1037854" cy="553998"/>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black"/>
                </a:solidFill>
                <a:latin typeface="Calibri" panose="020F0502020204030204"/>
              </a:rPr>
              <a:t>Dosage Interval</a:t>
            </a:r>
          </a:p>
          <a:p>
            <a:pPr defTabSz="685800" eaLnBrk="1" fontAlgn="auto" hangingPunct="1">
              <a:spcBef>
                <a:spcPts val="0"/>
              </a:spcBef>
              <a:spcAft>
                <a:spcPts val="0"/>
              </a:spcAft>
              <a:defRPr/>
            </a:pPr>
            <a:r>
              <a:rPr lang="en-US" sz="750">
                <a:solidFill>
                  <a:prstClr val="black"/>
                </a:solidFill>
                <a:latin typeface="Calibri" panose="020F0502020204030204"/>
              </a:rPr>
              <a:t>Dose Strength</a:t>
            </a:r>
          </a:p>
          <a:p>
            <a:pPr defTabSz="685800" eaLnBrk="1" fontAlgn="auto" hangingPunct="1">
              <a:spcBef>
                <a:spcPts val="0"/>
              </a:spcBef>
              <a:spcAft>
                <a:spcPts val="0"/>
              </a:spcAft>
              <a:defRPr/>
            </a:pPr>
            <a:r>
              <a:rPr lang="en-US" sz="750">
                <a:solidFill>
                  <a:prstClr val="black"/>
                </a:solidFill>
                <a:latin typeface="Calibri" panose="020F0502020204030204"/>
              </a:rPr>
              <a:t>Dose Frequency</a:t>
            </a:r>
          </a:p>
          <a:p>
            <a:pPr defTabSz="685800" eaLnBrk="1" fontAlgn="auto" hangingPunct="1">
              <a:spcBef>
                <a:spcPts val="0"/>
              </a:spcBef>
              <a:spcAft>
                <a:spcPts val="0"/>
              </a:spcAft>
              <a:defRPr/>
            </a:pPr>
            <a:r>
              <a:rPr lang="en-US" sz="750">
                <a:solidFill>
                  <a:prstClr val="black"/>
                </a:solidFill>
                <a:latin typeface="Calibri" panose="020F0502020204030204"/>
              </a:rPr>
              <a:t>Formulation Subclass</a:t>
            </a:r>
          </a:p>
        </p:txBody>
      </p:sp>
      <p:sp>
        <p:nvSpPr>
          <p:cNvPr id="187" name="TextBox 186">
            <a:extLst>
              <a:ext uri="{FF2B5EF4-FFF2-40B4-BE49-F238E27FC236}">
                <a16:creationId xmlns:a16="http://schemas.microsoft.com/office/drawing/2014/main" id="{D42566D9-6954-57B2-7449-4452151EF64A}"/>
              </a:ext>
            </a:extLst>
          </p:cNvPr>
          <p:cNvSpPr txBox="1"/>
          <p:nvPr/>
        </p:nvSpPr>
        <p:spPr>
          <a:xfrm>
            <a:off x="1711077" y="1309801"/>
            <a:ext cx="1751998" cy="553998"/>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black"/>
                </a:solidFill>
                <a:latin typeface="Calibri" panose="020F0502020204030204"/>
              </a:rPr>
              <a:t>Market Authorization Type &amp; Date</a:t>
            </a:r>
          </a:p>
          <a:p>
            <a:pPr defTabSz="685800" eaLnBrk="1" fontAlgn="auto" hangingPunct="1">
              <a:spcBef>
                <a:spcPts val="0"/>
              </a:spcBef>
              <a:spcAft>
                <a:spcPts val="0"/>
              </a:spcAft>
              <a:defRPr/>
            </a:pPr>
            <a:r>
              <a:rPr lang="en-US" sz="750">
                <a:solidFill>
                  <a:prstClr val="black"/>
                </a:solidFill>
                <a:latin typeface="Calibri" panose="020F0502020204030204"/>
              </a:rPr>
              <a:t>Ingredients with Allergens / Sensitivities</a:t>
            </a:r>
          </a:p>
          <a:p>
            <a:pPr defTabSz="685800" eaLnBrk="1" fontAlgn="auto" hangingPunct="1">
              <a:spcBef>
                <a:spcPts val="0"/>
              </a:spcBef>
              <a:spcAft>
                <a:spcPts val="0"/>
              </a:spcAft>
              <a:defRPr/>
            </a:pPr>
            <a:r>
              <a:rPr lang="en-US" sz="750">
                <a:solidFill>
                  <a:prstClr val="black"/>
                </a:solidFill>
                <a:latin typeface="Calibri" panose="020F0502020204030204"/>
              </a:rPr>
              <a:t>Vaccine Formulation Platform</a:t>
            </a:r>
          </a:p>
          <a:p>
            <a:pPr defTabSz="685800" eaLnBrk="1" fontAlgn="auto" hangingPunct="1">
              <a:spcBef>
                <a:spcPts val="0"/>
              </a:spcBef>
              <a:spcAft>
                <a:spcPts val="0"/>
              </a:spcAft>
              <a:defRPr/>
            </a:pPr>
            <a:r>
              <a:rPr lang="en-US" sz="750">
                <a:solidFill>
                  <a:prstClr val="black"/>
                </a:solidFill>
                <a:latin typeface="Calibri" panose="020F0502020204030204"/>
              </a:rPr>
              <a:t>Structured Product Listing (SPL)</a:t>
            </a:r>
          </a:p>
        </p:txBody>
      </p:sp>
      <p:pic>
        <p:nvPicPr>
          <p:cNvPr id="3" name="Picture 2" descr="Logo&#10;&#10;Description automatically generated">
            <a:extLst>
              <a:ext uri="{FF2B5EF4-FFF2-40B4-BE49-F238E27FC236}">
                <a16:creationId xmlns:a16="http://schemas.microsoft.com/office/drawing/2014/main" id="{243ED0FC-0422-2BDC-2348-E6CF3F7D6B3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925638" y="3319772"/>
            <a:ext cx="559961" cy="354761"/>
          </a:xfrm>
          <a:prstGeom prst="rect">
            <a:avLst/>
          </a:prstGeom>
        </p:spPr>
      </p:pic>
      <p:sp>
        <p:nvSpPr>
          <p:cNvPr id="2" name="TextBox 1">
            <a:extLst>
              <a:ext uri="{FF2B5EF4-FFF2-40B4-BE49-F238E27FC236}">
                <a16:creationId xmlns:a16="http://schemas.microsoft.com/office/drawing/2014/main" id="{B590DA4D-D2CA-E1B0-15BA-EBBA89EFA17E}"/>
              </a:ext>
            </a:extLst>
          </p:cNvPr>
          <p:cNvSpPr txBox="1"/>
          <p:nvPr/>
        </p:nvSpPr>
        <p:spPr>
          <a:xfrm>
            <a:off x="1618065" y="3766206"/>
            <a:ext cx="7335676" cy="230832"/>
          </a:xfrm>
          <a:prstGeom prst="rect">
            <a:avLst/>
          </a:prstGeom>
          <a:noFill/>
          <a:ln>
            <a:noFill/>
          </a:ln>
        </p:spPr>
        <p:txBody>
          <a:bodyPr wrap="square" rtlCol="0">
            <a:spAutoFit/>
          </a:bodyPr>
          <a:lstStyle/>
          <a:p>
            <a:pPr defTabSz="685800" eaLnBrk="1" fontAlgn="auto" hangingPunct="1">
              <a:spcBef>
                <a:spcPts val="0"/>
              </a:spcBef>
              <a:spcAft>
                <a:spcPts val="0"/>
              </a:spcAft>
              <a:defRPr/>
            </a:pPr>
            <a:r>
              <a:rPr lang="en-US" sz="900" i="1">
                <a:solidFill>
                  <a:srgbClr val="355CA1"/>
                </a:solidFill>
                <a:latin typeface="Calibri" panose="020F0502020204030204" pitchFamily="34" charset="0"/>
              </a:rPr>
              <a:t>Each data partner has an established publication schedule though exceptions can be made in the event of a declared public health </a:t>
            </a:r>
            <a:r>
              <a:rPr lang="en-US" sz="900" i="1" err="1">
                <a:solidFill>
                  <a:srgbClr val="355CA1"/>
                </a:solidFill>
                <a:latin typeface="Calibri" panose="020F0502020204030204" pitchFamily="34" charset="0"/>
              </a:rPr>
              <a:t>emergenc</a:t>
            </a:r>
            <a:r>
              <a:rPr lang="en-US" sz="900" i="1">
                <a:solidFill>
                  <a:srgbClr val="355CA1"/>
                </a:solidFill>
                <a:latin typeface="Calibri" panose="020F0502020204030204" pitchFamily="34" charset="0"/>
              </a:rPr>
              <a:t>y.</a:t>
            </a:r>
          </a:p>
        </p:txBody>
      </p:sp>
      <p:sp>
        <p:nvSpPr>
          <p:cNvPr id="5" name="TextBox 4">
            <a:extLst>
              <a:ext uri="{FF2B5EF4-FFF2-40B4-BE49-F238E27FC236}">
                <a16:creationId xmlns:a16="http://schemas.microsoft.com/office/drawing/2014/main" id="{60BBFD02-BDA0-DA86-2E10-615584039406}"/>
              </a:ext>
            </a:extLst>
          </p:cNvPr>
          <p:cNvSpPr txBox="1"/>
          <p:nvPr/>
        </p:nvSpPr>
        <p:spPr>
          <a:xfrm>
            <a:off x="1654530" y="4909448"/>
            <a:ext cx="5757581" cy="230832"/>
          </a:xfrm>
          <a:prstGeom prst="rect">
            <a:avLst/>
          </a:prstGeom>
          <a:noFill/>
          <a:ln>
            <a:noFill/>
          </a:ln>
        </p:spPr>
        <p:txBody>
          <a:bodyPr wrap="square" rtlCol="0">
            <a:spAutoFit/>
          </a:bodyPr>
          <a:lstStyle/>
          <a:p>
            <a:pPr defTabSz="685800" eaLnBrk="1" fontAlgn="auto" hangingPunct="1">
              <a:spcBef>
                <a:spcPts val="0"/>
              </a:spcBef>
              <a:spcAft>
                <a:spcPts val="0"/>
              </a:spcAft>
              <a:defRPr/>
            </a:pPr>
            <a:r>
              <a:rPr lang="en-US" sz="900" i="1">
                <a:solidFill>
                  <a:srgbClr val="0F56DC">
                    <a:lumMod val="75000"/>
                  </a:srgbClr>
                </a:solidFill>
                <a:latin typeface="Calibri" panose="020F0502020204030204" pitchFamily="34" charset="0"/>
              </a:rPr>
              <a:t>Systems receive vaccine updates on varying schedules based on their subscription (e.g., monthly, biweekly)</a:t>
            </a:r>
          </a:p>
        </p:txBody>
      </p:sp>
      <p:sp>
        <p:nvSpPr>
          <p:cNvPr id="6" name="TextBox 5">
            <a:extLst>
              <a:ext uri="{FF2B5EF4-FFF2-40B4-BE49-F238E27FC236}">
                <a16:creationId xmlns:a16="http://schemas.microsoft.com/office/drawing/2014/main" id="{3F2DCBE0-6C01-D948-D375-7A5D3F8CF898}"/>
              </a:ext>
            </a:extLst>
          </p:cNvPr>
          <p:cNvSpPr txBox="1"/>
          <p:nvPr/>
        </p:nvSpPr>
        <p:spPr>
          <a:xfrm>
            <a:off x="8315956" y="4386730"/>
            <a:ext cx="637784" cy="392415"/>
          </a:xfrm>
          <a:prstGeom prst="rect">
            <a:avLst/>
          </a:prstGeom>
          <a:noFill/>
        </p:spPr>
        <p:txBody>
          <a:bodyPr wrap="square" rtlCol="0">
            <a:spAutoFit/>
          </a:bodyPr>
          <a:lstStyle/>
          <a:p>
            <a:pPr algn="ctr" defTabSz="685800" eaLnBrk="1" fontAlgn="auto" hangingPunct="1">
              <a:spcBef>
                <a:spcPts val="0"/>
              </a:spcBef>
              <a:spcAft>
                <a:spcPts val="0"/>
              </a:spcAft>
              <a:defRPr/>
            </a:pPr>
            <a:r>
              <a:rPr lang="en-US" sz="975" b="1" kern="0">
                <a:solidFill>
                  <a:srgbClr val="002060"/>
                </a:solidFill>
                <a:latin typeface="Calibri" panose="020F0502020204030204"/>
              </a:rPr>
              <a:t>Payer Systems</a:t>
            </a:r>
          </a:p>
        </p:txBody>
      </p:sp>
      <p:sp>
        <p:nvSpPr>
          <p:cNvPr id="7" name="TextBox 6">
            <a:extLst>
              <a:ext uri="{FF2B5EF4-FFF2-40B4-BE49-F238E27FC236}">
                <a16:creationId xmlns:a16="http://schemas.microsoft.com/office/drawing/2014/main" id="{32CF66C6-E186-4566-10F3-C062FC9445CF}"/>
              </a:ext>
            </a:extLst>
          </p:cNvPr>
          <p:cNvSpPr txBox="1"/>
          <p:nvPr/>
        </p:nvSpPr>
        <p:spPr>
          <a:xfrm>
            <a:off x="5394597" y="4386730"/>
            <a:ext cx="745769" cy="392415"/>
          </a:xfrm>
          <a:prstGeom prst="rect">
            <a:avLst/>
          </a:prstGeom>
          <a:noFill/>
        </p:spPr>
        <p:txBody>
          <a:bodyPr wrap="square" rtlCol="0">
            <a:spAutoFit/>
          </a:bodyPr>
          <a:lstStyle/>
          <a:p>
            <a:pPr algn="ctr" defTabSz="685800" eaLnBrk="1" fontAlgn="auto" hangingPunct="1">
              <a:spcBef>
                <a:spcPts val="0"/>
              </a:spcBef>
              <a:spcAft>
                <a:spcPts val="0"/>
              </a:spcAft>
              <a:defRPr/>
            </a:pPr>
            <a:r>
              <a:rPr lang="en-US" sz="975" b="1" kern="0">
                <a:solidFill>
                  <a:srgbClr val="002060"/>
                </a:solidFill>
                <a:latin typeface="Calibri" panose="020F0502020204030204"/>
              </a:rPr>
              <a:t>Scheduling Systems</a:t>
            </a:r>
          </a:p>
        </p:txBody>
      </p:sp>
      <p:sp>
        <p:nvSpPr>
          <p:cNvPr id="9" name="TextBox 8">
            <a:extLst>
              <a:ext uri="{FF2B5EF4-FFF2-40B4-BE49-F238E27FC236}">
                <a16:creationId xmlns:a16="http://schemas.microsoft.com/office/drawing/2014/main" id="{9E168D39-2F82-1096-B27E-5482D83FDA1F}"/>
              </a:ext>
            </a:extLst>
          </p:cNvPr>
          <p:cNvSpPr txBox="1"/>
          <p:nvPr/>
        </p:nvSpPr>
        <p:spPr>
          <a:xfrm>
            <a:off x="1782565" y="4133023"/>
            <a:ext cx="1185146" cy="253916"/>
          </a:xfrm>
          <a:prstGeom prst="rect">
            <a:avLst/>
          </a:prstGeom>
          <a:solidFill>
            <a:schemeClr val="bg1"/>
          </a:solidFill>
        </p:spPr>
        <p:txBody>
          <a:bodyPr wrap="square" rtlCol="0">
            <a:spAutoFit/>
          </a:bodyPr>
          <a:lstStyle/>
          <a:p>
            <a:pPr algn="ctr" defTabSz="685800" eaLnBrk="1" fontAlgn="auto" hangingPunct="1">
              <a:spcBef>
                <a:spcPts val="0"/>
              </a:spcBef>
              <a:spcAft>
                <a:spcPts val="0"/>
              </a:spcAft>
              <a:defRPr/>
            </a:pPr>
            <a:r>
              <a:rPr lang="en-US" sz="1050" b="1" kern="0">
                <a:solidFill>
                  <a:prstClr val="black"/>
                </a:solidFill>
                <a:latin typeface="Calibri" panose="020F0502020204030204"/>
              </a:rPr>
              <a:t>System Vendors</a:t>
            </a:r>
            <a:endParaRPr lang="en-US" sz="1050" kern="0">
              <a:solidFill>
                <a:prstClr val="black"/>
              </a:solidFill>
              <a:latin typeface="Calibri" panose="020F0502020204030204"/>
            </a:endParaRPr>
          </a:p>
        </p:txBody>
      </p:sp>
      <p:sp>
        <p:nvSpPr>
          <p:cNvPr id="10" name="TextBox 9">
            <a:extLst>
              <a:ext uri="{FF2B5EF4-FFF2-40B4-BE49-F238E27FC236}">
                <a16:creationId xmlns:a16="http://schemas.microsoft.com/office/drawing/2014/main" id="{F048E5D1-8A84-B2DD-BC5D-0F535564E49B}"/>
              </a:ext>
            </a:extLst>
          </p:cNvPr>
          <p:cNvSpPr txBox="1"/>
          <p:nvPr/>
        </p:nvSpPr>
        <p:spPr>
          <a:xfrm>
            <a:off x="5472306" y="4133023"/>
            <a:ext cx="1165904" cy="253916"/>
          </a:xfrm>
          <a:prstGeom prst="rect">
            <a:avLst/>
          </a:prstGeom>
          <a:solidFill>
            <a:schemeClr val="bg1"/>
          </a:solidFill>
        </p:spPr>
        <p:txBody>
          <a:bodyPr wrap="square" rtlCol="0">
            <a:spAutoFit/>
          </a:bodyPr>
          <a:lstStyle/>
          <a:p>
            <a:pPr algn="ctr" defTabSz="685800" eaLnBrk="1" fontAlgn="auto" hangingPunct="1">
              <a:spcBef>
                <a:spcPts val="0"/>
              </a:spcBef>
              <a:spcAft>
                <a:spcPts val="0"/>
              </a:spcAft>
              <a:defRPr/>
            </a:pPr>
            <a:r>
              <a:rPr lang="en-US" sz="1050" b="1" kern="0">
                <a:solidFill>
                  <a:prstClr val="black"/>
                </a:solidFill>
                <a:latin typeface="Calibri" panose="020F0502020204030204"/>
              </a:rPr>
              <a:t>Health Systems</a:t>
            </a:r>
            <a:endParaRPr lang="en-US" sz="1050" kern="0">
              <a:solidFill>
                <a:prstClr val="black"/>
              </a:solidFill>
              <a:latin typeface="Calibri" panose="020F0502020204030204"/>
            </a:endParaRPr>
          </a:p>
        </p:txBody>
      </p:sp>
      <p:cxnSp>
        <p:nvCxnSpPr>
          <p:cNvPr id="8" name="Straight Connector 7">
            <a:extLst>
              <a:ext uri="{FF2B5EF4-FFF2-40B4-BE49-F238E27FC236}">
                <a16:creationId xmlns:a16="http://schemas.microsoft.com/office/drawing/2014/main" id="{17294A20-B50A-617C-1E91-2FFD5A57F754}"/>
              </a:ext>
            </a:extLst>
          </p:cNvPr>
          <p:cNvCxnSpPr>
            <a:cxnSpLocks/>
          </p:cNvCxnSpPr>
          <p:nvPr/>
        </p:nvCxnSpPr>
        <p:spPr>
          <a:xfrm flipV="1">
            <a:off x="0" y="389178"/>
            <a:ext cx="9143999" cy="645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24183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63668E-7A22-1BFD-759E-F6A537A43356}"/>
              </a:ext>
            </a:extLst>
          </p:cNvPr>
          <p:cNvSpPr/>
          <p:nvPr/>
        </p:nvSpPr>
        <p:spPr>
          <a:xfrm>
            <a:off x="178593" y="869156"/>
            <a:ext cx="2190750" cy="4064795"/>
          </a:xfrm>
          <a:prstGeom prst="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10BD4-7297-F6CC-BA97-C182C2FBFA02}"/>
              </a:ext>
            </a:extLst>
          </p:cNvPr>
          <p:cNvSpPr>
            <a:spLocks noGrp="1"/>
          </p:cNvSpPr>
          <p:nvPr>
            <p:ph type="title"/>
          </p:nvPr>
        </p:nvSpPr>
        <p:spPr/>
        <p:txBody>
          <a:bodyPr lIns="91440" tIns="45720" rIns="91440" bIns="45720" anchor="t" anchorCtr="0"/>
          <a:lstStyle/>
          <a:p>
            <a:pPr>
              <a:lnSpc>
                <a:spcPct val="107942"/>
              </a:lnSpc>
            </a:pPr>
            <a:r>
              <a:rPr lang="en-US">
                <a:latin typeface="Calibri"/>
                <a:cs typeface="Calibri"/>
              </a:rPr>
              <a:t>Technology &amp; Standards: 2D Barcodes</a:t>
            </a:r>
            <a:endParaRPr lang="en-US"/>
          </a:p>
        </p:txBody>
      </p:sp>
      <p:sp>
        <p:nvSpPr>
          <p:cNvPr id="6" name="TextBox 4">
            <a:extLst>
              <a:ext uri="{FF2B5EF4-FFF2-40B4-BE49-F238E27FC236}">
                <a16:creationId xmlns:a16="http://schemas.microsoft.com/office/drawing/2014/main" id="{56748D9B-33FC-A63F-D2D9-04CEF894CAB8}"/>
              </a:ext>
            </a:extLst>
          </p:cNvPr>
          <p:cNvSpPr txBox="1"/>
          <p:nvPr/>
        </p:nvSpPr>
        <p:spPr>
          <a:xfrm>
            <a:off x="263525" y="1208087"/>
            <a:ext cx="2092325" cy="33923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spcBef>
                <a:spcPts val="0"/>
              </a:spcBef>
              <a:spcAft>
                <a:spcPts val="0"/>
              </a:spcAft>
            </a:pPr>
            <a:r>
              <a:rPr lang="en-US" sz="1600" b="1">
                <a:solidFill>
                  <a:srgbClr val="0033A1"/>
                </a:solidFill>
                <a:latin typeface="Calibri"/>
                <a:cs typeface="Segoe UI"/>
              </a:rPr>
              <a:t>2D Barcodes Improve Data Collection and Save Time </a:t>
            </a:r>
            <a:endParaRPr lang="en-US" sz="1600">
              <a:solidFill>
                <a:srgbClr val="0033A1"/>
              </a:solidFill>
              <a:latin typeface="Calibri"/>
              <a:cs typeface="Calibri"/>
            </a:endParaRPr>
          </a:p>
          <a:p>
            <a:pPr>
              <a:lnSpc>
                <a:spcPct val="86805"/>
              </a:lnSpc>
            </a:pPr>
            <a:endParaRPr lang="en-US" sz="1200">
              <a:latin typeface="Calibri" panose="020F0502020204030204" pitchFamily="34" charset="0"/>
              <a:cs typeface="Calibri"/>
            </a:endParaRPr>
          </a:p>
          <a:p>
            <a:pPr>
              <a:spcBef>
                <a:spcPts val="0"/>
              </a:spcBef>
              <a:spcAft>
                <a:spcPts val="0"/>
              </a:spcAft>
            </a:pPr>
            <a:r>
              <a:rPr lang="en-US" sz="1300">
                <a:solidFill>
                  <a:srgbClr val="000000"/>
                </a:solidFill>
                <a:latin typeface="Calibri"/>
                <a:cs typeface="Segoe UI"/>
              </a:rPr>
              <a:t>As part of the FDA’s on-going efforts to improve tracking and tracing vaccines, two-dimensional (2D) barcodes are required on vaccine units of sale. They help providers </a:t>
            </a:r>
            <a:r>
              <a:rPr lang="en-US" sz="1300" b="1">
                <a:solidFill>
                  <a:srgbClr val="000000"/>
                </a:solidFill>
                <a:latin typeface="Calibri"/>
                <a:cs typeface="Segoe UI"/>
              </a:rPr>
              <a:t>capture and submit accurate and complete vaccination data </a:t>
            </a:r>
            <a:r>
              <a:rPr lang="en-US" sz="1300">
                <a:solidFill>
                  <a:srgbClr val="000000"/>
                </a:solidFill>
                <a:latin typeface="Calibri"/>
                <a:cs typeface="Segoe UI"/>
              </a:rPr>
              <a:t>during administration and </a:t>
            </a:r>
            <a:r>
              <a:rPr lang="en-US" sz="1300" b="1">
                <a:solidFill>
                  <a:srgbClr val="000000"/>
                </a:solidFill>
                <a:latin typeface="Calibri"/>
                <a:cs typeface="Segoe UI"/>
              </a:rPr>
              <a:t>increase inventory management efficiency.</a:t>
            </a:r>
            <a:r>
              <a:rPr lang="en-US" sz="1300">
                <a:solidFill>
                  <a:srgbClr val="000000"/>
                </a:solidFill>
                <a:latin typeface="Calibri"/>
                <a:cs typeface="Calibri"/>
              </a:rPr>
              <a:t> </a:t>
            </a:r>
          </a:p>
        </p:txBody>
      </p:sp>
      <p:sp>
        <p:nvSpPr>
          <p:cNvPr id="5" name="Slide Number Placeholder 3">
            <a:extLst>
              <a:ext uri="{FF2B5EF4-FFF2-40B4-BE49-F238E27FC236}">
                <a16:creationId xmlns:a16="http://schemas.microsoft.com/office/drawing/2014/main" id="{5D4B85A3-D43A-FE65-D3D4-2F0D05BED9DD}"/>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24</a:t>
            </a:fld>
            <a:endParaRPr lang="en-US" sz="900">
              <a:solidFill>
                <a:srgbClr val="17468F"/>
              </a:solidFill>
            </a:endParaRPr>
          </a:p>
        </p:txBody>
      </p:sp>
      <p:pic>
        <p:nvPicPr>
          <p:cNvPr id="4" name="Picture 3">
            <a:extLst>
              <a:ext uri="{FF2B5EF4-FFF2-40B4-BE49-F238E27FC236}">
                <a16:creationId xmlns:a16="http://schemas.microsoft.com/office/drawing/2014/main" id="{BA07F3F3-445F-CB3B-A635-869FCBCD9357}"/>
              </a:ext>
            </a:extLst>
          </p:cNvPr>
          <p:cNvPicPr>
            <a:picLocks noChangeAspect="1"/>
          </p:cNvPicPr>
          <p:nvPr/>
        </p:nvPicPr>
        <p:blipFill>
          <a:blip r:embed="rId2"/>
          <a:stretch>
            <a:fillRect/>
          </a:stretch>
        </p:blipFill>
        <p:spPr>
          <a:xfrm>
            <a:off x="2468562" y="868363"/>
            <a:ext cx="6604000" cy="4065588"/>
          </a:xfrm>
          <a:prstGeom prst="rect">
            <a:avLst/>
          </a:prstGeom>
        </p:spPr>
      </p:pic>
    </p:spTree>
    <p:extLst>
      <p:ext uri="{BB962C8B-B14F-4D97-AF65-F5344CB8AC3E}">
        <p14:creationId xmlns:p14="http://schemas.microsoft.com/office/powerpoint/2010/main" val="377628931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4B43EF-646E-197B-E598-57419C83CA5C}"/>
              </a:ext>
            </a:extLst>
          </p:cNvPr>
          <p:cNvSpPr>
            <a:spLocks noGrp="1"/>
          </p:cNvSpPr>
          <p:nvPr>
            <p:ph type="title"/>
          </p:nvPr>
        </p:nvSpPr>
        <p:spPr>
          <a:xfrm>
            <a:off x="457200" y="205979"/>
            <a:ext cx="8229600" cy="464083"/>
          </a:xfrm>
        </p:spPr>
        <p:txBody>
          <a:bodyPr lIns="91440" tIns="45720" rIns="91440" bIns="45720" anchor="b" anchorCtr="0"/>
          <a:lstStyle/>
          <a:p>
            <a:pPr>
              <a:lnSpc>
                <a:spcPct val="83705"/>
              </a:lnSpc>
            </a:pPr>
            <a:r>
              <a:rPr lang="en-US"/>
              <a:t>Vaccine Administration Management System</a:t>
            </a:r>
          </a:p>
        </p:txBody>
      </p:sp>
      <p:pic>
        <p:nvPicPr>
          <p:cNvPr id="19" name="Picture 18">
            <a:extLst>
              <a:ext uri="{FF2B5EF4-FFF2-40B4-BE49-F238E27FC236}">
                <a16:creationId xmlns:a16="http://schemas.microsoft.com/office/drawing/2014/main" id="{30D480E3-84CC-1EE2-628E-C4C493FA6493}"/>
              </a:ext>
            </a:extLst>
          </p:cNvPr>
          <p:cNvPicPr>
            <a:picLocks noChangeAspect="1"/>
          </p:cNvPicPr>
          <p:nvPr/>
        </p:nvPicPr>
        <p:blipFill>
          <a:blip r:embed="rId3">
            <a:duotone>
              <a:prstClr val="black"/>
              <a:schemeClr val="tx2">
                <a:tint val="45000"/>
                <a:satMod val="400000"/>
              </a:schemeClr>
            </a:duotone>
          </a:blip>
          <a:stretch>
            <a:fillRect/>
          </a:stretch>
        </p:blipFill>
        <p:spPr>
          <a:xfrm>
            <a:off x="472584" y="1705351"/>
            <a:ext cx="513143" cy="513143"/>
          </a:xfrm>
          <a:prstGeom prst="rect">
            <a:avLst/>
          </a:prstGeom>
        </p:spPr>
      </p:pic>
      <p:sp>
        <p:nvSpPr>
          <p:cNvPr id="20" name="Text Placeholder 2">
            <a:extLst>
              <a:ext uri="{FF2B5EF4-FFF2-40B4-BE49-F238E27FC236}">
                <a16:creationId xmlns:a16="http://schemas.microsoft.com/office/drawing/2014/main" id="{650EC11F-BAB2-74BD-4BF6-EC1520C4D4BB}"/>
              </a:ext>
            </a:extLst>
          </p:cNvPr>
          <p:cNvSpPr txBox="1">
            <a:spLocks/>
          </p:cNvSpPr>
          <p:nvPr/>
        </p:nvSpPr>
        <p:spPr>
          <a:xfrm>
            <a:off x="565079" y="866167"/>
            <a:ext cx="7859730" cy="536772"/>
          </a:xfrm>
          <a:prstGeom prst="rect">
            <a:avLst/>
          </a:prstGeom>
          <a:solidFill>
            <a:schemeClr val="accent5"/>
          </a:solidFill>
        </p:spPr>
        <p:txBody>
          <a:bodyPr vert="horz" lIns="91440" tIns="91440" rIns="91440" bIns="91440" rtlCol="0" anchor="ctr" anchorCtr="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12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
                <a:srgbClr val="787878"/>
              </a:buClr>
              <a:defRPr/>
            </a:pPr>
            <a:r>
              <a:rPr lang="en-US">
                <a:solidFill>
                  <a:schemeClr val="bg1"/>
                </a:solidFill>
                <a:latin typeface="Calibri" panose="020F0502020204030204" pitchFamily="34" charset="0"/>
                <a:cs typeface="Calibri" panose="020F0502020204030204" pitchFamily="34" charset="0"/>
              </a:rPr>
              <a:t>The Vaccine Administration Management System (VAMS) is a web-based, end-to-end vaccine scheduling, administration, and reporting system. VAMS  provides users with the functionality below.</a:t>
            </a:r>
          </a:p>
        </p:txBody>
      </p:sp>
      <p:sp>
        <p:nvSpPr>
          <p:cNvPr id="21" name="Text Placeholder 2">
            <a:extLst>
              <a:ext uri="{FF2B5EF4-FFF2-40B4-BE49-F238E27FC236}">
                <a16:creationId xmlns:a16="http://schemas.microsoft.com/office/drawing/2014/main" id="{07AC9C96-1262-02C9-075D-E684C7F025EC}"/>
              </a:ext>
            </a:extLst>
          </p:cNvPr>
          <p:cNvSpPr txBox="1">
            <a:spLocks/>
          </p:cNvSpPr>
          <p:nvPr/>
        </p:nvSpPr>
        <p:spPr>
          <a:xfrm>
            <a:off x="1222768" y="1670834"/>
            <a:ext cx="6771720" cy="662634"/>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12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
                <a:srgbClr val="787878"/>
              </a:buClr>
              <a:defRPr/>
            </a:pPr>
            <a:r>
              <a:rPr lang="en-US" sz="1350" b="1">
                <a:solidFill>
                  <a:srgbClr val="000000"/>
                </a:solidFill>
                <a:latin typeface="Calibri" panose="020F0502020204030204" pitchFamily="34" charset="0"/>
                <a:cs typeface="Calibri" panose="020F0502020204030204" pitchFamily="34" charset="0"/>
              </a:rPr>
              <a:t>Vaccine Recipients </a:t>
            </a:r>
            <a:r>
              <a:rPr lang="en-US" sz="1350">
                <a:solidFill>
                  <a:srgbClr val="000000"/>
                </a:solidFill>
                <a:latin typeface="Calibri" panose="020F0502020204030204" pitchFamily="34" charset="0"/>
                <a:cs typeface="Calibri" panose="020F0502020204030204" pitchFamily="34" charset="0"/>
              </a:rPr>
              <a:t>can schedule appointments for themselves and dependents, receive notifications and alerts, register demographic and contact details, complete pre-vaccination questionnaires, document consent, and view vaccine administration details for appointments completed in VAMS. </a:t>
            </a:r>
          </a:p>
        </p:txBody>
      </p:sp>
      <p:pic>
        <p:nvPicPr>
          <p:cNvPr id="47" name="Picture 46">
            <a:extLst>
              <a:ext uri="{FF2B5EF4-FFF2-40B4-BE49-F238E27FC236}">
                <a16:creationId xmlns:a16="http://schemas.microsoft.com/office/drawing/2014/main" id="{C4F7A2D1-821C-F004-56BB-A6D464141DB6}"/>
              </a:ext>
            </a:extLst>
          </p:cNvPr>
          <p:cNvPicPr>
            <a:picLocks noChangeAspect="1"/>
          </p:cNvPicPr>
          <p:nvPr/>
        </p:nvPicPr>
        <p:blipFill>
          <a:blip r:embed="rId4">
            <a:duotone>
              <a:prstClr val="black"/>
              <a:schemeClr val="accent5">
                <a:tint val="45000"/>
                <a:satMod val="400000"/>
              </a:schemeClr>
            </a:duotone>
          </a:blip>
          <a:stretch>
            <a:fillRect/>
          </a:stretch>
        </p:blipFill>
        <p:spPr>
          <a:xfrm>
            <a:off x="459863" y="2571751"/>
            <a:ext cx="513143" cy="513143"/>
          </a:xfrm>
          <a:prstGeom prst="rect">
            <a:avLst/>
          </a:prstGeom>
        </p:spPr>
      </p:pic>
      <p:sp>
        <p:nvSpPr>
          <p:cNvPr id="48" name="Text Placeholder 2">
            <a:extLst>
              <a:ext uri="{FF2B5EF4-FFF2-40B4-BE49-F238E27FC236}">
                <a16:creationId xmlns:a16="http://schemas.microsoft.com/office/drawing/2014/main" id="{9F6DA497-0250-DE56-F096-138EF24ED09A}"/>
              </a:ext>
            </a:extLst>
          </p:cNvPr>
          <p:cNvSpPr txBox="1">
            <a:spLocks/>
          </p:cNvSpPr>
          <p:nvPr/>
        </p:nvSpPr>
        <p:spPr>
          <a:xfrm>
            <a:off x="1222767" y="2695503"/>
            <a:ext cx="6775670" cy="512616"/>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12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
                <a:srgbClr val="787878"/>
              </a:buClr>
              <a:defRPr/>
            </a:pPr>
            <a:r>
              <a:rPr lang="en-US" sz="1350" b="1">
                <a:solidFill>
                  <a:srgbClr val="000000"/>
                </a:solidFill>
                <a:latin typeface="Calibri" panose="020F0502020204030204" pitchFamily="34" charset="0"/>
                <a:cs typeface="Calibri" panose="020F0502020204030204" pitchFamily="34" charset="0"/>
              </a:rPr>
              <a:t>Clinic Users </a:t>
            </a:r>
            <a:r>
              <a:rPr lang="en-US" sz="1350">
                <a:solidFill>
                  <a:srgbClr val="000000"/>
                </a:solidFill>
                <a:latin typeface="Calibri" panose="020F0502020204030204" pitchFamily="34" charset="0"/>
                <a:cs typeface="Calibri" panose="020F0502020204030204" pitchFamily="34" charset="0"/>
              </a:rPr>
              <a:t>can setup and operate clinics, schedule and check-in appointments, log inventory, query the recipient’s immunization history, and record vaccine administrations.</a:t>
            </a:r>
          </a:p>
        </p:txBody>
      </p:sp>
      <p:pic>
        <p:nvPicPr>
          <p:cNvPr id="49" name="Picture 48">
            <a:extLst>
              <a:ext uri="{FF2B5EF4-FFF2-40B4-BE49-F238E27FC236}">
                <a16:creationId xmlns:a16="http://schemas.microsoft.com/office/drawing/2014/main" id="{3384FE6B-5573-1747-9C69-9F08A621972D}"/>
              </a:ext>
            </a:extLst>
          </p:cNvPr>
          <p:cNvPicPr>
            <a:picLocks noChangeAspect="1"/>
          </p:cNvPicPr>
          <p:nvPr/>
        </p:nvPicPr>
        <p:blipFill>
          <a:blip r:embed="rId5">
            <a:duotone>
              <a:prstClr val="black"/>
              <a:schemeClr val="accent3">
                <a:tint val="45000"/>
                <a:satMod val="400000"/>
              </a:schemeClr>
            </a:duotone>
          </a:blip>
          <a:stretch>
            <a:fillRect/>
          </a:stretch>
        </p:blipFill>
        <p:spPr>
          <a:xfrm>
            <a:off x="459863" y="3352789"/>
            <a:ext cx="513143" cy="513143"/>
          </a:xfrm>
          <a:prstGeom prst="rect">
            <a:avLst/>
          </a:prstGeom>
        </p:spPr>
      </p:pic>
      <p:sp>
        <p:nvSpPr>
          <p:cNvPr id="50" name="Text Placeholder 2">
            <a:extLst>
              <a:ext uri="{FF2B5EF4-FFF2-40B4-BE49-F238E27FC236}">
                <a16:creationId xmlns:a16="http://schemas.microsoft.com/office/drawing/2014/main" id="{29E6BDAB-D326-D809-53EC-380CB445D5A7}"/>
              </a:ext>
            </a:extLst>
          </p:cNvPr>
          <p:cNvSpPr txBox="1">
            <a:spLocks/>
          </p:cNvSpPr>
          <p:nvPr/>
        </p:nvSpPr>
        <p:spPr>
          <a:xfrm>
            <a:off x="1226718" y="3436391"/>
            <a:ext cx="6767770" cy="662634"/>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12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
                <a:srgbClr val="787878"/>
              </a:buClr>
              <a:defRPr/>
            </a:pPr>
            <a:r>
              <a:rPr lang="en-US" sz="1350" b="1">
                <a:solidFill>
                  <a:srgbClr val="000000"/>
                </a:solidFill>
                <a:latin typeface="Calibri" panose="020F0502020204030204" pitchFamily="34" charset="0"/>
                <a:cs typeface="Calibri" panose="020F0502020204030204" pitchFamily="34" charset="0"/>
              </a:rPr>
              <a:t>Jurisdiction Users </a:t>
            </a:r>
            <a:r>
              <a:rPr lang="en-US" sz="1350">
                <a:solidFill>
                  <a:srgbClr val="000000"/>
                </a:solidFill>
                <a:latin typeface="Calibri" panose="020F0502020204030204" pitchFamily="34" charset="0"/>
                <a:cs typeface="Calibri" panose="020F0502020204030204" pitchFamily="34" charset="0"/>
              </a:rPr>
              <a:t>can onboard and manage clinic accounts, review inventory requests, and access data reports within their respective areas.</a:t>
            </a:r>
          </a:p>
        </p:txBody>
      </p:sp>
      <p:sp>
        <p:nvSpPr>
          <p:cNvPr id="52" name="Text Placeholder 2">
            <a:extLst>
              <a:ext uri="{FF2B5EF4-FFF2-40B4-BE49-F238E27FC236}">
                <a16:creationId xmlns:a16="http://schemas.microsoft.com/office/drawing/2014/main" id="{8C11C3FF-215F-A1BF-FA20-D17F268055F8}"/>
              </a:ext>
            </a:extLst>
          </p:cNvPr>
          <p:cNvSpPr txBox="1">
            <a:spLocks/>
          </p:cNvSpPr>
          <p:nvPr/>
        </p:nvSpPr>
        <p:spPr>
          <a:xfrm>
            <a:off x="1218818" y="4287599"/>
            <a:ext cx="6775670" cy="662634"/>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12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Clr>
                <a:srgbClr val="787878"/>
              </a:buClr>
              <a:defRPr/>
            </a:pPr>
            <a:r>
              <a:rPr lang="en-US" sz="1350" b="1">
                <a:solidFill>
                  <a:srgbClr val="000000"/>
                </a:solidFill>
                <a:latin typeface="Calibri" panose="020F0502020204030204" pitchFamily="34" charset="0"/>
                <a:cs typeface="Calibri" panose="020F0502020204030204" pitchFamily="34" charset="0"/>
              </a:rPr>
              <a:t>System Integration</a:t>
            </a:r>
            <a:r>
              <a:rPr lang="en-US" sz="1350">
                <a:solidFill>
                  <a:srgbClr val="000000"/>
                </a:solidFill>
                <a:latin typeface="Calibri" panose="020F0502020204030204" pitchFamily="34" charset="0"/>
                <a:cs typeface="Calibri" panose="020F0502020204030204" pitchFamily="34" charset="0"/>
              </a:rPr>
              <a:t> with jurisdiction IISs via the Immunization Gateway allows for near-real time reporting of vaccination administrations as well as querying recipient immunization history and forecast data. All data is configured to jurisdiction IIS HL7 messaging specifications.</a:t>
            </a:r>
          </a:p>
        </p:txBody>
      </p:sp>
      <p:pic>
        <p:nvPicPr>
          <p:cNvPr id="55" name="Picture 54">
            <a:extLst>
              <a:ext uri="{FF2B5EF4-FFF2-40B4-BE49-F238E27FC236}">
                <a16:creationId xmlns:a16="http://schemas.microsoft.com/office/drawing/2014/main" id="{AF375AB2-BE6C-5432-4131-3BFFDFE7AC43}"/>
              </a:ext>
            </a:extLst>
          </p:cNvPr>
          <p:cNvPicPr>
            <a:picLocks noChangeAspect="1"/>
          </p:cNvPicPr>
          <p:nvPr/>
        </p:nvPicPr>
        <p:blipFill rotWithShape="1">
          <a:blip r:embed="rId6">
            <a:duotone>
              <a:prstClr val="black"/>
              <a:schemeClr val="accent4">
                <a:tint val="45000"/>
                <a:satMod val="400000"/>
              </a:schemeClr>
            </a:duotone>
          </a:blip>
          <a:srcRect l="20052" t="-1220" r="19807" b="1220"/>
          <a:stretch/>
        </p:blipFill>
        <p:spPr>
          <a:xfrm>
            <a:off x="455702" y="4301033"/>
            <a:ext cx="489166" cy="457200"/>
          </a:xfrm>
          <a:prstGeom prst="rect">
            <a:avLst/>
          </a:prstGeom>
        </p:spPr>
      </p:pic>
      <p:sp>
        <p:nvSpPr>
          <p:cNvPr id="4" name="Slide Number Placeholder 3">
            <a:extLst>
              <a:ext uri="{FF2B5EF4-FFF2-40B4-BE49-F238E27FC236}">
                <a16:creationId xmlns:a16="http://schemas.microsoft.com/office/drawing/2014/main" id="{342520E4-789A-A747-45EE-6D6D7DAD62AE}"/>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25</a:t>
            </a:fld>
            <a:endParaRPr lang="en-US" sz="900">
              <a:solidFill>
                <a:srgbClr val="17468F"/>
              </a:solidFill>
            </a:endParaRPr>
          </a:p>
        </p:txBody>
      </p:sp>
    </p:spTree>
    <p:extLst>
      <p:ext uri="{BB962C8B-B14F-4D97-AF65-F5344CB8AC3E}">
        <p14:creationId xmlns:p14="http://schemas.microsoft.com/office/powerpoint/2010/main" val="148523100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rrow: Pentagon 24">
            <a:extLst>
              <a:ext uri="{FF2B5EF4-FFF2-40B4-BE49-F238E27FC236}">
                <a16:creationId xmlns:a16="http://schemas.microsoft.com/office/drawing/2014/main" id="{0E388A31-6B90-BF18-F19B-0E0384CD2CF7}"/>
              </a:ext>
            </a:extLst>
          </p:cNvPr>
          <p:cNvSpPr/>
          <p:nvPr/>
        </p:nvSpPr>
        <p:spPr>
          <a:xfrm rot="5400000">
            <a:off x="3688147" y="-763199"/>
            <a:ext cx="1777859" cy="8122919"/>
          </a:xfrm>
          <a:prstGeom prst="homePlate">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Web Pro"/>
              <a:ea typeface="+mn-ea"/>
              <a:cs typeface="+mn-cs"/>
            </a:endParaRPr>
          </a:p>
        </p:txBody>
      </p:sp>
      <p:sp>
        <p:nvSpPr>
          <p:cNvPr id="89" name="Title 2">
            <a:extLst>
              <a:ext uri="{FF2B5EF4-FFF2-40B4-BE49-F238E27FC236}">
                <a16:creationId xmlns:a16="http://schemas.microsoft.com/office/drawing/2014/main" id="{805B852D-848D-0BD1-36BC-195F9CEBDC65}"/>
              </a:ext>
            </a:extLst>
          </p:cNvPr>
          <p:cNvSpPr>
            <a:spLocks noGrp="1"/>
          </p:cNvSpPr>
          <p:nvPr>
            <p:ph type="title"/>
          </p:nvPr>
        </p:nvSpPr>
        <p:spPr>
          <a:xfrm>
            <a:off x="457200" y="583169"/>
            <a:ext cx="8290560" cy="480986"/>
          </a:xfrm>
        </p:spPr>
        <p:txBody>
          <a:bodyPr lIns="68580" tIns="34290" rIns="68580" bIns="34290" anchor="b" anchorCtr="0">
            <a:noAutofit/>
          </a:bodyPr>
          <a:lstStyle/>
          <a:p>
            <a:pPr>
              <a:lnSpc>
                <a:spcPct val="83160"/>
              </a:lnSpc>
            </a:pPr>
            <a:r>
              <a:rPr lang="en-US"/>
              <a:t>Community Engagement and Support: 	           </a:t>
            </a:r>
            <a:br>
              <a:rPr lang="en-US"/>
            </a:br>
            <a:r>
              <a:rPr lang="en-US"/>
              <a:t>Funding and Assistance</a:t>
            </a:r>
          </a:p>
        </p:txBody>
      </p:sp>
      <p:sp>
        <p:nvSpPr>
          <p:cNvPr id="90" name="TextBox 89">
            <a:extLst>
              <a:ext uri="{FF2B5EF4-FFF2-40B4-BE49-F238E27FC236}">
                <a16:creationId xmlns:a16="http://schemas.microsoft.com/office/drawing/2014/main" id="{D423A55F-1BF7-7716-3D66-B77BC4998C4A}"/>
              </a:ext>
            </a:extLst>
          </p:cNvPr>
          <p:cNvSpPr txBox="1"/>
          <p:nvPr/>
        </p:nvSpPr>
        <p:spPr>
          <a:xfrm>
            <a:off x="443420" y="1056973"/>
            <a:ext cx="8376422"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92929"/>
                </a:solidFill>
                <a:effectLst/>
                <a:uLnTx/>
                <a:uFillTx/>
                <a:latin typeface="Calibri" panose="020F0502020204030204" pitchFamily="34" charset="0"/>
                <a:ea typeface="+mn-ea"/>
                <a:cs typeface="+mn-cs"/>
              </a:rPr>
              <a:t>CDC provides funding and assistance to </a:t>
            </a:r>
            <a:r>
              <a:rPr lang="en-US" sz="1200">
                <a:solidFill>
                  <a:srgbClr val="292929"/>
                </a:solidFill>
                <a:latin typeface="Calibri" panose="020F0502020204030204" pitchFamily="34" charset="0"/>
              </a:rPr>
              <a:t>the IIS community. CDC </a:t>
            </a:r>
            <a:r>
              <a:rPr kumimoji="0" lang="en-US" sz="1200" b="0" i="0" u="none" strike="noStrike" kern="1200" cap="none" spc="0" normalizeH="0" baseline="0" noProof="0">
                <a:ln>
                  <a:noFill/>
                </a:ln>
                <a:solidFill>
                  <a:srgbClr val="292929"/>
                </a:solidFill>
                <a:effectLst/>
                <a:uLnTx/>
                <a:uFillTx/>
                <a:latin typeface="Calibri" panose="020F0502020204030204" pitchFamily="34" charset="0"/>
                <a:ea typeface="+mn-ea"/>
                <a:cs typeface="+mn-cs"/>
              </a:rPr>
              <a:t>regularly engages with awardees and technology partners to support IIS activities. CDC also supports awardees and technology partners by providing funds and direction to the American Immunization Registry Association (AIRA) and the Public Health Informatics Institute (PHII) for developing guidance, identifying best practices, and collaboratively solving problems.</a:t>
            </a:r>
            <a:endParaRPr kumimoji="0" lang="en-US" sz="1200" b="0" i="0" u="none" strike="noStrike" kern="1200" cap="none" spc="0" normalizeH="0" baseline="0" noProof="0">
              <a:ln>
                <a:noFill/>
              </a:ln>
              <a:solidFill>
                <a:srgbClr val="292929"/>
              </a:solidFill>
              <a:effectLst/>
              <a:uLnTx/>
              <a:uFillTx/>
              <a:latin typeface="Myriad Web Pro" panose="020B0503030403020204" pitchFamily="34" charset="0"/>
              <a:ea typeface="+mn-ea"/>
              <a:cs typeface="+mn-cs"/>
            </a:endParaRPr>
          </a:p>
        </p:txBody>
      </p:sp>
      <p:sp>
        <p:nvSpPr>
          <p:cNvPr id="11" name="Rectangle 10">
            <a:extLst>
              <a:ext uri="{FF2B5EF4-FFF2-40B4-BE49-F238E27FC236}">
                <a16:creationId xmlns:a16="http://schemas.microsoft.com/office/drawing/2014/main" id="{553929DF-5E35-65CA-2B5D-76BB2A97FC5E}"/>
              </a:ext>
            </a:extLst>
          </p:cNvPr>
          <p:cNvSpPr/>
          <p:nvPr/>
        </p:nvSpPr>
        <p:spPr>
          <a:xfrm>
            <a:off x="655320" y="3130514"/>
            <a:ext cx="1367786" cy="207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yriad Web Pro"/>
                <a:ea typeface="+mn-ea"/>
                <a:cs typeface="+mn-cs"/>
              </a:rPr>
              <a:t>AIRA</a:t>
            </a:r>
          </a:p>
        </p:txBody>
      </p:sp>
      <p:sp>
        <p:nvSpPr>
          <p:cNvPr id="16" name="Rectangle 15">
            <a:extLst>
              <a:ext uri="{FF2B5EF4-FFF2-40B4-BE49-F238E27FC236}">
                <a16:creationId xmlns:a16="http://schemas.microsoft.com/office/drawing/2014/main" id="{647ED221-8993-E71F-5039-BB1389DD59B5}"/>
              </a:ext>
            </a:extLst>
          </p:cNvPr>
          <p:cNvSpPr/>
          <p:nvPr/>
        </p:nvSpPr>
        <p:spPr>
          <a:xfrm>
            <a:off x="515353" y="2046518"/>
            <a:ext cx="8122920" cy="374243"/>
          </a:xfrm>
          <a:prstGeom prst="rect">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950" b="1" i="0" u="none" strike="noStrike" kern="1200" cap="none" spc="0" normalizeH="0" baseline="0" noProof="0">
                <a:ln>
                  <a:noFill/>
                </a:ln>
                <a:solidFill>
                  <a:srgbClr val="FFFFFF"/>
                </a:solidFill>
                <a:effectLst/>
                <a:uLnTx/>
                <a:uFillTx/>
                <a:latin typeface="Myriad Web Pro"/>
                <a:ea typeface="+mn-ea"/>
                <a:cs typeface="+mn-cs"/>
              </a:rPr>
              <a:t>CDC</a:t>
            </a:r>
          </a:p>
        </p:txBody>
      </p:sp>
      <p:sp>
        <p:nvSpPr>
          <p:cNvPr id="17" name="Rectangle 16">
            <a:extLst>
              <a:ext uri="{FF2B5EF4-FFF2-40B4-BE49-F238E27FC236}">
                <a16:creationId xmlns:a16="http://schemas.microsoft.com/office/drawing/2014/main" id="{90B33B33-6D8D-AA30-F248-2DE9700A711B}"/>
              </a:ext>
            </a:extLst>
          </p:cNvPr>
          <p:cNvSpPr/>
          <p:nvPr/>
        </p:nvSpPr>
        <p:spPr>
          <a:xfrm>
            <a:off x="655320" y="3319057"/>
            <a:ext cx="1367786" cy="1443443"/>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Technical assistance</a:t>
            </a:r>
          </a:p>
          <a:p>
            <a:pPr marL="171450"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Workgroups</a:t>
            </a:r>
          </a:p>
          <a:p>
            <a:pPr marL="171450"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Technical trainings and educational activities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8" name="Rectangle 17">
            <a:extLst>
              <a:ext uri="{FF2B5EF4-FFF2-40B4-BE49-F238E27FC236}">
                <a16:creationId xmlns:a16="http://schemas.microsoft.com/office/drawing/2014/main" id="{8FC28301-C558-9BED-57CC-EC95CE6BB552}"/>
              </a:ext>
            </a:extLst>
          </p:cNvPr>
          <p:cNvSpPr/>
          <p:nvPr/>
        </p:nvSpPr>
        <p:spPr>
          <a:xfrm>
            <a:off x="2232663" y="2571751"/>
            <a:ext cx="1600201" cy="323039"/>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yriad Web Pro"/>
                <a:ea typeface="+mn-ea"/>
                <a:cs typeface="+mn-cs"/>
              </a:rPr>
              <a:t>Awardees</a:t>
            </a:r>
          </a:p>
        </p:txBody>
      </p:sp>
      <p:sp>
        <p:nvSpPr>
          <p:cNvPr id="19" name="Rectangle 18">
            <a:extLst>
              <a:ext uri="{FF2B5EF4-FFF2-40B4-BE49-F238E27FC236}">
                <a16:creationId xmlns:a16="http://schemas.microsoft.com/office/drawing/2014/main" id="{551A2EEB-10C7-DA39-1275-667B77A524A1}"/>
              </a:ext>
            </a:extLst>
          </p:cNvPr>
          <p:cNvSpPr/>
          <p:nvPr/>
        </p:nvSpPr>
        <p:spPr>
          <a:xfrm>
            <a:off x="2232664" y="2890432"/>
            <a:ext cx="1600196" cy="1872068"/>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41434"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41434"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41434"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41434"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Calibri"/>
                <a:ea typeface="+mn-ea"/>
                <a:cs typeface="Calibri"/>
              </a:rPr>
              <a:t>Implement IISs and ensure capacity to advance prioritized IIS capabilities.</a:t>
            </a:r>
          </a:p>
          <a:p>
            <a:pPr marL="41434"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41434"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Calibri"/>
                <a:ea typeface="+mn-ea"/>
                <a:cs typeface="Calibri"/>
              </a:rPr>
              <a:t>CDC Engagement</a:t>
            </a:r>
          </a:p>
          <a:p>
            <a:pPr marL="170021" marR="0" lvl="0" indent="-1285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900" b="0" i="0" u="none" strike="noStrike" kern="1200" cap="none" spc="0" normalizeH="0" baseline="0" noProof="0">
                <a:ln>
                  <a:noFill/>
                </a:ln>
                <a:solidFill>
                  <a:srgbClr val="000000"/>
                </a:solidFill>
                <a:effectLst/>
                <a:uLnTx/>
                <a:uFillTx/>
                <a:latin typeface="Calibri"/>
                <a:ea typeface="+mn-ea"/>
                <a:cs typeface="Calibri"/>
              </a:rPr>
              <a:t>IIS-All Awardee Forum</a:t>
            </a:r>
          </a:p>
          <a:p>
            <a:pPr marL="170021" marR="0" lvl="0" indent="-1285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900" b="0" i="0" u="none" strike="noStrike" kern="1200" cap="none" spc="0" normalizeH="0" baseline="0" noProof="0">
                <a:ln>
                  <a:noFill/>
                </a:ln>
                <a:solidFill>
                  <a:srgbClr val="000000"/>
                </a:solidFill>
                <a:effectLst/>
                <a:uLnTx/>
                <a:uFillTx/>
                <a:latin typeface="Calibri"/>
                <a:ea typeface="+mn-ea"/>
                <a:cs typeface="Calibri"/>
              </a:rPr>
              <a:t>Platform-based consortia sessions</a:t>
            </a:r>
          </a:p>
          <a:p>
            <a:pPr marL="170021" marR="0" lvl="0" indent="-1285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900" b="0" i="0" u="none" strike="noStrike" kern="1200" cap="none" spc="0" normalizeH="0" baseline="0" noProof="0">
                <a:ln>
                  <a:noFill/>
                </a:ln>
                <a:solidFill>
                  <a:srgbClr val="000000"/>
                </a:solidFill>
                <a:effectLst/>
                <a:uLnTx/>
                <a:uFillTx/>
                <a:latin typeface="Calibri"/>
                <a:ea typeface="+mn-ea"/>
                <a:cs typeface="Calibri"/>
              </a:rPr>
              <a:t>Dedicated CDC SME</a:t>
            </a:r>
            <a:endParaRPr kumimoji="0" lang="en-US" altLang="en-US" sz="900" b="0" i="0" u="none" strike="noStrike" kern="1200" cap="none" spc="0" normalizeH="0" baseline="0" noProof="0">
              <a:ln>
                <a:noFill/>
              </a:ln>
              <a:solidFill>
                <a:srgbClr val="002060"/>
              </a:solidFill>
              <a:effectLst/>
              <a:uLnTx/>
              <a:uFillTx/>
              <a:latin typeface="Calibri"/>
              <a:ea typeface="+mn-ea"/>
              <a:cs typeface="Calibri"/>
            </a:endParaRPr>
          </a:p>
          <a:p>
            <a:pPr marL="170021" marR="0" lvl="0" indent="-128588"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900" b="0" i="0" u="none" strike="noStrike" kern="1200" cap="none" spc="0" normalizeH="0" baseline="0" noProof="0">
                <a:ln>
                  <a:noFill/>
                </a:ln>
                <a:solidFill>
                  <a:srgbClr val="000000"/>
                </a:solidFill>
                <a:effectLst/>
                <a:uLnTx/>
                <a:uFillTx/>
                <a:latin typeface="Calibri"/>
                <a:ea typeface="+mn-ea"/>
                <a:cs typeface="Calibri"/>
              </a:rPr>
              <a:t>CDC- and partner-provided technical assistance</a:t>
            </a:r>
            <a:endPar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41434"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a:p>
            <a:pPr marL="41434"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a:p>
            <a:pPr marL="41434"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a:p>
            <a:pPr marL="41434"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0" name="Rectangle 19">
            <a:extLst>
              <a:ext uri="{FF2B5EF4-FFF2-40B4-BE49-F238E27FC236}">
                <a16:creationId xmlns:a16="http://schemas.microsoft.com/office/drawing/2014/main" id="{4AD719E7-3A7D-8843-6C16-10062C4A9E3F}"/>
              </a:ext>
            </a:extLst>
          </p:cNvPr>
          <p:cNvSpPr/>
          <p:nvPr/>
        </p:nvSpPr>
        <p:spPr>
          <a:xfrm>
            <a:off x="5375916" y="2571751"/>
            <a:ext cx="1600201" cy="324398"/>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yriad Web Pro"/>
                <a:ea typeface="+mn-ea"/>
                <a:cs typeface="+mn-cs"/>
              </a:rPr>
              <a:t>Technology Partners</a:t>
            </a:r>
          </a:p>
        </p:txBody>
      </p:sp>
      <p:sp>
        <p:nvSpPr>
          <p:cNvPr id="21" name="Rectangle 20">
            <a:extLst>
              <a:ext uri="{FF2B5EF4-FFF2-40B4-BE49-F238E27FC236}">
                <a16:creationId xmlns:a16="http://schemas.microsoft.com/office/drawing/2014/main" id="{1CD1BDF8-1E76-4896-9ACD-B7C42DBB6535}"/>
              </a:ext>
            </a:extLst>
          </p:cNvPr>
          <p:cNvSpPr/>
          <p:nvPr/>
        </p:nvSpPr>
        <p:spPr>
          <a:xfrm>
            <a:off x="5375917" y="2895601"/>
            <a:ext cx="1600196" cy="1872068"/>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41434"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Calibri"/>
                <a:ea typeface="+mn-ea"/>
                <a:cs typeface="Calibri"/>
              </a:rPr>
              <a:t>On behalf of awardees, implement IISs and ensure capacity to advance prioritized IIS capabilities.</a:t>
            </a:r>
            <a:endParaRPr kumimoji="0" lang="en-US" sz="1800" b="0" i="0" u="none" strike="noStrike" kern="1200" cap="none" spc="0" normalizeH="0" baseline="0" noProof="0">
              <a:ln>
                <a:noFill/>
              </a:ln>
              <a:solidFill>
                <a:srgbClr val="FFFFFF"/>
              </a:solidFill>
              <a:effectLst/>
              <a:uLnTx/>
              <a:uFillTx/>
              <a:latin typeface="Calibri"/>
              <a:ea typeface="+mn-ea"/>
              <a:cs typeface="Calibri"/>
            </a:endParaRPr>
          </a:p>
          <a:p>
            <a:pPr marL="41434"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41434"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Calibri"/>
                <a:ea typeface="+mn-ea"/>
                <a:cs typeface="Calibri"/>
              </a:rPr>
              <a:t>CDC Engagement</a:t>
            </a:r>
          </a:p>
          <a:p>
            <a:pPr marL="170021" marR="0" lvl="0" indent="-1285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900" b="0" i="0" u="none" strike="noStrike" kern="1200" cap="none" spc="0" normalizeH="0" baseline="0" noProof="0">
                <a:ln>
                  <a:noFill/>
                </a:ln>
                <a:solidFill>
                  <a:srgbClr val="000000"/>
                </a:solidFill>
                <a:effectLst/>
                <a:uLnTx/>
                <a:uFillTx/>
                <a:latin typeface="Calibri"/>
                <a:ea typeface="+mn-ea"/>
                <a:cs typeface="Calibri"/>
              </a:rPr>
              <a:t>Technology Partner call</a:t>
            </a:r>
          </a:p>
          <a:p>
            <a:pPr marL="170021" marR="0" lvl="0" indent="-128588"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900" b="0" i="0" u="none" strike="noStrike" kern="1200" cap="none" spc="0" normalizeH="0" baseline="0" noProof="0">
                <a:ln>
                  <a:noFill/>
                </a:ln>
                <a:solidFill>
                  <a:srgbClr val="000000"/>
                </a:solidFill>
                <a:effectLst/>
                <a:uLnTx/>
                <a:uFillTx/>
                <a:latin typeface="Calibri"/>
                <a:ea typeface="+mn-ea"/>
                <a:cs typeface="Calibri"/>
              </a:rPr>
              <a:t>Direct vendor contracts</a:t>
            </a:r>
            <a:endPar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2" name="Rectangle 21">
            <a:extLst>
              <a:ext uri="{FF2B5EF4-FFF2-40B4-BE49-F238E27FC236}">
                <a16:creationId xmlns:a16="http://schemas.microsoft.com/office/drawing/2014/main" id="{76B27833-3D07-9705-F586-DA96CEA3F7E2}"/>
              </a:ext>
            </a:extLst>
          </p:cNvPr>
          <p:cNvSpPr/>
          <p:nvPr/>
        </p:nvSpPr>
        <p:spPr>
          <a:xfrm>
            <a:off x="7147551" y="3119705"/>
            <a:ext cx="1364742" cy="205740"/>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yriad Web Pro"/>
                <a:ea typeface="+mn-ea"/>
                <a:cs typeface="+mn-cs"/>
              </a:rPr>
              <a:t>PHII</a:t>
            </a:r>
          </a:p>
        </p:txBody>
      </p:sp>
      <p:sp>
        <p:nvSpPr>
          <p:cNvPr id="23" name="Rectangle 22">
            <a:extLst>
              <a:ext uri="{FF2B5EF4-FFF2-40B4-BE49-F238E27FC236}">
                <a16:creationId xmlns:a16="http://schemas.microsoft.com/office/drawing/2014/main" id="{510E566E-0406-5FF9-7C84-3EA3F8C45318}"/>
              </a:ext>
            </a:extLst>
          </p:cNvPr>
          <p:cNvSpPr/>
          <p:nvPr/>
        </p:nvSpPr>
        <p:spPr>
          <a:xfrm>
            <a:off x="7147551" y="3312250"/>
            <a:ext cx="1364742" cy="1450250"/>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marR="0" lvl="0" indent="-172641"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Technical assistance</a:t>
            </a:r>
          </a:p>
          <a:p>
            <a:pPr marL="214313" marR="0" lvl="0" indent="-172641"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Workforce trainings and educational activities</a:t>
            </a:r>
          </a:p>
          <a:p>
            <a:pPr marL="214313" marR="0" lvl="0" indent="-172641"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Competencies model</a:t>
            </a:r>
          </a:p>
        </p:txBody>
      </p:sp>
      <p:sp>
        <p:nvSpPr>
          <p:cNvPr id="31" name="TextBox 30">
            <a:extLst>
              <a:ext uri="{FF2B5EF4-FFF2-40B4-BE49-F238E27FC236}">
                <a16:creationId xmlns:a16="http://schemas.microsoft.com/office/drawing/2014/main" id="{4841D158-67CB-C869-E6C7-789BE1D30DF2}"/>
              </a:ext>
            </a:extLst>
          </p:cNvPr>
          <p:cNvSpPr txBox="1"/>
          <p:nvPr/>
        </p:nvSpPr>
        <p:spPr>
          <a:xfrm>
            <a:off x="3832860" y="2106271"/>
            <a:ext cx="1543052" cy="203132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CDC regular communicates and engages with stakeholders to provide relevant, timely information and guidance.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CDC Communication Resources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25"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IIS Information Brief</a:t>
            </a:r>
            <a:endParaRPr kumimoji="0" lang="en-US" sz="825"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SharePoint sites</a:t>
            </a:r>
          </a:p>
        </p:txBody>
      </p:sp>
      <p:grpSp>
        <p:nvGrpSpPr>
          <p:cNvPr id="35" name="Group 34">
            <a:extLst>
              <a:ext uri="{FF2B5EF4-FFF2-40B4-BE49-F238E27FC236}">
                <a16:creationId xmlns:a16="http://schemas.microsoft.com/office/drawing/2014/main" id="{D2E92744-932D-F897-00CC-04B91260C2E2}"/>
              </a:ext>
            </a:extLst>
          </p:cNvPr>
          <p:cNvGrpSpPr/>
          <p:nvPr/>
        </p:nvGrpSpPr>
        <p:grpSpPr>
          <a:xfrm>
            <a:off x="4379686" y="3150986"/>
            <a:ext cx="385256" cy="374243"/>
            <a:chOff x="8108950" y="4630738"/>
            <a:chExt cx="500062" cy="488950"/>
          </a:xfrm>
          <a:solidFill>
            <a:schemeClr val="bg1"/>
          </a:solidFill>
        </p:grpSpPr>
        <p:sp>
          <p:nvSpPr>
            <p:cNvPr id="36" name="Freeform 490">
              <a:extLst>
                <a:ext uri="{FF2B5EF4-FFF2-40B4-BE49-F238E27FC236}">
                  <a16:creationId xmlns:a16="http://schemas.microsoft.com/office/drawing/2014/main" id="{C42C1766-E9C4-98FE-0ED5-AE32D076015F}"/>
                </a:ext>
              </a:extLst>
            </p:cNvPr>
            <p:cNvSpPr>
              <a:spLocks/>
            </p:cNvSpPr>
            <p:nvPr/>
          </p:nvSpPr>
          <p:spPr bwMode="auto">
            <a:xfrm>
              <a:off x="8256588" y="4630738"/>
              <a:ext cx="284162" cy="146050"/>
            </a:xfrm>
            <a:custGeom>
              <a:avLst/>
              <a:gdLst>
                <a:gd name="T0" fmla="*/ 137 w 138"/>
                <a:gd name="T1" fmla="*/ 54 h 71"/>
                <a:gd name="T2" fmla="*/ 126 w 138"/>
                <a:gd name="T3" fmla="*/ 4 h 71"/>
                <a:gd name="T4" fmla="*/ 120 w 138"/>
                <a:gd name="T5" fmla="*/ 0 h 71"/>
                <a:gd name="T6" fmla="*/ 117 w 138"/>
                <a:gd name="T7" fmla="*/ 6 h 71"/>
                <a:gd name="T8" fmla="*/ 125 w 138"/>
                <a:gd name="T9" fmla="*/ 45 h 71"/>
                <a:gd name="T10" fmla="*/ 3 w 138"/>
                <a:gd name="T11" fmla="*/ 46 h 71"/>
                <a:gd name="T12" fmla="*/ 2 w 138"/>
                <a:gd name="T13" fmla="*/ 52 h 71"/>
                <a:gd name="T14" fmla="*/ 9 w 138"/>
                <a:gd name="T15" fmla="*/ 53 h 71"/>
                <a:gd name="T16" fmla="*/ 119 w 138"/>
                <a:gd name="T17" fmla="*/ 53 h 71"/>
                <a:gd name="T18" fmla="*/ 81 w 138"/>
                <a:gd name="T19" fmla="*/ 61 h 71"/>
                <a:gd name="T20" fmla="*/ 77 w 138"/>
                <a:gd name="T21" fmla="*/ 67 h 71"/>
                <a:gd name="T22" fmla="*/ 82 w 138"/>
                <a:gd name="T23" fmla="*/ 71 h 71"/>
                <a:gd name="T24" fmla="*/ 83 w 138"/>
                <a:gd name="T25" fmla="*/ 71 h 71"/>
                <a:gd name="T26" fmla="*/ 133 w 138"/>
                <a:gd name="T27" fmla="*/ 60 h 71"/>
                <a:gd name="T28" fmla="*/ 137 w 138"/>
                <a:gd name="T29"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71">
                  <a:moveTo>
                    <a:pt x="137" y="54"/>
                  </a:moveTo>
                  <a:cubicBezTo>
                    <a:pt x="126" y="4"/>
                    <a:pt x="126" y="4"/>
                    <a:pt x="126" y="4"/>
                  </a:cubicBezTo>
                  <a:cubicBezTo>
                    <a:pt x="126" y="1"/>
                    <a:pt x="123" y="0"/>
                    <a:pt x="120" y="0"/>
                  </a:cubicBezTo>
                  <a:cubicBezTo>
                    <a:pt x="118" y="1"/>
                    <a:pt x="116" y="4"/>
                    <a:pt x="117" y="6"/>
                  </a:cubicBezTo>
                  <a:cubicBezTo>
                    <a:pt x="125" y="45"/>
                    <a:pt x="125" y="45"/>
                    <a:pt x="125" y="45"/>
                  </a:cubicBezTo>
                  <a:cubicBezTo>
                    <a:pt x="89" y="18"/>
                    <a:pt x="39" y="18"/>
                    <a:pt x="3" y="46"/>
                  </a:cubicBezTo>
                  <a:cubicBezTo>
                    <a:pt x="1" y="47"/>
                    <a:pt x="0" y="50"/>
                    <a:pt x="2" y="52"/>
                  </a:cubicBezTo>
                  <a:cubicBezTo>
                    <a:pt x="4" y="55"/>
                    <a:pt x="7" y="55"/>
                    <a:pt x="9" y="53"/>
                  </a:cubicBezTo>
                  <a:cubicBezTo>
                    <a:pt x="42" y="28"/>
                    <a:pt x="87" y="28"/>
                    <a:pt x="119" y="53"/>
                  </a:cubicBezTo>
                  <a:cubicBezTo>
                    <a:pt x="81" y="61"/>
                    <a:pt x="81" y="61"/>
                    <a:pt x="81" y="61"/>
                  </a:cubicBezTo>
                  <a:cubicBezTo>
                    <a:pt x="78" y="62"/>
                    <a:pt x="77" y="65"/>
                    <a:pt x="77" y="67"/>
                  </a:cubicBezTo>
                  <a:cubicBezTo>
                    <a:pt x="78" y="70"/>
                    <a:pt x="80" y="71"/>
                    <a:pt x="82" y="71"/>
                  </a:cubicBezTo>
                  <a:cubicBezTo>
                    <a:pt x="82" y="71"/>
                    <a:pt x="83" y="71"/>
                    <a:pt x="83" y="71"/>
                  </a:cubicBezTo>
                  <a:cubicBezTo>
                    <a:pt x="133" y="60"/>
                    <a:pt x="133" y="60"/>
                    <a:pt x="133" y="60"/>
                  </a:cubicBezTo>
                  <a:cubicBezTo>
                    <a:pt x="136" y="60"/>
                    <a:pt x="138" y="57"/>
                    <a:pt x="137"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986" tIns="24493" rIns="48986" bIns="24493"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65" b="0" i="0" u="none" strike="noStrike" kern="1200" cap="none" spc="0" normalizeH="0" baseline="0" noProof="0">
                <a:ln>
                  <a:noFill/>
                </a:ln>
                <a:solidFill>
                  <a:srgbClr val="FFFFFF"/>
                </a:solidFill>
                <a:effectLst/>
                <a:uLnTx/>
                <a:uFillTx/>
                <a:latin typeface="Myriad Web Pro" panose="020B0503030403020204" pitchFamily="34" charset="0"/>
                <a:ea typeface="+mn-ea"/>
                <a:cs typeface="+mn-cs"/>
              </a:endParaRPr>
            </a:p>
          </p:txBody>
        </p:sp>
        <p:sp>
          <p:nvSpPr>
            <p:cNvPr id="38" name="Freeform 491">
              <a:extLst>
                <a:ext uri="{FF2B5EF4-FFF2-40B4-BE49-F238E27FC236}">
                  <a16:creationId xmlns:a16="http://schemas.microsoft.com/office/drawing/2014/main" id="{DB471A8E-BB95-3690-F69D-F7884BA05F2C}"/>
                </a:ext>
              </a:extLst>
            </p:cNvPr>
            <p:cNvSpPr>
              <a:spLocks/>
            </p:cNvSpPr>
            <p:nvPr/>
          </p:nvSpPr>
          <p:spPr bwMode="auto">
            <a:xfrm>
              <a:off x="8435975" y="4856163"/>
              <a:ext cx="173037" cy="263525"/>
            </a:xfrm>
            <a:custGeom>
              <a:avLst/>
              <a:gdLst>
                <a:gd name="T0" fmla="*/ 56 w 84"/>
                <a:gd name="T1" fmla="*/ 118 h 128"/>
                <a:gd name="T2" fmla="*/ 19 w 84"/>
                <a:gd name="T3" fmla="*/ 109 h 128"/>
                <a:gd name="T4" fmla="*/ 78 w 84"/>
                <a:gd name="T5" fmla="*/ 5 h 128"/>
                <a:gd name="T6" fmla="*/ 73 w 84"/>
                <a:gd name="T7" fmla="*/ 1 h 128"/>
                <a:gd name="T8" fmla="*/ 69 w 84"/>
                <a:gd name="T9" fmla="*/ 6 h 128"/>
                <a:gd name="T10" fmla="*/ 13 w 84"/>
                <a:gd name="T11" fmla="*/ 101 h 128"/>
                <a:gd name="T12" fmla="*/ 22 w 84"/>
                <a:gd name="T13" fmla="*/ 62 h 128"/>
                <a:gd name="T14" fmla="*/ 19 w 84"/>
                <a:gd name="T15" fmla="*/ 56 h 128"/>
                <a:gd name="T16" fmla="*/ 13 w 84"/>
                <a:gd name="T17" fmla="*/ 60 h 128"/>
                <a:gd name="T18" fmla="*/ 0 w 84"/>
                <a:gd name="T19" fmla="*/ 109 h 128"/>
                <a:gd name="T20" fmla="*/ 4 w 84"/>
                <a:gd name="T21" fmla="*/ 115 h 128"/>
                <a:gd name="T22" fmla="*/ 54 w 84"/>
                <a:gd name="T23" fmla="*/ 128 h 128"/>
                <a:gd name="T24" fmla="*/ 55 w 84"/>
                <a:gd name="T25" fmla="*/ 128 h 128"/>
                <a:gd name="T26" fmla="*/ 60 w 84"/>
                <a:gd name="T27" fmla="*/ 124 h 128"/>
                <a:gd name="T28" fmla="*/ 56 w 84"/>
                <a:gd name="T2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28">
                  <a:moveTo>
                    <a:pt x="56" y="118"/>
                  </a:moveTo>
                  <a:cubicBezTo>
                    <a:pt x="19" y="109"/>
                    <a:pt x="19" y="109"/>
                    <a:pt x="19" y="109"/>
                  </a:cubicBezTo>
                  <a:cubicBezTo>
                    <a:pt x="59" y="91"/>
                    <a:pt x="84" y="50"/>
                    <a:pt x="78" y="5"/>
                  </a:cubicBezTo>
                  <a:cubicBezTo>
                    <a:pt x="78" y="2"/>
                    <a:pt x="76" y="0"/>
                    <a:pt x="73" y="1"/>
                  </a:cubicBezTo>
                  <a:cubicBezTo>
                    <a:pt x="70" y="1"/>
                    <a:pt x="68" y="3"/>
                    <a:pt x="69" y="6"/>
                  </a:cubicBezTo>
                  <a:cubicBezTo>
                    <a:pt x="73" y="47"/>
                    <a:pt x="50" y="85"/>
                    <a:pt x="13" y="101"/>
                  </a:cubicBezTo>
                  <a:cubicBezTo>
                    <a:pt x="22" y="62"/>
                    <a:pt x="22" y="62"/>
                    <a:pt x="22" y="62"/>
                  </a:cubicBezTo>
                  <a:cubicBezTo>
                    <a:pt x="23" y="59"/>
                    <a:pt x="22" y="57"/>
                    <a:pt x="19" y="56"/>
                  </a:cubicBezTo>
                  <a:cubicBezTo>
                    <a:pt x="16" y="55"/>
                    <a:pt x="14" y="57"/>
                    <a:pt x="13" y="60"/>
                  </a:cubicBezTo>
                  <a:cubicBezTo>
                    <a:pt x="0" y="109"/>
                    <a:pt x="0" y="109"/>
                    <a:pt x="0" y="109"/>
                  </a:cubicBezTo>
                  <a:cubicBezTo>
                    <a:pt x="0" y="112"/>
                    <a:pt x="1" y="115"/>
                    <a:pt x="4" y="115"/>
                  </a:cubicBezTo>
                  <a:cubicBezTo>
                    <a:pt x="54" y="128"/>
                    <a:pt x="54" y="128"/>
                    <a:pt x="54" y="128"/>
                  </a:cubicBezTo>
                  <a:cubicBezTo>
                    <a:pt x="54" y="128"/>
                    <a:pt x="55" y="128"/>
                    <a:pt x="55" y="128"/>
                  </a:cubicBezTo>
                  <a:cubicBezTo>
                    <a:pt x="57" y="128"/>
                    <a:pt x="59" y="127"/>
                    <a:pt x="60" y="124"/>
                  </a:cubicBezTo>
                  <a:cubicBezTo>
                    <a:pt x="60" y="122"/>
                    <a:pt x="59" y="119"/>
                    <a:pt x="56" y="1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986" tIns="24493" rIns="48986" bIns="24493"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65" b="0" i="0" u="none" strike="noStrike" kern="1200" cap="none" spc="0" normalizeH="0" baseline="0" noProof="0">
                <a:ln>
                  <a:noFill/>
                </a:ln>
                <a:solidFill>
                  <a:srgbClr val="FFFFFF"/>
                </a:solidFill>
                <a:effectLst/>
                <a:uLnTx/>
                <a:uFillTx/>
                <a:latin typeface="Myriad Web Pro" panose="020B0503030403020204" pitchFamily="34" charset="0"/>
                <a:ea typeface="+mn-ea"/>
                <a:cs typeface="+mn-cs"/>
              </a:endParaRPr>
            </a:p>
          </p:txBody>
        </p:sp>
        <p:sp>
          <p:nvSpPr>
            <p:cNvPr id="39" name="Freeform 492">
              <a:extLst>
                <a:ext uri="{FF2B5EF4-FFF2-40B4-BE49-F238E27FC236}">
                  <a16:creationId xmlns:a16="http://schemas.microsoft.com/office/drawing/2014/main" id="{5E040223-D6B8-1602-037C-5CBA96FC45F0}"/>
                </a:ext>
              </a:extLst>
            </p:cNvPr>
            <p:cNvSpPr>
              <a:spLocks/>
            </p:cNvSpPr>
            <p:nvPr/>
          </p:nvSpPr>
          <p:spPr bwMode="auto">
            <a:xfrm>
              <a:off x="8108950" y="4829175"/>
              <a:ext cx="214312" cy="254000"/>
            </a:xfrm>
            <a:custGeom>
              <a:avLst/>
              <a:gdLst>
                <a:gd name="T0" fmla="*/ 101 w 104"/>
                <a:gd name="T1" fmla="*/ 113 h 123"/>
                <a:gd name="T2" fmla="*/ 46 w 104"/>
                <a:gd name="T3" fmla="*/ 17 h 123"/>
                <a:gd name="T4" fmla="*/ 75 w 104"/>
                <a:gd name="T5" fmla="*/ 46 h 123"/>
                <a:gd name="T6" fmla="*/ 78 w 104"/>
                <a:gd name="T7" fmla="*/ 47 h 123"/>
                <a:gd name="T8" fmla="*/ 82 w 104"/>
                <a:gd name="T9" fmla="*/ 46 h 123"/>
                <a:gd name="T10" fmla="*/ 82 w 104"/>
                <a:gd name="T11" fmla="*/ 39 h 123"/>
                <a:gd name="T12" fmla="*/ 46 w 104"/>
                <a:gd name="T13" fmla="*/ 2 h 123"/>
                <a:gd name="T14" fmla="*/ 39 w 104"/>
                <a:gd name="T15" fmla="*/ 2 h 123"/>
                <a:gd name="T16" fmla="*/ 2 w 104"/>
                <a:gd name="T17" fmla="*/ 38 h 123"/>
                <a:gd name="T18" fmla="*/ 2 w 104"/>
                <a:gd name="T19" fmla="*/ 45 h 123"/>
                <a:gd name="T20" fmla="*/ 9 w 104"/>
                <a:gd name="T21" fmla="*/ 45 h 123"/>
                <a:gd name="T22" fmla="*/ 36 w 104"/>
                <a:gd name="T23" fmla="*/ 19 h 123"/>
                <a:gd name="T24" fmla="*/ 97 w 104"/>
                <a:gd name="T25" fmla="*/ 122 h 123"/>
                <a:gd name="T26" fmla="*/ 99 w 104"/>
                <a:gd name="T27" fmla="*/ 123 h 123"/>
                <a:gd name="T28" fmla="*/ 103 w 104"/>
                <a:gd name="T29" fmla="*/ 120 h 123"/>
                <a:gd name="T30" fmla="*/ 101 w 104"/>
                <a:gd name="T31" fmla="*/ 1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23">
                  <a:moveTo>
                    <a:pt x="101" y="113"/>
                  </a:moveTo>
                  <a:cubicBezTo>
                    <a:pt x="62" y="97"/>
                    <a:pt x="40" y="58"/>
                    <a:pt x="46" y="17"/>
                  </a:cubicBezTo>
                  <a:cubicBezTo>
                    <a:pt x="75" y="46"/>
                    <a:pt x="75" y="46"/>
                    <a:pt x="75" y="46"/>
                  </a:cubicBezTo>
                  <a:cubicBezTo>
                    <a:pt x="76" y="47"/>
                    <a:pt x="77" y="47"/>
                    <a:pt x="78" y="47"/>
                  </a:cubicBezTo>
                  <a:cubicBezTo>
                    <a:pt x="80" y="47"/>
                    <a:pt x="81" y="47"/>
                    <a:pt x="82" y="46"/>
                  </a:cubicBezTo>
                  <a:cubicBezTo>
                    <a:pt x="84" y="44"/>
                    <a:pt x="84" y="41"/>
                    <a:pt x="82" y="39"/>
                  </a:cubicBezTo>
                  <a:cubicBezTo>
                    <a:pt x="46" y="2"/>
                    <a:pt x="46" y="2"/>
                    <a:pt x="46" y="2"/>
                  </a:cubicBezTo>
                  <a:cubicBezTo>
                    <a:pt x="44" y="0"/>
                    <a:pt x="41" y="0"/>
                    <a:pt x="39" y="2"/>
                  </a:cubicBezTo>
                  <a:cubicBezTo>
                    <a:pt x="2" y="38"/>
                    <a:pt x="2" y="38"/>
                    <a:pt x="2" y="38"/>
                  </a:cubicBezTo>
                  <a:cubicBezTo>
                    <a:pt x="0" y="40"/>
                    <a:pt x="0" y="43"/>
                    <a:pt x="2" y="45"/>
                  </a:cubicBezTo>
                  <a:cubicBezTo>
                    <a:pt x="4" y="47"/>
                    <a:pt x="7" y="47"/>
                    <a:pt x="9" y="45"/>
                  </a:cubicBezTo>
                  <a:cubicBezTo>
                    <a:pt x="36" y="19"/>
                    <a:pt x="36" y="19"/>
                    <a:pt x="36" y="19"/>
                  </a:cubicBezTo>
                  <a:cubicBezTo>
                    <a:pt x="31" y="63"/>
                    <a:pt x="56" y="105"/>
                    <a:pt x="97" y="122"/>
                  </a:cubicBezTo>
                  <a:cubicBezTo>
                    <a:pt x="98" y="123"/>
                    <a:pt x="98" y="123"/>
                    <a:pt x="99" y="123"/>
                  </a:cubicBezTo>
                  <a:cubicBezTo>
                    <a:pt x="101" y="123"/>
                    <a:pt x="103" y="122"/>
                    <a:pt x="103" y="120"/>
                  </a:cubicBezTo>
                  <a:cubicBezTo>
                    <a:pt x="104" y="117"/>
                    <a:pt x="103" y="114"/>
                    <a:pt x="101" y="1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986" tIns="24493" rIns="48986" bIns="24493"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65" b="0" i="0" u="none" strike="noStrike" kern="1200" cap="none" spc="0" normalizeH="0" baseline="0" noProof="0">
                <a:ln>
                  <a:noFill/>
                </a:ln>
                <a:solidFill>
                  <a:srgbClr val="FFFFFF"/>
                </a:solidFill>
                <a:effectLst/>
                <a:uLnTx/>
                <a:uFillTx/>
                <a:latin typeface="Myriad Web Pro" panose="020B0503030403020204" pitchFamily="34" charset="0"/>
                <a:ea typeface="+mn-ea"/>
                <a:cs typeface="+mn-cs"/>
              </a:endParaRPr>
            </a:p>
          </p:txBody>
        </p:sp>
      </p:grpSp>
      <p:sp>
        <p:nvSpPr>
          <p:cNvPr id="2" name="Slide Number Placeholder 3">
            <a:extLst>
              <a:ext uri="{FF2B5EF4-FFF2-40B4-BE49-F238E27FC236}">
                <a16:creationId xmlns:a16="http://schemas.microsoft.com/office/drawing/2014/main" id="{8DB3CA85-1843-B85D-7B27-647C108DD18F}"/>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342875" rtl="0" eaLnBrk="1" fontAlgn="base" latinLnBrk="0" hangingPunct="1">
              <a:lnSpc>
                <a:spcPct val="90000"/>
              </a:lnSpc>
              <a:spcBef>
                <a:spcPts val="750"/>
              </a:spcBef>
              <a:spcAft>
                <a:spcPct val="0"/>
              </a:spcAft>
              <a:buClr>
                <a:srgbClr val="005DAA"/>
              </a:buClr>
              <a:buSzTx/>
              <a:buFont typeface="Wingdings" panose="05000000000000000000" pitchFamily="2" charset="2"/>
              <a:buNone/>
              <a:tabLst/>
              <a:defRPr/>
            </a:pPr>
            <a:fld id="{0C2FA08C-26E4-CA4A-8F70-5CDDC8BEA5E9}" type="slidenum">
              <a:rPr kumimoji="0" lang="en-US" sz="900" b="0" i="0" u="none" strike="noStrike" kern="1200" cap="none" spc="0" normalizeH="0" baseline="0" noProof="0">
                <a:ln>
                  <a:noFill/>
                </a:ln>
                <a:solidFill>
                  <a:srgbClr val="17468F"/>
                </a:solidFill>
                <a:effectLst/>
                <a:uLnTx/>
                <a:uFillTx/>
                <a:latin typeface="Gadugi" panose="020B0502040204020203" pitchFamily="34" charset="0"/>
                <a:ea typeface="+mn-ea"/>
                <a:cs typeface="+mn-cs"/>
              </a:rPr>
              <a:pPr marL="0" marR="0" lvl="0" indent="0" algn="r" defTabSz="342875" rtl="0" eaLnBrk="1" fontAlgn="base" latinLnBrk="0" hangingPunct="1">
                <a:lnSpc>
                  <a:spcPct val="90000"/>
                </a:lnSpc>
                <a:spcBef>
                  <a:spcPts val="750"/>
                </a:spcBef>
                <a:spcAft>
                  <a:spcPct val="0"/>
                </a:spcAft>
                <a:buClr>
                  <a:srgbClr val="005DAA"/>
                </a:buClr>
                <a:buSzTx/>
                <a:buFont typeface="Wingdings" panose="05000000000000000000" pitchFamily="2" charset="2"/>
                <a:buNone/>
                <a:tabLst/>
                <a:defRPr/>
              </a:pPr>
              <a:t>26</a:t>
            </a:fld>
            <a:endParaRPr kumimoji="0" lang="en-US" sz="900" b="0" i="0" u="none" strike="noStrike" kern="1200" cap="none" spc="0" normalizeH="0" baseline="0" noProof="0">
              <a:ln>
                <a:noFill/>
              </a:ln>
              <a:solidFill>
                <a:srgbClr val="17468F"/>
              </a:solidFill>
              <a:effectLst/>
              <a:uLnTx/>
              <a:uFillTx/>
              <a:latin typeface="Gadugi" panose="020B0502040204020203" pitchFamily="34" charset="0"/>
              <a:ea typeface="+mn-ea"/>
              <a:cs typeface="+mn-cs"/>
            </a:endParaRPr>
          </a:p>
        </p:txBody>
      </p:sp>
    </p:spTree>
    <p:extLst>
      <p:ext uri="{BB962C8B-B14F-4D97-AF65-F5344CB8AC3E}">
        <p14:creationId xmlns:p14="http://schemas.microsoft.com/office/powerpoint/2010/main" val="387907153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3E0BDA-7E61-7EFB-8C0E-0F14C7F6535A}"/>
              </a:ext>
            </a:extLst>
          </p:cNvPr>
          <p:cNvPicPr>
            <a:picLocks noChangeAspect="1"/>
          </p:cNvPicPr>
          <p:nvPr/>
        </p:nvPicPr>
        <p:blipFill>
          <a:blip r:embed="rId4">
            <a:alphaModFix amt="35000"/>
          </a:blip>
          <a:stretch>
            <a:fillRect/>
          </a:stretch>
        </p:blipFill>
        <p:spPr>
          <a:xfrm>
            <a:off x="43308" y="-28878"/>
            <a:ext cx="9144000" cy="5080677"/>
          </a:xfrm>
          <a:prstGeom prst="rect">
            <a:avLst/>
          </a:prstGeom>
        </p:spPr>
      </p:pic>
      <p:graphicFrame>
        <p:nvGraphicFramePr>
          <p:cNvPr id="96" name="Object 95" hidden="1">
            <a:extLst>
              <a:ext uri="{FF2B5EF4-FFF2-40B4-BE49-F238E27FC236}">
                <a16:creationId xmlns:a16="http://schemas.microsoft.com/office/drawing/2014/main" id="{62B78595-3F87-4810-8A87-39B93865399E}"/>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96" name="Object 95" hidden="1">
                        <a:extLst>
                          <a:ext uri="{FF2B5EF4-FFF2-40B4-BE49-F238E27FC236}">
                            <a16:creationId xmlns:a16="http://schemas.microsoft.com/office/drawing/2014/main" id="{62B78595-3F87-4810-8A87-39B93865399E}"/>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196052-F1D3-430A-8FBB-335298B00C9A}"/>
              </a:ext>
            </a:extLst>
          </p:cNvPr>
          <p:cNvSpPr txBox="1">
            <a:spLocks/>
          </p:cNvSpPr>
          <p:nvPr/>
        </p:nvSpPr>
        <p:spPr>
          <a:xfrm>
            <a:off x="1199993" y="1163325"/>
            <a:ext cx="6798470" cy="2012589"/>
          </a:xfrm>
          <a:prstGeom prst="rect">
            <a:avLst/>
          </a:prstGeom>
        </p:spPr>
        <p:txBody>
          <a:bodyPr vert="horz" lIns="0" tIns="34290" rIns="68580" bIns="0" rtlCol="0" anchor="t" anchorCtr="0">
            <a:noAutofit/>
          </a:bodyPr>
          <a:lst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pPr algn="ctr" defTabSz="685800">
              <a:lnSpc>
                <a:spcPct val="100000"/>
              </a:lnSpc>
              <a:spcBef>
                <a:spcPct val="20000"/>
              </a:spcBef>
              <a:defRPr/>
            </a:pPr>
            <a:r>
              <a:rPr lang="en-US" sz="1200" spc="0">
                <a:solidFill>
                  <a:srgbClr val="000000"/>
                </a:solidFill>
                <a:latin typeface="+mn-lt"/>
                <a:ea typeface="+mn-ea"/>
                <a:cs typeface="Calibri"/>
              </a:rPr>
              <a:t>CDC drives the vision and provides financial and technical support to enable IISs to collect, analyze, and share high-quality data for clinical, individual, and public health decision making.  </a:t>
            </a:r>
          </a:p>
          <a:p>
            <a:pPr algn="ctr" defTabSz="685800">
              <a:lnSpc>
                <a:spcPct val="100000"/>
              </a:lnSpc>
              <a:spcBef>
                <a:spcPct val="20000"/>
              </a:spcBef>
              <a:defRPr/>
            </a:pPr>
            <a:endParaRPr lang="en-US" sz="1200" spc="0">
              <a:solidFill>
                <a:srgbClr val="000000"/>
              </a:solidFill>
              <a:latin typeface="+mn-lt"/>
              <a:ea typeface="+mn-ea"/>
              <a:cs typeface="Calibri"/>
            </a:endParaRPr>
          </a:p>
          <a:p>
            <a:pPr algn="ctr" defTabSz="685800">
              <a:lnSpc>
                <a:spcPct val="100000"/>
              </a:lnSpc>
              <a:spcBef>
                <a:spcPct val="20000"/>
              </a:spcBef>
              <a:defRPr/>
            </a:pPr>
            <a:r>
              <a:rPr lang="en-US" sz="1200" spc="0">
                <a:solidFill>
                  <a:srgbClr val="000000"/>
                </a:solidFill>
                <a:latin typeface="+mn-lt"/>
                <a:ea typeface="+mn-ea"/>
                <a:cs typeface="Calibri"/>
              </a:rPr>
              <a:t>IISs ensure that details of the Vaccines for Children program are implemented to effectively provide vaccine to children who otherwise cannot afford vaccines.</a:t>
            </a:r>
          </a:p>
          <a:p>
            <a:pPr algn="ctr" defTabSz="685800">
              <a:lnSpc>
                <a:spcPct val="100000"/>
              </a:lnSpc>
              <a:spcBef>
                <a:spcPct val="20000"/>
              </a:spcBef>
              <a:defRPr/>
            </a:pPr>
            <a:endParaRPr lang="en-US" sz="1200" spc="0">
              <a:solidFill>
                <a:srgbClr val="000000"/>
              </a:solidFill>
              <a:latin typeface="+mn-lt"/>
              <a:ea typeface="+mn-ea"/>
              <a:cs typeface="Calibri"/>
            </a:endParaRPr>
          </a:p>
          <a:p>
            <a:pPr algn="ctr" defTabSz="685800">
              <a:lnSpc>
                <a:spcPct val="90000"/>
              </a:lnSpc>
              <a:defRPr/>
            </a:pPr>
            <a:endParaRPr lang="en-US" sz="2000" b="1" spc="-75">
              <a:solidFill>
                <a:srgbClr val="000000"/>
              </a:solidFill>
              <a:latin typeface="+mn-lt"/>
              <a:ea typeface="Calibri" charset="0"/>
              <a:cs typeface="Calibri" charset="0"/>
            </a:endParaRPr>
          </a:p>
        </p:txBody>
      </p:sp>
      <p:sp>
        <p:nvSpPr>
          <p:cNvPr id="8" name="Title 2">
            <a:extLst>
              <a:ext uri="{FF2B5EF4-FFF2-40B4-BE49-F238E27FC236}">
                <a16:creationId xmlns:a16="http://schemas.microsoft.com/office/drawing/2014/main" id="{1ACCA6E0-709A-A7B6-DE07-217B02DDF40A}"/>
              </a:ext>
            </a:extLst>
          </p:cNvPr>
          <p:cNvSpPr txBox="1">
            <a:spLocks/>
          </p:cNvSpPr>
          <p:nvPr/>
        </p:nvSpPr>
        <p:spPr>
          <a:xfrm>
            <a:off x="27228" y="270061"/>
            <a:ext cx="9144000" cy="857250"/>
          </a:xfrm>
          <a:prstGeom prst="rect">
            <a:avLst/>
          </a:prstGeom>
        </p:spPr>
        <p:txBody>
          <a:bodyPr lIns="68580" tIns="34290" rIns="68580" bIns="34290" anchor="b" anchorCtr="0"/>
          <a:lstStyle>
            <a:lvl1pPr algn="l" rtl="0" eaLnBrk="0" fontAlgn="base" hangingPunct="0">
              <a:lnSpc>
                <a:spcPts val="4000"/>
              </a:lnSpc>
              <a:spcBef>
                <a:spcPct val="0"/>
              </a:spcBef>
              <a:spcAft>
                <a:spcPct val="0"/>
              </a:spcAft>
              <a:defRPr sz="3733" b="1" kern="1200" baseline="0">
                <a:solidFill>
                  <a:srgbClr val="1E5AA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algn="ctr" defTabSz="685800">
              <a:lnSpc>
                <a:spcPct val="76132"/>
              </a:lnSpc>
            </a:pPr>
            <a:r>
              <a:rPr lang="en-US" sz="2800"/>
              <a:t>IISs Are Essential Tools for Public Health</a:t>
            </a:r>
          </a:p>
        </p:txBody>
      </p:sp>
      <p:grpSp>
        <p:nvGrpSpPr>
          <p:cNvPr id="97" name="Group 96">
            <a:extLst>
              <a:ext uri="{FF2B5EF4-FFF2-40B4-BE49-F238E27FC236}">
                <a16:creationId xmlns:a16="http://schemas.microsoft.com/office/drawing/2014/main" id="{F9003EBA-C1DC-E304-3B99-93A3AD2AA564}"/>
              </a:ext>
            </a:extLst>
          </p:cNvPr>
          <p:cNvGrpSpPr/>
          <p:nvPr/>
        </p:nvGrpSpPr>
        <p:grpSpPr>
          <a:xfrm>
            <a:off x="2338361" y="2455493"/>
            <a:ext cx="4521734" cy="2408821"/>
            <a:chOff x="2324945" y="2069464"/>
            <a:chExt cx="7377450" cy="4179358"/>
          </a:xfrm>
        </p:grpSpPr>
        <p:sp>
          <p:nvSpPr>
            <p:cNvPr id="98" name="Oval 97">
              <a:extLst>
                <a:ext uri="{FF2B5EF4-FFF2-40B4-BE49-F238E27FC236}">
                  <a16:creationId xmlns:a16="http://schemas.microsoft.com/office/drawing/2014/main" id="{75FCCCA0-48FD-C74D-440C-78CF3E79480A}"/>
                </a:ext>
              </a:extLst>
            </p:cNvPr>
            <p:cNvSpPr/>
            <p:nvPr/>
          </p:nvSpPr>
          <p:spPr>
            <a:xfrm>
              <a:off x="3962411" y="2912812"/>
              <a:ext cx="731520" cy="7315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ea typeface="+mn-ea"/>
                <a:cs typeface="+mn-cs"/>
              </a:endParaRPr>
            </a:p>
          </p:txBody>
        </p:sp>
        <p:sp>
          <p:nvSpPr>
            <p:cNvPr id="99" name="Oval 98">
              <a:extLst>
                <a:ext uri="{FF2B5EF4-FFF2-40B4-BE49-F238E27FC236}">
                  <a16:creationId xmlns:a16="http://schemas.microsoft.com/office/drawing/2014/main" id="{5FBF6AD5-FEBD-1628-DC15-42AC7A2BCFF8}"/>
                </a:ext>
              </a:extLst>
            </p:cNvPr>
            <p:cNvSpPr/>
            <p:nvPr/>
          </p:nvSpPr>
          <p:spPr>
            <a:xfrm>
              <a:off x="2849134" y="4507991"/>
              <a:ext cx="731519" cy="7315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ea typeface="+mn-ea"/>
                <a:cs typeface="+mn-cs"/>
              </a:endParaRPr>
            </a:p>
          </p:txBody>
        </p:sp>
        <p:sp>
          <p:nvSpPr>
            <p:cNvPr id="100" name="Freeform 21">
              <a:extLst>
                <a:ext uri="{FF2B5EF4-FFF2-40B4-BE49-F238E27FC236}">
                  <a16:creationId xmlns:a16="http://schemas.microsoft.com/office/drawing/2014/main" id="{CCF5846D-B607-0C95-5707-2A1AA9E664D0}"/>
                </a:ext>
              </a:extLst>
            </p:cNvPr>
            <p:cNvSpPr/>
            <p:nvPr/>
          </p:nvSpPr>
          <p:spPr bwMode="gray">
            <a:xfrm rot="10800000">
              <a:off x="4374755" y="4404766"/>
              <a:ext cx="3285324" cy="1791152"/>
            </a:xfrm>
            <a:custGeom>
              <a:avLst/>
              <a:gdLst>
                <a:gd name="connsiteX0" fmla="*/ 1243 w 2960686"/>
                <a:gd name="connsiteY0" fmla="*/ 0 h 1504949"/>
                <a:gd name="connsiteX1" fmla="*/ 2959444 w 2960686"/>
                <a:gd name="connsiteY1" fmla="*/ 0 h 1504949"/>
                <a:gd name="connsiteX2" fmla="*/ 2960686 w 2960686"/>
                <a:gd name="connsiteY2" fmla="*/ 24606 h 1504949"/>
                <a:gd name="connsiteX3" fmla="*/ 1480343 w 2960686"/>
                <a:gd name="connsiteY3" fmla="*/ 1504949 h 1504949"/>
                <a:gd name="connsiteX4" fmla="*/ 0 w 2960686"/>
                <a:gd name="connsiteY4" fmla="*/ 24606 h 1504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0686" h="1504949">
                  <a:moveTo>
                    <a:pt x="1243" y="0"/>
                  </a:moveTo>
                  <a:lnTo>
                    <a:pt x="2959444" y="0"/>
                  </a:lnTo>
                  <a:lnTo>
                    <a:pt x="2960686" y="24606"/>
                  </a:lnTo>
                  <a:cubicBezTo>
                    <a:pt x="2960686" y="842177"/>
                    <a:pt x="2297914" y="1504949"/>
                    <a:pt x="1480343" y="1504949"/>
                  </a:cubicBezTo>
                  <a:cubicBezTo>
                    <a:pt x="662772" y="1504949"/>
                    <a:pt x="0" y="842177"/>
                    <a:pt x="0" y="24606"/>
                  </a:cubicBezTo>
                  <a:close/>
                </a:path>
              </a:pathLst>
            </a:custGeom>
            <a:solidFill>
              <a:schemeClr val="accent6"/>
            </a:solidFill>
            <a:ln w="19050" algn="ctr">
              <a:solidFill>
                <a:schemeClr val="accent6"/>
              </a:solidFill>
              <a:miter lim="800000"/>
              <a:headEnd/>
              <a:tailEnd/>
            </a:ln>
          </p:spPr>
          <p:txBody>
            <a:bodyPr wrap="square" lIns="66675" tIns="66675" rIns="66675" bIns="66675"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prstClr val="white"/>
                </a:solidFill>
                <a:effectLst/>
                <a:uLnTx/>
                <a:uFillTx/>
                <a:latin typeface="+mn-lt"/>
                <a:ea typeface="+mn-ea"/>
                <a:cs typeface="+mn-cs"/>
              </a:endParaRPr>
            </a:p>
          </p:txBody>
        </p:sp>
        <p:sp>
          <p:nvSpPr>
            <p:cNvPr id="101" name="Line 5">
              <a:extLst>
                <a:ext uri="{FF2B5EF4-FFF2-40B4-BE49-F238E27FC236}">
                  <a16:creationId xmlns:a16="http://schemas.microsoft.com/office/drawing/2014/main" id="{C9472013-9BCF-D313-C07E-216868089091}"/>
                </a:ext>
              </a:extLst>
            </p:cNvPr>
            <p:cNvSpPr>
              <a:spLocks noChangeShapeType="1"/>
            </p:cNvSpPr>
            <p:nvPr/>
          </p:nvSpPr>
          <p:spPr bwMode="auto">
            <a:xfrm>
              <a:off x="2562756" y="6195918"/>
              <a:ext cx="1150305" cy="0"/>
            </a:xfrm>
            <a:prstGeom prst="line">
              <a:avLst/>
            </a:prstGeom>
            <a:noFill/>
            <a:ln w="1905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mn-lt"/>
                <a:ea typeface="+mn-ea"/>
                <a:cs typeface="+mn-cs"/>
              </a:endParaRPr>
            </a:p>
          </p:txBody>
        </p:sp>
        <p:sp>
          <p:nvSpPr>
            <p:cNvPr id="102" name="Freeform 6">
              <a:extLst>
                <a:ext uri="{FF2B5EF4-FFF2-40B4-BE49-F238E27FC236}">
                  <a16:creationId xmlns:a16="http://schemas.microsoft.com/office/drawing/2014/main" id="{6CD85C75-C0A6-9951-4139-A4B07C029A36}"/>
                </a:ext>
              </a:extLst>
            </p:cNvPr>
            <p:cNvSpPr>
              <a:spLocks/>
            </p:cNvSpPr>
            <p:nvPr/>
          </p:nvSpPr>
          <p:spPr bwMode="auto">
            <a:xfrm>
              <a:off x="2324945" y="3775593"/>
              <a:ext cx="1962388" cy="2244609"/>
            </a:xfrm>
            <a:custGeom>
              <a:avLst/>
              <a:gdLst>
                <a:gd name="T0" fmla="*/ 157 w 157"/>
                <a:gd name="T1" fmla="*/ 79 h 167"/>
                <a:gd name="T2" fmla="*/ 72 w 157"/>
                <a:gd name="T3" fmla="*/ 16 h 167"/>
                <a:gd name="T4" fmla="*/ 44 w 157"/>
                <a:gd name="T5" fmla="*/ 23 h 167"/>
                <a:gd name="T6" fmla="*/ 0 w 157"/>
                <a:gd name="T7" fmla="*/ 167 h 167"/>
              </a:gdLst>
              <a:ahLst/>
              <a:cxnLst>
                <a:cxn ang="0">
                  <a:pos x="T0" y="T1"/>
                </a:cxn>
                <a:cxn ang="0">
                  <a:pos x="T2" y="T3"/>
                </a:cxn>
                <a:cxn ang="0">
                  <a:pos x="T4" y="T5"/>
                </a:cxn>
                <a:cxn ang="0">
                  <a:pos x="T6" y="T7"/>
                </a:cxn>
              </a:cxnLst>
              <a:rect l="0" t="0" r="r" b="b"/>
              <a:pathLst>
                <a:path w="157" h="167">
                  <a:moveTo>
                    <a:pt x="157" y="79"/>
                  </a:moveTo>
                  <a:cubicBezTo>
                    <a:pt x="72" y="16"/>
                    <a:pt x="72" y="16"/>
                    <a:pt x="72" y="16"/>
                  </a:cubicBezTo>
                  <a:cubicBezTo>
                    <a:pt x="72" y="16"/>
                    <a:pt x="58" y="0"/>
                    <a:pt x="44" y="23"/>
                  </a:cubicBezTo>
                  <a:cubicBezTo>
                    <a:pt x="44" y="23"/>
                    <a:pt x="4" y="80"/>
                    <a:pt x="0" y="167"/>
                  </a:cubicBezTo>
                </a:path>
              </a:pathLst>
            </a:custGeom>
            <a:noFill/>
            <a:ln w="1905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mn-lt"/>
                <a:ea typeface="+mn-ea"/>
                <a:cs typeface="+mn-cs"/>
              </a:endParaRPr>
            </a:p>
          </p:txBody>
        </p:sp>
        <p:sp>
          <p:nvSpPr>
            <p:cNvPr id="103" name="Freeform 7">
              <a:extLst>
                <a:ext uri="{FF2B5EF4-FFF2-40B4-BE49-F238E27FC236}">
                  <a16:creationId xmlns:a16="http://schemas.microsoft.com/office/drawing/2014/main" id="{F146BB01-AF0D-0467-00CF-D3BF9B7A64E1}"/>
                </a:ext>
              </a:extLst>
            </p:cNvPr>
            <p:cNvSpPr>
              <a:spLocks/>
            </p:cNvSpPr>
            <p:nvPr/>
          </p:nvSpPr>
          <p:spPr bwMode="auto">
            <a:xfrm>
              <a:off x="3124697" y="2377436"/>
              <a:ext cx="2238954" cy="1640001"/>
            </a:xfrm>
            <a:custGeom>
              <a:avLst/>
              <a:gdLst>
                <a:gd name="T0" fmla="*/ 179 w 179"/>
                <a:gd name="T1" fmla="*/ 122 h 122"/>
                <a:gd name="T2" fmla="*/ 147 w 179"/>
                <a:gd name="T3" fmla="*/ 21 h 122"/>
                <a:gd name="T4" fmla="*/ 121 w 179"/>
                <a:gd name="T5" fmla="*/ 10 h 122"/>
                <a:gd name="T6" fmla="*/ 0 w 179"/>
                <a:gd name="T7" fmla="*/ 100 h 122"/>
              </a:gdLst>
              <a:ahLst/>
              <a:cxnLst>
                <a:cxn ang="0">
                  <a:pos x="T0" y="T1"/>
                </a:cxn>
                <a:cxn ang="0">
                  <a:pos x="T2" y="T3"/>
                </a:cxn>
                <a:cxn ang="0">
                  <a:pos x="T4" y="T5"/>
                </a:cxn>
                <a:cxn ang="0">
                  <a:pos x="T6" y="T7"/>
                </a:cxn>
              </a:cxnLst>
              <a:rect l="0" t="0" r="r" b="b"/>
              <a:pathLst>
                <a:path w="179" h="122">
                  <a:moveTo>
                    <a:pt x="179" y="122"/>
                  </a:moveTo>
                  <a:cubicBezTo>
                    <a:pt x="147" y="21"/>
                    <a:pt x="147" y="21"/>
                    <a:pt x="147" y="21"/>
                  </a:cubicBezTo>
                  <a:cubicBezTo>
                    <a:pt x="147" y="21"/>
                    <a:pt x="146" y="0"/>
                    <a:pt x="121" y="10"/>
                  </a:cubicBezTo>
                  <a:cubicBezTo>
                    <a:pt x="121" y="10"/>
                    <a:pt x="54" y="32"/>
                    <a:pt x="0" y="100"/>
                  </a:cubicBezTo>
                </a:path>
              </a:pathLst>
            </a:custGeom>
            <a:noFill/>
            <a:ln w="1905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mn-lt"/>
                <a:ea typeface="+mn-ea"/>
                <a:cs typeface="+mn-cs"/>
              </a:endParaRPr>
            </a:p>
          </p:txBody>
        </p:sp>
        <p:sp>
          <p:nvSpPr>
            <p:cNvPr id="104" name="Freeform 8">
              <a:extLst>
                <a:ext uri="{FF2B5EF4-FFF2-40B4-BE49-F238E27FC236}">
                  <a16:creationId xmlns:a16="http://schemas.microsoft.com/office/drawing/2014/main" id="{C2082155-CE9A-EDC7-EA38-A6FB3C48CC11}"/>
                </a:ext>
              </a:extLst>
            </p:cNvPr>
            <p:cNvSpPr>
              <a:spLocks/>
            </p:cNvSpPr>
            <p:nvPr/>
          </p:nvSpPr>
          <p:spPr bwMode="auto">
            <a:xfrm>
              <a:off x="5037761" y="2069464"/>
              <a:ext cx="2201961" cy="1934747"/>
            </a:xfrm>
            <a:custGeom>
              <a:avLst/>
              <a:gdLst>
                <a:gd name="T0" fmla="*/ 135 w 176"/>
                <a:gd name="T1" fmla="*/ 144 h 144"/>
                <a:gd name="T2" fmla="*/ 166 w 176"/>
                <a:gd name="T3" fmla="*/ 43 h 144"/>
                <a:gd name="T4" fmla="*/ 151 w 176"/>
                <a:gd name="T5" fmla="*/ 19 h 144"/>
                <a:gd name="T6" fmla="*/ 0 w 176"/>
                <a:gd name="T7" fmla="*/ 25 h 144"/>
              </a:gdLst>
              <a:ahLst/>
              <a:cxnLst>
                <a:cxn ang="0">
                  <a:pos x="T0" y="T1"/>
                </a:cxn>
                <a:cxn ang="0">
                  <a:pos x="T2" y="T3"/>
                </a:cxn>
                <a:cxn ang="0">
                  <a:pos x="T4" y="T5"/>
                </a:cxn>
                <a:cxn ang="0">
                  <a:pos x="T6" y="T7"/>
                </a:cxn>
              </a:cxnLst>
              <a:rect l="0" t="0" r="r" b="b"/>
              <a:pathLst>
                <a:path w="176" h="144">
                  <a:moveTo>
                    <a:pt x="135" y="144"/>
                  </a:moveTo>
                  <a:cubicBezTo>
                    <a:pt x="166" y="43"/>
                    <a:pt x="166" y="43"/>
                    <a:pt x="166" y="43"/>
                  </a:cubicBezTo>
                  <a:cubicBezTo>
                    <a:pt x="166" y="43"/>
                    <a:pt x="176" y="25"/>
                    <a:pt x="151" y="19"/>
                  </a:cubicBezTo>
                  <a:cubicBezTo>
                    <a:pt x="151" y="19"/>
                    <a:pt x="83" y="0"/>
                    <a:pt x="0" y="25"/>
                  </a:cubicBezTo>
                </a:path>
              </a:pathLst>
            </a:cu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mn-lt"/>
                <a:ea typeface="+mn-ea"/>
                <a:cs typeface="+mn-cs"/>
              </a:endParaRPr>
            </a:p>
          </p:txBody>
        </p:sp>
        <p:sp>
          <p:nvSpPr>
            <p:cNvPr id="105" name="Freeform 9">
              <a:extLst>
                <a:ext uri="{FF2B5EF4-FFF2-40B4-BE49-F238E27FC236}">
                  <a16:creationId xmlns:a16="http://schemas.microsoft.com/office/drawing/2014/main" id="{F4A09D96-CD87-3615-8D50-56F503711F28}"/>
                </a:ext>
              </a:extLst>
            </p:cNvPr>
            <p:cNvSpPr>
              <a:spLocks/>
            </p:cNvSpPr>
            <p:nvPr/>
          </p:nvSpPr>
          <p:spPr bwMode="auto">
            <a:xfrm>
              <a:off x="7289045" y="2498359"/>
              <a:ext cx="1724576" cy="2393873"/>
            </a:xfrm>
            <a:custGeom>
              <a:avLst/>
              <a:gdLst>
                <a:gd name="T0" fmla="*/ 32 w 138"/>
                <a:gd name="T1" fmla="*/ 178 h 178"/>
                <a:gd name="T2" fmla="*/ 119 w 138"/>
                <a:gd name="T3" fmla="*/ 117 h 178"/>
                <a:gd name="T4" fmla="*/ 122 w 138"/>
                <a:gd name="T5" fmla="*/ 89 h 178"/>
                <a:gd name="T6" fmla="*/ 0 w 138"/>
                <a:gd name="T7" fmla="*/ 0 h 178"/>
              </a:gdLst>
              <a:ahLst/>
              <a:cxnLst>
                <a:cxn ang="0">
                  <a:pos x="T0" y="T1"/>
                </a:cxn>
                <a:cxn ang="0">
                  <a:pos x="T2" y="T3"/>
                </a:cxn>
                <a:cxn ang="0">
                  <a:pos x="T4" y="T5"/>
                </a:cxn>
                <a:cxn ang="0">
                  <a:pos x="T6" y="T7"/>
                </a:cxn>
              </a:cxnLst>
              <a:rect l="0" t="0" r="r" b="b"/>
              <a:pathLst>
                <a:path w="138" h="178">
                  <a:moveTo>
                    <a:pt x="32" y="178"/>
                  </a:moveTo>
                  <a:cubicBezTo>
                    <a:pt x="119" y="117"/>
                    <a:pt x="119" y="117"/>
                    <a:pt x="119" y="117"/>
                  </a:cubicBezTo>
                  <a:cubicBezTo>
                    <a:pt x="119" y="117"/>
                    <a:pt x="138" y="109"/>
                    <a:pt x="122" y="89"/>
                  </a:cubicBezTo>
                  <a:cubicBezTo>
                    <a:pt x="122" y="89"/>
                    <a:pt x="81" y="32"/>
                    <a:pt x="0" y="0"/>
                  </a:cubicBezTo>
                </a:path>
              </a:pathLst>
            </a:custGeom>
            <a:noFill/>
            <a:ln w="1905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mn-lt"/>
                <a:ea typeface="+mn-ea"/>
                <a:cs typeface="+mn-cs"/>
              </a:endParaRPr>
            </a:p>
          </p:txBody>
        </p:sp>
        <p:sp>
          <p:nvSpPr>
            <p:cNvPr id="106" name="Freeform 10">
              <a:extLst>
                <a:ext uri="{FF2B5EF4-FFF2-40B4-BE49-F238E27FC236}">
                  <a16:creationId xmlns:a16="http://schemas.microsoft.com/office/drawing/2014/main" id="{2CD24249-54B0-62EE-93CF-8FB7DAA0AE19}"/>
                </a:ext>
              </a:extLst>
            </p:cNvPr>
            <p:cNvSpPr>
              <a:spLocks/>
            </p:cNvSpPr>
            <p:nvPr/>
          </p:nvSpPr>
          <p:spPr bwMode="auto">
            <a:xfrm>
              <a:off x="4088276" y="4971586"/>
              <a:ext cx="350553" cy="1048618"/>
            </a:xfrm>
            <a:custGeom>
              <a:avLst/>
              <a:gdLst>
                <a:gd name="T0" fmla="*/ 0 w 28"/>
                <a:gd name="T1" fmla="*/ 78 h 78"/>
                <a:gd name="T2" fmla="*/ 28 w 28"/>
                <a:gd name="T3" fmla="*/ 0 h 78"/>
              </a:gdLst>
              <a:ahLst/>
              <a:cxnLst>
                <a:cxn ang="0">
                  <a:pos x="T0" y="T1"/>
                </a:cxn>
                <a:cxn ang="0">
                  <a:pos x="T2" y="T3"/>
                </a:cxn>
              </a:cxnLst>
              <a:rect l="0" t="0" r="r" b="b"/>
              <a:pathLst>
                <a:path w="28" h="78">
                  <a:moveTo>
                    <a:pt x="0" y="78"/>
                  </a:moveTo>
                  <a:cubicBezTo>
                    <a:pt x="0" y="78"/>
                    <a:pt x="2" y="35"/>
                    <a:pt x="28" y="0"/>
                  </a:cubicBezTo>
                </a:path>
              </a:pathLst>
            </a:custGeom>
            <a:noFill/>
            <a:ln w="1905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mn-lt"/>
                <a:ea typeface="+mn-ea"/>
                <a:cs typeface="+mn-cs"/>
              </a:endParaRPr>
            </a:p>
          </p:txBody>
        </p:sp>
        <p:sp>
          <p:nvSpPr>
            <p:cNvPr id="107" name="Freeform 11">
              <a:extLst>
                <a:ext uri="{FF2B5EF4-FFF2-40B4-BE49-F238E27FC236}">
                  <a16:creationId xmlns:a16="http://schemas.microsoft.com/office/drawing/2014/main" id="{221D69C1-5666-1D4E-E51E-F060B001D973}"/>
                </a:ext>
              </a:extLst>
            </p:cNvPr>
            <p:cNvSpPr>
              <a:spLocks/>
            </p:cNvSpPr>
            <p:nvPr/>
          </p:nvSpPr>
          <p:spPr bwMode="auto">
            <a:xfrm>
              <a:off x="8113460" y="3990986"/>
              <a:ext cx="1588935" cy="2257836"/>
            </a:xfrm>
            <a:custGeom>
              <a:avLst/>
              <a:gdLst>
                <a:gd name="T0" fmla="*/ 0 w 127"/>
                <a:gd name="T1" fmla="*/ 165 h 168"/>
                <a:gd name="T2" fmla="*/ 107 w 127"/>
                <a:gd name="T3" fmla="*/ 164 h 168"/>
                <a:gd name="T4" fmla="*/ 125 w 127"/>
                <a:gd name="T5" fmla="*/ 142 h 168"/>
                <a:gd name="T6" fmla="*/ 74 w 127"/>
                <a:gd name="T7" fmla="*/ 0 h 168"/>
              </a:gdLst>
              <a:ahLst/>
              <a:cxnLst>
                <a:cxn ang="0">
                  <a:pos x="T0" y="T1"/>
                </a:cxn>
                <a:cxn ang="0">
                  <a:pos x="T2" y="T3"/>
                </a:cxn>
                <a:cxn ang="0">
                  <a:pos x="T4" y="T5"/>
                </a:cxn>
                <a:cxn ang="0">
                  <a:pos x="T6" y="T7"/>
                </a:cxn>
              </a:cxnLst>
              <a:rect l="0" t="0" r="r" b="b"/>
              <a:pathLst>
                <a:path w="127" h="168">
                  <a:moveTo>
                    <a:pt x="0" y="165"/>
                  </a:moveTo>
                  <a:cubicBezTo>
                    <a:pt x="107" y="164"/>
                    <a:pt x="107" y="164"/>
                    <a:pt x="107" y="164"/>
                  </a:cubicBezTo>
                  <a:cubicBezTo>
                    <a:pt x="107" y="164"/>
                    <a:pt x="127" y="168"/>
                    <a:pt x="125" y="142"/>
                  </a:cubicBezTo>
                  <a:cubicBezTo>
                    <a:pt x="125" y="142"/>
                    <a:pt x="123" y="72"/>
                    <a:pt x="74" y="0"/>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mn-lt"/>
                <a:ea typeface="+mn-ea"/>
                <a:cs typeface="+mn-cs"/>
              </a:endParaRPr>
            </a:p>
          </p:txBody>
        </p:sp>
        <p:sp>
          <p:nvSpPr>
            <p:cNvPr id="108" name="Freeform 12">
              <a:extLst>
                <a:ext uri="{FF2B5EF4-FFF2-40B4-BE49-F238E27FC236}">
                  <a16:creationId xmlns:a16="http://schemas.microsoft.com/office/drawing/2014/main" id="{255F99AC-AF23-C968-E9BF-97B62EFBB841}"/>
                </a:ext>
              </a:extLst>
            </p:cNvPr>
            <p:cNvSpPr>
              <a:spLocks/>
            </p:cNvSpPr>
            <p:nvPr/>
          </p:nvSpPr>
          <p:spPr bwMode="auto">
            <a:xfrm>
              <a:off x="7627267" y="5120849"/>
              <a:ext cx="348791" cy="1046729"/>
            </a:xfrm>
            <a:custGeom>
              <a:avLst/>
              <a:gdLst>
                <a:gd name="T0" fmla="*/ 28 w 28"/>
                <a:gd name="T1" fmla="*/ 78 h 78"/>
                <a:gd name="T2" fmla="*/ 0 w 28"/>
                <a:gd name="T3" fmla="*/ 0 h 78"/>
              </a:gdLst>
              <a:ahLst/>
              <a:cxnLst>
                <a:cxn ang="0">
                  <a:pos x="T0" y="T1"/>
                </a:cxn>
                <a:cxn ang="0">
                  <a:pos x="T2" y="T3"/>
                </a:cxn>
              </a:cxnLst>
              <a:rect l="0" t="0" r="r" b="b"/>
              <a:pathLst>
                <a:path w="28" h="78">
                  <a:moveTo>
                    <a:pt x="28" y="78"/>
                  </a:moveTo>
                  <a:cubicBezTo>
                    <a:pt x="28" y="78"/>
                    <a:pt x="26" y="35"/>
                    <a:pt x="0" y="0"/>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mn-lt"/>
                <a:ea typeface="+mn-ea"/>
                <a:cs typeface="+mn-cs"/>
              </a:endParaRPr>
            </a:p>
          </p:txBody>
        </p:sp>
        <p:sp>
          <p:nvSpPr>
            <p:cNvPr id="109" name="Freeform 13">
              <a:extLst>
                <a:ext uri="{FF2B5EF4-FFF2-40B4-BE49-F238E27FC236}">
                  <a16:creationId xmlns:a16="http://schemas.microsoft.com/office/drawing/2014/main" id="{2BFD5B58-9DD6-24E9-3CD9-58C8D4D39EB9}"/>
                </a:ext>
              </a:extLst>
            </p:cNvPr>
            <p:cNvSpPr>
              <a:spLocks/>
            </p:cNvSpPr>
            <p:nvPr/>
          </p:nvSpPr>
          <p:spPr bwMode="auto">
            <a:xfrm>
              <a:off x="4537476" y="4232830"/>
              <a:ext cx="863168" cy="617835"/>
            </a:xfrm>
            <a:custGeom>
              <a:avLst/>
              <a:gdLst>
                <a:gd name="T0" fmla="*/ 0 w 69"/>
                <a:gd name="T1" fmla="*/ 46 h 46"/>
                <a:gd name="T2" fmla="*/ 69 w 69"/>
                <a:gd name="T3" fmla="*/ 0 h 46"/>
              </a:gdLst>
              <a:ahLst/>
              <a:cxnLst>
                <a:cxn ang="0">
                  <a:pos x="T0" y="T1"/>
                </a:cxn>
                <a:cxn ang="0">
                  <a:pos x="T2" y="T3"/>
                </a:cxn>
              </a:cxnLst>
              <a:rect l="0" t="0" r="r" b="b"/>
              <a:pathLst>
                <a:path w="69" h="46">
                  <a:moveTo>
                    <a:pt x="0" y="46"/>
                  </a:moveTo>
                  <a:cubicBezTo>
                    <a:pt x="0" y="46"/>
                    <a:pt x="27" y="12"/>
                    <a:pt x="69" y="0"/>
                  </a:cubicBezTo>
                </a:path>
              </a:pathLst>
            </a:custGeom>
            <a:noFill/>
            <a:ln w="1905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mn-lt"/>
                <a:ea typeface="+mn-ea"/>
                <a:cs typeface="+mn-cs"/>
              </a:endParaRPr>
            </a:p>
          </p:txBody>
        </p:sp>
        <p:sp>
          <p:nvSpPr>
            <p:cNvPr id="110" name="Freeform 14">
              <a:extLst>
                <a:ext uri="{FF2B5EF4-FFF2-40B4-BE49-F238E27FC236}">
                  <a16:creationId xmlns:a16="http://schemas.microsoft.com/office/drawing/2014/main" id="{9FF48EF8-8BE4-E5C4-B3BA-9541BF95DDFA}"/>
                </a:ext>
              </a:extLst>
            </p:cNvPr>
            <p:cNvSpPr>
              <a:spLocks/>
            </p:cNvSpPr>
            <p:nvPr/>
          </p:nvSpPr>
          <p:spPr bwMode="auto">
            <a:xfrm>
              <a:off x="5601463" y="4017437"/>
              <a:ext cx="1025233" cy="188940"/>
            </a:xfrm>
            <a:custGeom>
              <a:avLst/>
              <a:gdLst>
                <a:gd name="T0" fmla="*/ 0 w 82"/>
                <a:gd name="T1" fmla="*/ 11 h 14"/>
                <a:gd name="T2" fmla="*/ 82 w 82"/>
                <a:gd name="T3" fmla="*/ 14 h 14"/>
              </a:gdLst>
              <a:ahLst/>
              <a:cxnLst>
                <a:cxn ang="0">
                  <a:pos x="T0" y="T1"/>
                </a:cxn>
                <a:cxn ang="0">
                  <a:pos x="T2" y="T3"/>
                </a:cxn>
              </a:cxnLst>
              <a:rect l="0" t="0" r="r" b="b"/>
              <a:pathLst>
                <a:path w="82" h="14">
                  <a:moveTo>
                    <a:pt x="0" y="11"/>
                  </a:moveTo>
                  <a:cubicBezTo>
                    <a:pt x="0" y="11"/>
                    <a:pt x="42" y="0"/>
                    <a:pt x="82" y="14"/>
                  </a:cubicBezTo>
                </a:path>
              </a:pathLst>
            </a:cu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mn-lt"/>
                <a:ea typeface="+mn-ea"/>
                <a:cs typeface="+mn-cs"/>
              </a:endParaRPr>
            </a:p>
          </p:txBody>
        </p:sp>
        <p:sp>
          <p:nvSpPr>
            <p:cNvPr id="111" name="Freeform 15">
              <a:extLst>
                <a:ext uri="{FF2B5EF4-FFF2-40B4-BE49-F238E27FC236}">
                  <a16:creationId xmlns:a16="http://schemas.microsoft.com/office/drawing/2014/main" id="{EC9EE07A-2E79-A156-D35A-545DE35B1D9A}"/>
                </a:ext>
              </a:extLst>
            </p:cNvPr>
            <p:cNvSpPr>
              <a:spLocks/>
            </p:cNvSpPr>
            <p:nvPr/>
          </p:nvSpPr>
          <p:spPr bwMode="auto">
            <a:xfrm>
              <a:off x="6751767" y="4287623"/>
              <a:ext cx="812084" cy="683963"/>
            </a:xfrm>
            <a:custGeom>
              <a:avLst/>
              <a:gdLst>
                <a:gd name="T0" fmla="*/ 0 w 65"/>
                <a:gd name="T1" fmla="*/ 0 h 51"/>
                <a:gd name="T2" fmla="*/ 65 w 65"/>
                <a:gd name="T3" fmla="*/ 51 h 51"/>
              </a:gdLst>
              <a:ahLst/>
              <a:cxnLst>
                <a:cxn ang="0">
                  <a:pos x="T0" y="T1"/>
                </a:cxn>
                <a:cxn ang="0">
                  <a:pos x="T2" y="T3"/>
                </a:cxn>
              </a:cxnLst>
              <a:rect l="0" t="0" r="r" b="b"/>
              <a:pathLst>
                <a:path w="65" h="51">
                  <a:moveTo>
                    <a:pt x="0" y="0"/>
                  </a:moveTo>
                  <a:cubicBezTo>
                    <a:pt x="0" y="0"/>
                    <a:pt x="40" y="15"/>
                    <a:pt x="65" y="51"/>
                  </a:cubicBezTo>
                </a:path>
              </a:pathLst>
            </a:custGeom>
            <a:noFill/>
            <a:ln w="1905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mn-lt"/>
                <a:ea typeface="+mn-ea"/>
                <a:cs typeface="+mn-cs"/>
              </a:endParaRPr>
            </a:p>
          </p:txBody>
        </p:sp>
        <p:sp>
          <p:nvSpPr>
            <p:cNvPr id="112" name="Rectangle 111">
              <a:extLst>
                <a:ext uri="{FF2B5EF4-FFF2-40B4-BE49-F238E27FC236}">
                  <a16:creationId xmlns:a16="http://schemas.microsoft.com/office/drawing/2014/main" id="{09174CF5-09FC-83AC-3890-D5E1037ACE56}"/>
                </a:ext>
              </a:extLst>
            </p:cNvPr>
            <p:cNvSpPr/>
            <p:nvPr/>
          </p:nvSpPr>
          <p:spPr>
            <a:xfrm>
              <a:off x="2505474" y="5255734"/>
              <a:ext cx="1482971" cy="892189"/>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Pct val="100000"/>
                <a:buFontTx/>
                <a:buNone/>
                <a:tabLst/>
                <a:defRPr/>
              </a:pPr>
              <a:r>
                <a:rPr kumimoji="0" lang="en-US" sz="800" b="0" i="0" u="none" strike="noStrike" kern="1200" cap="none" spc="0" normalizeH="0" baseline="0" noProof="0">
                  <a:ln>
                    <a:noFill/>
                  </a:ln>
                  <a:solidFill>
                    <a:srgbClr val="313131"/>
                  </a:solidFill>
                  <a:effectLst/>
                  <a:uLnTx/>
                  <a:uFillTx/>
                  <a:latin typeface="+mn-lt"/>
                  <a:ea typeface="+mn-ea"/>
                  <a:cs typeface="Calibri"/>
                </a:rPr>
                <a:t>Vaccination coverage at the jurisdiction and national level</a:t>
              </a:r>
            </a:p>
          </p:txBody>
        </p:sp>
        <p:sp>
          <p:nvSpPr>
            <p:cNvPr id="113" name="Rectangle 112">
              <a:extLst>
                <a:ext uri="{FF2B5EF4-FFF2-40B4-BE49-F238E27FC236}">
                  <a16:creationId xmlns:a16="http://schemas.microsoft.com/office/drawing/2014/main" id="{4BB8381C-67BC-B619-96DC-B7A5AA20865A}"/>
                </a:ext>
              </a:extLst>
            </p:cNvPr>
            <p:cNvSpPr/>
            <p:nvPr/>
          </p:nvSpPr>
          <p:spPr>
            <a:xfrm>
              <a:off x="3615297" y="3753362"/>
              <a:ext cx="1482971" cy="669141"/>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Pct val="100000"/>
                <a:buFontTx/>
                <a:buNone/>
                <a:tabLst/>
                <a:defRPr/>
              </a:pPr>
              <a:r>
                <a:rPr kumimoji="0" lang="en-US" sz="800" b="0" i="0" u="none" strike="noStrike" kern="1200" cap="none" spc="0" normalizeH="0" baseline="0" noProof="0">
                  <a:ln>
                    <a:noFill/>
                  </a:ln>
                  <a:solidFill>
                    <a:srgbClr val="313131"/>
                  </a:solidFill>
                  <a:effectLst/>
                  <a:uLnTx/>
                  <a:uFillTx/>
                  <a:latin typeface="+mn-lt"/>
                  <a:ea typeface="+mn-ea"/>
                  <a:cs typeface="Calibri"/>
                </a:rPr>
                <a:t>Areas of low vaccination coverage</a:t>
              </a:r>
            </a:p>
          </p:txBody>
        </p:sp>
        <p:sp>
          <p:nvSpPr>
            <p:cNvPr id="114" name="Rectangle 113">
              <a:extLst>
                <a:ext uri="{FF2B5EF4-FFF2-40B4-BE49-F238E27FC236}">
                  <a16:creationId xmlns:a16="http://schemas.microsoft.com/office/drawing/2014/main" id="{23C9629C-A6BC-592A-02AC-BB0F829F34C2}"/>
                </a:ext>
              </a:extLst>
            </p:cNvPr>
            <p:cNvSpPr/>
            <p:nvPr/>
          </p:nvSpPr>
          <p:spPr>
            <a:xfrm>
              <a:off x="6973278" y="3725894"/>
              <a:ext cx="1317002" cy="892189"/>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Pct val="100000"/>
                <a:buFontTx/>
                <a:buNone/>
                <a:tabLst/>
                <a:defRPr/>
              </a:pPr>
              <a:r>
                <a:rPr kumimoji="0" lang="en-US" sz="800" b="0" i="0" u="none" strike="noStrike" kern="1200" cap="none" spc="0" normalizeH="0" baseline="0" noProof="0">
                  <a:ln>
                    <a:noFill/>
                  </a:ln>
                  <a:solidFill>
                    <a:srgbClr val="313131"/>
                  </a:solidFill>
                  <a:effectLst/>
                  <a:uLnTx/>
                  <a:uFillTx/>
                  <a:latin typeface="+mn-lt"/>
                  <a:ea typeface="+mn-ea"/>
                  <a:cs typeface="Calibri"/>
                </a:rPr>
                <a:t>Characteristics of populations with high/low coverage</a:t>
              </a:r>
            </a:p>
          </p:txBody>
        </p:sp>
        <p:sp>
          <p:nvSpPr>
            <p:cNvPr id="115" name="Rectangle 114">
              <a:extLst>
                <a:ext uri="{FF2B5EF4-FFF2-40B4-BE49-F238E27FC236}">
                  <a16:creationId xmlns:a16="http://schemas.microsoft.com/office/drawing/2014/main" id="{33D8EFB6-430D-1A1B-53E2-E568BD2DC1C5}"/>
                </a:ext>
              </a:extLst>
            </p:cNvPr>
            <p:cNvSpPr/>
            <p:nvPr/>
          </p:nvSpPr>
          <p:spPr>
            <a:xfrm>
              <a:off x="7870356" y="5149177"/>
              <a:ext cx="1832039" cy="78066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Pct val="100000"/>
                <a:buFontTx/>
                <a:buNone/>
                <a:tabLst/>
                <a:defRPr/>
              </a:pPr>
              <a:r>
                <a:rPr kumimoji="0" lang="en-US" sz="700" b="0" i="0" u="none" strike="noStrike" kern="1200" cap="none" spc="0" normalizeH="0" baseline="0" noProof="0">
                  <a:ln>
                    <a:noFill/>
                  </a:ln>
                  <a:solidFill>
                    <a:srgbClr val="313131"/>
                  </a:solidFill>
                  <a:effectLst/>
                  <a:uLnTx/>
                  <a:uFillTx/>
                  <a:latin typeface="+mn-lt"/>
                  <a:ea typeface="+mn-ea"/>
                  <a:cs typeface="Calibri"/>
                </a:rPr>
                <a:t>Quality of data</a:t>
              </a:r>
            </a:p>
            <a:p>
              <a:pPr marL="0" marR="0" lvl="0" indent="0" algn="ctr" defTabSz="685800" rtl="0" eaLnBrk="1" fontAlgn="auto" latinLnBrk="0" hangingPunct="1">
                <a:lnSpc>
                  <a:spcPct val="100000"/>
                </a:lnSpc>
                <a:spcBef>
                  <a:spcPts val="0"/>
                </a:spcBef>
                <a:spcAft>
                  <a:spcPts val="0"/>
                </a:spcAft>
                <a:buClrTx/>
                <a:buSzPct val="100000"/>
                <a:buFontTx/>
                <a:buNone/>
                <a:tabLst/>
                <a:defRPr/>
              </a:pPr>
              <a:r>
                <a:rPr kumimoji="0" lang="en-US" sz="700" b="0" i="0" u="none" strike="noStrike" kern="1200" cap="none" spc="0" normalizeH="0" baseline="0" noProof="0">
                  <a:ln>
                    <a:noFill/>
                  </a:ln>
                  <a:solidFill>
                    <a:srgbClr val="313131"/>
                  </a:solidFill>
                  <a:effectLst/>
                  <a:uLnTx/>
                  <a:uFillTx/>
                  <a:latin typeface="+mn-lt"/>
                  <a:ea typeface="+mn-ea"/>
                  <a:cs typeface="Calibri"/>
                </a:rPr>
                <a:t> (i.e., available, timely, complete, valid, accurate, consistent, unique)</a:t>
              </a:r>
            </a:p>
          </p:txBody>
        </p:sp>
        <p:sp>
          <p:nvSpPr>
            <p:cNvPr id="116" name="Rectangle 115">
              <a:extLst>
                <a:ext uri="{FF2B5EF4-FFF2-40B4-BE49-F238E27FC236}">
                  <a16:creationId xmlns:a16="http://schemas.microsoft.com/office/drawing/2014/main" id="{61B65926-5464-908A-05B0-841E7144A2D1}"/>
                </a:ext>
              </a:extLst>
            </p:cNvPr>
            <p:cNvSpPr/>
            <p:nvPr/>
          </p:nvSpPr>
          <p:spPr>
            <a:xfrm>
              <a:off x="5374326" y="3185761"/>
              <a:ext cx="1297267" cy="892189"/>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Pct val="100000"/>
                <a:buFontTx/>
                <a:buNone/>
                <a:tabLst/>
                <a:defRPr/>
              </a:pPr>
              <a:r>
                <a:rPr kumimoji="0" lang="en-US" sz="800" b="0" i="0" u="none" strike="noStrike" kern="1200" cap="none" spc="0" normalizeH="0" baseline="0" noProof="0">
                  <a:ln>
                    <a:noFill/>
                  </a:ln>
                  <a:solidFill>
                    <a:srgbClr val="313131"/>
                  </a:solidFill>
                  <a:effectLst/>
                  <a:uLnTx/>
                  <a:uFillTx/>
                  <a:latin typeface="+mn-lt"/>
                  <a:ea typeface="+mn-ea"/>
                  <a:cs typeface="Calibri"/>
                </a:rPr>
                <a:t>Populations at risk of vaccine-preventable disease</a:t>
              </a:r>
            </a:p>
          </p:txBody>
        </p:sp>
        <p:sp>
          <p:nvSpPr>
            <p:cNvPr id="117" name="Rectangle 116">
              <a:extLst>
                <a:ext uri="{FF2B5EF4-FFF2-40B4-BE49-F238E27FC236}">
                  <a16:creationId xmlns:a16="http://schemas.microsoft.com/office/drawing/2014/main" id="{6D610850-952D-0A7F-032A-6EB2B30D8977}"/>
                </a:ext>
              </a:extLst>
            </p:cNvPr>
            <p:cNvSpPr/>
            <p:nvPr/>
          </p:nvSpPr>
          <p:spPr>
            <a:xfrm>
              <a:off x="4872000" y="5208291"/>
              <a:ext cx="2313343" cy="669141"/>
            </a:xfrm>
            <a:prstGeom prst="rect">
              <a:avLst/>
            </a:prstGeom>
            <a:noFill/>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Pct val="100000"/>
                <a:buFontTx/>
                <a:buNone/>
                <a:tabLst/>
                <a:defRPr/>
              </a:pPr>
              <a:r>
                <a:rPr kumimoji="0" lang="da-DK" sz="1200" b="1" i="0" u="none" strike="noStrike" kern="1200" cap="none" spc="0" normalizeH="0" baseline="0" noProof="0">
                  <a:ln>
                    <a:noFill/>
                  </a:ln>
                  <a:solidFill>
                    <a:srgbClr val="FFFFFF"/>
                  </a:solidFill>
                  <a:effectLst/>
                  <a:uLnTx/>
                  <a:uFillTx/>
                  <a:latin typeface="+mn-lt"/>
                  <a:ea typeface="+mn-ea"/>
                  <a:cs typeface="Calibri"/>
                </a:rPr>
                <a:t>IIS Data Provides Valuable Insights</a:t>
              </a:r>
            </a:p>
          </p:txBody>
        </p:sp>
        <p:sp>
          <p:nvSpPr>
            <p:cNvPr id="118" name="Freeform 77">
              <a:extLst>
                <a:ext uri="{FF2B5EF4-FFF2-40B4-BE49-F238E27FC236}">
                  <a16:creationId xmlns:a16="http://schemas.microsoft.com/office/drawing/2014/main" id="{378C3170-7647-820C-049D-995003CFEE2F}"/>
                </a:ext>
              </a:extLst>
            </p:cNvPr>
            <p:cNvSpPr>
              <a:spLocks noEditPoints="1"/>
            </p:cNvSpPr>
            <p:nvPr/>
          </p:nvSpPr>
          <p:spPr bwMode="auto">
            <a:xfrm>
              <a:off x="2968609" y="4750407"/>
              <a:ext cx="410217" cy="240305"/>
            </a:xfrm>
            <a:custGeom>
              <a:avLst/>
              <a:gdLst>
                <a:gd name="T0" fmla="*/ 211 w 244"/>
                <a:gd name="T1" fmla="*/ 49 h 142"/>
                <a:gd name="T2" fmla="*/ 164 w 244"/>
                <a:gd name="T3" fmla="*/ 110 h 142"/>
                <a:gd name="T4" fmla="*/ 153 w 244"/>
                <a:gd name="T5" fmla="*/ 109 h 142"/>
                <a:gd name="T6" fmla="*/ 104 w 244"/>
                <a:gd name="T7" fmla="*/ 17 h 142"/>
                <a:gd name="T8" fmla="*/ 70 w 244"/>
                <a:gd name="T9" fmla="*/ 17 h 142"/>
                <a:gd name="T10" fmla="*/ 28 w 244"/>
                <a:gd name="T11" fmla="*/ 49 h 142"/>
                <a:gd name="T12" fmla="*/ 0 w 244"/>
                <a:gd name="T13" fmla="*/ 61 h 142"/>
                <a:gd name="T14" fmla="*/ 17 w 244"/>
                <a:gd name="T15" fmla="*/ 78 h 142"/>
                <a:gd name="T16" fmla="*/ 33 w 244"/>
                <a:gd name="T17" fmla="*/ 57 h 142"/>
                <a:gd name="T18" fmla="*/ 87 w 244"/>
                <a:gd name="T19" fmla="*/ 34 h 142"/>
                <a:gd name="T20" fmla="*/ 92 w 244"/>
                <a:gd name="T21" fmla="*/ 33 h 142"/>
                <a:gd name="T22" fmla="*/ 140 w 244"/>
                <a:gd name="T23" fmla="*/ 125 h 142"/>
                <a:gd name="T24" fmla="*/ 174 w 244"/>
                <a:gd name="T25" fmla="*/ 125 h 142"/>
                <a:gd name="T26" fmla="*/ 220 w 244"/>
                <a:gd name="T27" fmla="*/ 64 h 142"/>
                <a:gd name="T28" fmla="*/ 228 w 244"/>
                <a:gd name="T29" fmla="*/ 66 h 142"/>
                <a:gd name="T30" fmla="*/ 228 w 244"/>
                <a:gd name="T31" fmla="*/ 32 h 142"/>
                <a:gd name="T32" fmla="*/ 10 w 244"/>
                <a:gd name="T33" fmla="*/ 61 h 142"/>
                <a:gd name="T34" fmla="*/ 17 w 244"/>
                <a:gd name="T35" fmla="*/ 55 h 142"/>
                <a:gd name="T36" fmla="*/ 23 w 244"/>
                <a:gd name="T37" fmla="*/ 58 h 142"/>
                <a:gd name="T38" fmla="*/ 24 w 244"/>
                <a:gd name="T39" fmla="*/ 61 h 142"/>
                <a:gd name="T40" fmla="*/ 87 w 244"/>
                <a:gd name="T41" fmla="*/ 24 h 142"/>
                <a:gd name="T42" fmla="*/ 82 w 244"/>
                <a:gd name="T43" fmla="*/ 12 h 142"/>
                <a:gd name="T44" fmla="*/ 94 w 244"/>
                <a:gd name="T45" fmla="*/ 17 h 142"/>
                <a:gd name="T46" fmla="*/ 91 w 244"/>
                <a:gd name="T47" fmla="*/ 23 h 142"/>
                <a:gd name="T48" fmla="*/ 87 w 244"/>
                <a:gd name="T49" fmla="*/ 24 h 142"/>
                <a:gd name="T50" fmla="*/ 150 w 244"/>
                <a:gd name="T51" fmla="*/ 125 h 142"/>
                <a:gd name="T52" fmla="*/ 157 w 244"/>
                <a:gd name="T53" fmla="*/ 118 h 142"/>
                <a:gd name="T54" fmla="*/ 162 w 244"/>
                <a:gd name="T55" fmla="*/ 120 h 142"/>
                <a:gd name="T56" fmla="*/ 164 w 244"/>
                <a:gd name="T57" fmla="*/ 125 h 142"/>
                <a:gd name="T58" fmla="*/ 228 w 244"/>
                <a:gd name="T59" fmla="*/ 56 h 142"/>
                <a:gd name="T60" fmla="*/ 223 w 244"/>
                <a:gd name="T61" fmla="*/ 44 h 142"/>
                <a:gd name="T62" fmla="*/ 234 w 244"/>
                <a:gd name="T63" fmla="*/ 4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4" h="142">
                  <a:moveTo>
                    <a:pt x="228" y="32"/>
                  </a:moveTo>
                  <a:cubicBezTo>
                    <a:pt x="218" y="32"/>
                    <a:pt x="211" y="39"/>
                    <a:pt x="211" y="49"/>
                  </a:cubicBezTo>
                  <a:cubicBezTo>
                    <a:pt x="211" y="52"/>
                    <a:pt x="211" y="55"/>
                    <a:pt x="213" y="57"/>
                  </a:cubicBezTo>
                  <a:cubicBezTo>
                    <a:pt x="164" y="110"/>
                    <a:pt x="164" y="110"/>
                    <a:pt x="164" y="110"/>
                  </a:cubicBezTo>
                  <a:cubicBezTo>
                    <a:pt x="162" y="109"/>
                    <a:pt x="160" y="108"/>
                    <a:pt x="157" y="108"/>
                  </a:cubicBezTo>
                  <a:cubicBezTo>
                    <a:pt x="156" y="108"/>
                    <a:pt x="154" y="109"/>
                    <a:pt x="153" y="109"/>
                  </a:cubicBezTo>
                  <a:cubicBezTo>
                    <a:pt x="100" y="28"/>
                    <a:pt x="100" y="28"/>
                    <a:pt x="100" y="28"/>
                  </a:cubicBezTo>
                  <a:cubicBezTo>
                    <a:pt x="102" y="25"/>
                    <a:pt x="104" y="21"/>
                    <a:pt x="104" y="17"/>
                  </a:cubicBezTo>
                  <a:cubicBezTo>
                    <a:pt x="104" y="7"/>
                    <a:pt x="96" y="0"/>
                    <a:pt x="87" y="0"/>
                  </a:cubicBezTo>
                  <a:cubicBezTo>
                    <a:pt x="78" y="0"/>
                    <a:pt x="70" y="7"/>
                    <a:pt x="70" y="17"/>
                  </a:cubicBezTo>
                  <a:cubicBezTo>
                    <a:pt x="70" y="18"/>
                    <a:pt x="70" y="20"/>
                    <a:pt x="71" y="21"/>
                  </a:cubicBezTo>
                  <a:cubicBezTo>
                    <a:pt x="28" y="49"/>
                    <a:pt x="28" y="49"/>
                    <a:pt x="28" y="49"/>
                  </a:cubicBezTo>
                  <a:cubicBezTo>
                    <a:pt x="25" y="46"/>
                    <a:pt x="21" y="44"/>
                    <a:pt x="17" y="44"/>
                  </a:cubicBezTo>
                  <a:cubicBezTo>
                    <a:pt x="7" y="44"/>
                    <a:pt x="0" y="52"/>
                    <a:pt x="0" y="61"/>
                  </a:cubicBezTo>
                  <a:cubicBezTo>
                    <a:pt x="0" y="71"/>
                    <a:pt x="7" y="78"/>
                    <a:pt x="17" y="78"/>
                  </a:cubicBezTo>
                  <a:cubicBezTo>
                    <a:pt x="17" y="78"/>
                    <a:pt x="17" y="78"/>
                    <a:pt x="17" y="78"/>
                  </a:cubicBezTo>
                  <a:cubicBezTo>
                    <a:pt x="26" y="78"/>
                    <a:pt x="34" y="71"/>
                    <a:pt x="34" y="61"/>
                  </a:cubicBezTo>
                  <a:cubicBezTo>
                    <a:pt x="34" y="60"/>
                    <a:pt x="33" y="58"/>
                    <a:pt x="33" y="57"/>
                  </a:cubicBezTo>
                  <a:cubicBezTo>
                    <a:pt x="76" y="30"/>
                    <a:pt x="76" y="30"/>
                    <a:pt x="76" y="30"/>
                  </a:cubicBezTo>
                  <a:cubicBezTo>
                    <a:pt x="79" y="32"/>
                    <a:pt x="83" y="34"/>
                    <a:pt x="87" y="34"/>
                  </a:cubicBezTo>
                  <a:cubicBezTo>
                    <a:pt x="87" y="34"/>
                    <a:pt x="87" y="34"/>
                    <a:pt x="87" y="34"/>
                  </a:cubicBezTo>
                  <a:cubicBezTo>
                    <a:pt x="89" y="34"/>
                    <a:pt x="90" y="33"/>
                    <a:pt x="92" y="33"/>
                  </a:cubicBezTo>
                  <a:cubicBezTo>
                    <a:pt x="144" y="115"/>
                    <a:pt x="144" y="115"/>
                    <a:pt x="144" y="115"/>
                  </a:cubicBezTo>
                  <a:cubicBezTo>
                    <a:pt x="142" y="117"/>
                    <a:pt x="140" y="121"/>
                    <a:pt x="140" y="125"/>
                  </a:cubicBezTo>
                  <a:cubicBezTo>
                    <a:pt x="140" y="135"/>
                    <a:pt x="148" y="142"/>
                    <a:pt x="157" y="142"/>
                  </a:cubicBezTo>
                  <a:cubicBezTo>
                    <a:pt x="167" y="142"/>
                    <a:pt x="174" y="135"/>
                    <a:pt x="174" y="125"/>
                  </a:cubicBezTo>
                  <a:cubicBezTo>
                    <a:pt x="174" y="122"/>
                    <a:pt x="173" y="119"/>
                    <a:pt x="172" y="117"/>
                  </a:cubicBezTo>
                  <a:cubicBezTo>
                    <a:pt x="220" y="64"/>
                    <a:pt x="220" y="64"/>
                    <a:pt x="220" y="64"/>
                  </a:cubicBezTo>
                  <a:cubicBezTo>
                    <a:pt x="223" y="65"/>
                    <a:pt x="225" y="66"/>
                    <a:pt x="228" y="66"/>
                  </a:cubicBezTo>
                  <a:cubicBezTo>
                    <a:pt x="228" y="66"/>
                    <a:pt x="228" y="66"/>
                    <a:pt x="228" y="66"/>
                  </a:cubicBezTo>
                  <a:cubicBezTo>
                    <a:pt x="237" y="66"/>
                    <a:pt x="244" y="58"/>
                    <a:pt x="244" y="49"/>
                  </a:cubicBezTo>
                  <a:cubicBezTo>
                    <a:pt x="244" y="39"/>
                    <a:pt x="237" y="32"/>
                    <a:pt x="228" y="32"/>
                  </a:cubicBezTo>
                  <a:close/>
                  <a:moveTo>
                    <a:pt x="17" y="68"/>
                  </a:moveTo>
                  <a:cubicBezTo>
                    <a:pt x="13" y="68"/>
                    <a:pt x="10" y="65"/>
                    <a:pt x="10" y="61"/>
                  </a:cubicBezTo>
                  <a:cubicBezTo>
                    <a:pt x="10" y="60"/>
                    <a:pt x="11" y="58"/>
                    <a:pt x="12" y="57"/>
                  </a:cubicBezTo>
                  <a:cubicBezTo>
                    <a:pt x="13" y="55"/>
                    <a:pt x="15" y="55"/>
                    <a:pt x="17" y="55"/>
                  </a:cubicBezTo>
                  <a:cubicBezTo>
                    <a:pt x="19" y="55"/>
                    <a:pt x="21" y="56"/>
                    <a:pt x="23" y="58"/>
                  </a:cubicBezTo>
                  <a:cubicBezTo>
                    <a:pt x="23" y="58"/>
                    <a:pt x="23" y="58"/>
                    <a:pt x="23" y="58"/>
                  </a:cubicBezTo>
                  <a:cubicBezTo>
                    <a:pt x="23" y="58"/>
                    <a:pt x="23" y="58"/>
                    <a:pt x="23" y="58"/>
                  </a:cubicBezTo>
                  <a:cubicBezTo>
                    <a:pt x="23" y="59"/>
                    <a:pt x="24" y="60"/>
                    <a:pt x="24" y="61"/>
                  </a:cubicBezTo>
                  <a:cubicBezTo>
                    <a:pt x="24" y="65"/>
                    <a:pt x="21" y="68"/>
                    <a:pt x="17" y="68"/>
                  </a:cubicBezTo>
                  <a:close/>
                  <a:moveTo>
                    <a:pt x="87" y="24"/>
                  </a:moveTo>
                  <a:cubicBezTo>
                    <a:pt x="83" y="24"/>
                    <a:pt x="80" y="21"/>
                    <a:pt x="80" y="17"/>
                  </a:cubicBezTo>
                  <a:cubicBezTo>
                    <a:pt x="80" y="15"/>
                    <a:pt x="81" y="13"/>
                    <a:pt x="82" y="12"/>
                  </a:cubicBezTo>
                  <a:cubicBezTo>
                    <a:pt x="83" y="11"/>
                    <a:pt x="85" y="10"/>
                    <a:pt x="87" y="10"/>
                  </a:cubicBezTo>
                  <a:cubicBezTo>
                    <a:pt x="91" y="10"/>
                    <a:pt x="94" y="13"/>
                    <a:pt x="94" y="17"/>
                  </a:cubicBezTo>
                  <a:cubicBezTo>
                    <a:pt x="94" y="19"/>
                    <a:pt x="93" y="21"/>
                    <a:pt x="91" y="23"/>
                  </a:cubicBezTo>
                  <a:cubicBezTo>
                    <a:pt x="91" y="23"/>
                    <a:pt x="91" y="23"/>
                    <a:pt x="91" y="23"/>
                  </a:cubicBezTo>
                  <a:cubicBezTo>
                    <a:pt x="91" y="23"/>
                    <a:pt x="91" y="23"/>
                    <a:pt x="91" y="23"/>
                  </a:cubicBezTo>
                  <a:cubicBezTo>
                    <a:pt x="90" y="23"/>
                    <a:pt x="88" y="24"/>
                    <a:pt x="87" y="24"/>
                  </a:cubicBezTo>
                  <a:close/>
                  <a:moveTo>
                    <a:pt x="157" y="132"/>
                  </a:moveTo>
                  <a:cubicBezTo>
                    <a:pt x="153" y="132"/>
                    <a:pt x="150" y="129"/>
                    <a:pt x="150" y="125"/>
                  </a:cubicBezTo>
                  <a:cubicBezTo>
                    <a:pt x="150" y="123"/>
                    <a:pt x="151" y="122"/>
                    <a:pt x="152" y="120"/>
                  </a:cubicBezTo>
                  <a:cubicBezTo>
                    <a:pt x="154" y="119"/>
                    <a:pt x="155" y="118"/>
                    <a:pt x="157" y="118"/>
                  </a:cubicBezTo>
                  <a:cubicBezTo>
                    <a:pt x="159" y="118"/>
                    <a:pt x="161" y="119"/>
                    <a:pt x="162" y="120"/>
                  </a:cubicBezTo>
                  <a:cubicBezTo>
                    <a:pt x="162" y="120"/>
                    <a:pt x="162" y="120"/>
                    <a:pt x="162" y="120"/>
                  </a:cubicBezTo>
                  <a:cubicBezTo>
                    <a:pt x="162" y="120"/>
                    <a:pt x="162" y="120"/>
                    <a:pt x="162" y="120"/>
                  </a:cubicBezTo>
                  <a:cubicBezTo>
                    <a:pt x="163" y="122"/>
                    <a:pt x="164" y="123"/>
                    <a:pt x="164" y="125"/>
                  </a:cubicBezTo>
                  <a:cubicBezTo>
                    <a:pt x="164" y="129"/>
                    <a:pt x="161" y="132"/>
                    <a:pt x="157" y="132"/>
                  </a:cubicBezTo>
                  <a:close/>
                  <a:moveTo>
                    <a:pt x="228" y="56"/>
                  </a:moveTo>
                  <a:cubicBezTo>
                    <a:pt x="224" y="56"/>
                    <a:pt x="221" y="52"/>
                    <a:pt x="221" y="49"/>
                  </a:cubicBezTo>
                  <a:cubicBezTo>
                    <a:pt x="221" y="47"/>
                    <a:pt x="221" y="45"/>
                    <a:pt x="223" y="44"/>
                  </a:cubicBezTo>
                  <a:cubicBezTo>
                    <a:pt x="224" y="42"/>
                    <a:pt x="226" y="42"/>
                    <a:pt x="228" y="42"/>
                  </a:cubicBezTo>
                  <a:cubicBezTo>
                    <a:pt x="231" y="42"/>
                    <a:pt x="234" y="45"/>
                    <a:pt x="234" y="49"/>
                  </a:cubicBezTo>
                  <a:cubicBezTo>
                    <a:pt x="234" y="52"/>
                    <a:pt x="231" y="56"/>
                    <a:pt x="228" y="5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986" tIns="24493" rIns="48986" bIns="24493"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F56DC"/>
                </a:solidFill>
                <a:effectLst/>
                <a:uLnTx/>
                <a:uFillTx/>
                <a:latin typeface="+mn-lt"/>
                <a:ea typeface="+mn-ea"/>
                <a:cs typeface="+mn-cs"/>
              </a:endParaRPr>
            </a:p>
          </p:txBody>
        </p:sp>
        <p:grpSp>
          <p:nvGrpSpPr>
            <p:cNvPr id="119" name="Group 118">
              <a:extLst>
                <a:ext uri="{FF2B5EF4-FFF2-40B4-BE49-F238E27FC236}">
                  <a16:creationId xmlns:a16="http://schemas.microsoft.com/office/drawing/2014/main" id="{2A318E3C-F6D4-2AB1-0A3C-6CC69D50D8CB}"/>
                </a:ext>
              </a:extLst>
            </p:cNvPr>
            <p:cNvGrpSpPr/>
            <p:nvPr/>
          </p:nvGrpSpPr>
          <p:grpSpPr>
            <a:xfrm>
              <a:off x="4123877" y="3085274"/>
              <a:ext cx="384402" cy="344714"/>
              <a:chOff x="3581401" y="3694113"/>
              <a:chExt cx="538163" cy="482600"/>
            </a:xfrm>
            <a:solidFill>
              <a:schemeClr val="bg1"/>
            </a:solidFill>
          </p:grpSpPr>
          <p:sp>
            <p:nvSpPr>
              <p:cNvPr id="133" name="Freeform 200">
                <a:extLst>
                  <a:ext uri="{FF2B5EF4-FFF2-40B4-BE49-F238E27FC236}">
                    <a16:creationId xmlns:a16="http://schemas.microsoft.com/office/drawing/2014/main" id="{63222DA3-A33E-7C22-0950-C1BA0C387B13}"/>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986" tIns="24493" rIns="48986" bIns="24493"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F56DC"/>
                  </a:solidFill>
                  <a:effectLst/>
                  <a:uLnTx/>
                  <a:uFillTx/>
                  <a:latin typeface="+mn-lt"/>
                  <a:ea typeface="+mn-ea"/>
                  <a:cs typeface="+mn-cs"/>
                </a:endParaRPr>
              </a:p>
            </p:txBody>
          </p:sp>
          <p:sp>
            <p:nvSpPr>
              <p:cNvPr id="134" name="Freeform 201">
                <a:extLst>
                  <a:ext uri="{FF2B5EF4-FFF2-40B4-BE49-F238E27FC236}">
                    <a16:creationId xmlns:a16="http://schemas.microsoft.com/office/drawing/2014/main" id="{2CF80B44-2B83-0CF9-F5B5-4519AA34D114}"/>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986" tIns="24493" rIns="48986" bIns="24493"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F56DC"/>
                  </a:solidFill>
                  <a:effectLst/>
                  <a:uLnTx/>
                  <a:uFillTx/>
                  <a:latin typeface="+mn-lt"/>
                  <a:ea typeface="+mn-ea"/>
                  <a:cs typeface="+mn-cs"/>
                </a:endParaRPr>
              </a:p>
            </p:txBody>
          </p:sp>
          <p:sp>
            <p:nvSpPr>
              <p:cNvPr id="135" name="Freeform 202">
                <a:extLst>
                  <a:ext uri="{FF2B5EF4-FFF2-40B4-BE49-F238E27FC236}">
                    <a16:creationId xmlns:a16="http://schemas.microsoft.com/office/drawing/2014/main" id="{8D2EE26C-B4E7-30B3-0A88-F0613B1A08B4}"/>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986" tIns="24493" rIns="48986" bIns="24493"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F56DC"/>
                  </a:solidFill>
                  <a:effectLst/>
                  <a:uLnTx/>
                  <a:uFillTx/>
                  <a:latin typeface="+mn-lt"/>
                  <a:ea typeface="+mn-ea"/>
                  <a:cs typeface="+mn-cs"/>
                </a:endParaRPr>
              </a:p>
            </p:txBody>
          </p:sp>
        </p:grpSp>
        <p:sp>
          <p:nvSpPr>
            <p:cNvPr id="120" name="Oval 119">
              <a:extLst>
                <a:ext uri="{FF2B5EF4-FFF2-40B4-BE49-F238E27FC236}">
                  <a16:creationId xmlns:a16="http://schemas.microsoft.com/office/drawing/2014/main" id="{C2BA8A55-D697-9208-A25E-3D8BF70A2FAA}"/>
                </a:ext>
              </a:extLst>
            </p:cNvPr>
            <p:cNvSpPr/>
            <p:nvPr/>
          </p:nvSpPr>
          <p:spPr>
            <a:xfrm>
              <a:off x="5674146" y="2410546"/>
              <a:ext cx="731520" cy="7315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ea typeface="+mn-ea"/>
                <a:cs typeface="+mn-cs"/>
              </a:endParaRPr>
            </a:p>
          </p:txBody>
        </p:sp>
        <p:grpSp>
          <p:nvGrpSpPr>
            <p:cNvPr id="121" name="Group 120">
              <a:extLst>
                <a:ext uri="{FF2B5EF4-FFF2-40B4-BE49-F238E27FC236}">
                  <a16:creationId xmlns:a16="http://schemas.microsoft.com/office/drawing/2014/main" id="{9F64664E-4420-A322-5025-97CB5572A98D}"/>
                </a:ext>
              </a:extLst>
            </p:cNvPr>
            <p:cNvGrpSpPr/>
            <p:nvPr/>
          </p:nvGrpSpPr>
          <p:grpSpPr>
            <a:xfrm>
              <a:off x="5823718" y="2603079"/>
              <a:ext cx="432404" cy="312083"/>
              <a:chOff x="7635876" y="1039813"/>
              <a:chExt cx="547687" cy="395288"/>
            </a:xfrm>
            <a:solidFill>
              <a:schemeClr val="bg1"/>
            </a:solidFill>
          </p:grpSpPr>
          <p:sp>
            <p:nvSpPr>
              <p:cNvPr id="131" name="Freeform 371">
                <a:extLst>
                  <a:ext uri="{FF2B5EF4-FFF2-40B4-BE49-F238E27FC236}">
                    <a16:creationId xmlns:a16="http://schemas.microsoft.com/office/drawing/2014/main" id="{2429CE59-B249-C32E-C7C5-F19B65FD9DD9}"/>
                  </a:ext>
                </a:extLst>
              </p:cNvPr>
              <p:cNvSpPr>
                <a:spLocks noEditPoints="1"/>
              </p:cNvSpPr>
              <p:nvPr/>
            </p:nvSpPr>
            <p:spPr bwMode="auto">
              <a:xfrm>
                <a:off x="7635876" y="1039813"/>
                <a:ext cx="398463" cy="395288"/>
              </a:xfrm>
              <a:custGeom>
                <a:avLst/>
                <a:gdLst>
                  <a:gd name="T0" fmla="*/ 166 w 173"/>
                  <a:gd name="T1" fmla="*/ 131 h 172"/>
                  <a:gd name="T2" fmla="*/ 111 w 173"/>
                  <a:gd name="T3" fmla="*/ 104 h 172"/>
                  <a:gd name="T4" fmla="*/ 111 w 173"/>
                  <a:gd name="T5" fmla="*/ 99 h 172"/>
                  <a:gd name="T6" fmla="*/ 123 w 173"/>
                  <a:gd name="T7" fmla="*/ 77 h 172"/>
                  <a:gd name="T8" fmla="*/ 129 w 173"/>
                  <a:gd name="T9" fmla="*/ 63 h 172"/>
                  <a:gd name="T10" fmla="*/ 126 w 173"/>
                  <a:gd name="T11" fmla="*/ 53 h 172"/>
                  <a:gd name="T12" fmla="*/ 126 w 173"/>
                  <a:gd name="T13" fmla="*/ 37 h 172"/>
                  <a:gd name="T14" fmla="*/ 86 w 173"/>
                  <a:gd name="T15" fmla="*/ 0 h 172"/>
                  <a:gd name="T16" fmla="*/ 47 w 173"/>
                  <a:gd name="T17" fmla="*/ 37 h 172"/>
                  <a:gd name="T18" fmla="*/ 47 w 173"/>
                  <a:gd name="T19" fmla="*/ 53 h 172"/>
                  <a:gd name="T20" fmla="*/ 44 w 173"/>
                  <a:gd name="T21" fmla="*/ 63 h 172"/>
                  <a:gd name="T22" fmla="*/ 50 w 173"/>
                  <a:gd name="T23" fmla="*/ 77 h 172"/>
                  <a:gd name="T24" fmla="*/ 62 w 173"/>
                  <a:gd name="T25" fmla="*/ 99 h 172"/>
                  <a:gd name="T26" fmla="*/ 62 w 173"/>
                  <a:gd name="T27" fmla="*/ 104 h 172"/>
                  <a:gd name="T28" fmla="*/ 7 w 173"/>
                  <a:gd name="T29" fmla="*/ 131 h 172"/>
                  <a:gd name="T30" fmla="*/ 0 w 173"/>
                  <a:gd name="T31" fmla="*/ 141 h 172"/>
                  <a:gd name="T32" fmla="*/ 0 w 173"/>
                  <a:gd name="T33" fmla="*/ 162 h 172"/>
                  <a:gd name="T34" fmla="*/ 11 w 173"/>
                  <a:gd name="T35" fmla="*/ 172 h 172"/>
                  <a:gd name="T36" fmla="*/ 162 w 173"/>
                  <a:gd name="T37" fmla="*/ 172 h 172"/>
                  <a:gd name="T38" fmla="*/ 173 w 173"/>
                  <a:gd name="T39" fmla="*/ 162 h 172"/>
                  <a:gd name="T40" fmla="*/ 173 w 173"/>
                  <a:gd name="T41" fmla="*/ 141 h 172"/>
                  <a:gd name="T42" fmla="*/ 166 w 173"/>
                  <a:gd name="T43" fmla="*/ 131 h 172"/>
                  <a:gd name="T44" fmla="*/ 163 w 173"/>
                  <a:gd name="T45" fmla="*/ 162 h 172"/>
                  <a:gd name="T46" fmla="*/ 162 w 173"/>
                  <a:gd name="T47" fmla="*/ 163 h 172"/>
                  <a:gd name="T48" fmla="*/ 11 w 173"/>
                  <a:gd name="T49" fmla="*/ 163 h 172"/>
                  <a:gd name="T50" fmla="*/ 10 w 173"/>
                  <a:gd name="T51" fmla="*/ 162 h 172"/>
                  <a:gd name="T52" fmla="*/ 10 w 173"/>
                  <a:gd name="T53" fmla="*/ 141 h 172"/>
                  <a:gd name="T54" fmla="*/ 10 w 173"/>
                  <a:gd name="T55" fmla="*/ 140 h 172"/>
                  <a:gd name="T56" fmla="*/ 71 w 173"/>
                  <a:gd name="T57" fmla="*/ 106 h 172"/>
                  <a:gd name="T58" fmla="*/ 71 w 173"/>
                  <a:gd name="T59" fmla="*/ 105 h 172"/>
                  <a:gd name="T60" fmla="*/ 71 w 173"/>
                  <a:gd name="T61" fmla="*/ 97 h 172"/>
                  <a:gd name="T62" fmla="*/ 70 w 173"/>
                  <a:gd name="T63" fmla="*/ 93 h 172"/>
                  <a:gd name="T64" fmla="*/ 59 w 173"/>
                  <a:gd name="T65" fmla="*/ 73 h 172"/>
                  <a:gd name="T66" fmla="*/ 57 w 173"/>
                  <a:gd name="T67" fmla="*/ 70 h 172"/>
                  <a:gd name="T68" fmla="*/ 53 w 173"/>
                  <a:gd name="T69" fmla="*/ 63 h 172"/>
                  <a:gd name="T70" fmla="*/ 55 w 173"/>
                  <a:gd name="T71" fmla="*/ 58 h 172"/>
                  <a:gd name="T72" fmla="*/ 56 w 173"/>
                  <a:gd name="T73" fmla="*/ 55 h 172"/>
                  <a:gd name="T74" fmla="*/ 56 w 173"/>
                  <a:gd name="T75" fmla="*/ 37 h 172"/>
                  <a:gd name="T76" fmla="*/ 86 w 173"/>
                  <a:gd name="T77" fmla="*/ 9 h 172"/>
                  <a:gd name="T78" fmla="*/ 116 w 173"/>
                  <a:gd name="T79" fmla="*/ 37 h 172"/>
                  <a:gd name="T80" fmla="*/ 116 w 173"/>
                  <a:gd name="T81" fmla="*/ 55 h 172"/>
                  <a:gd name="T82" fmla="*/ 118 w 173"/>
                  <a:gd name="T83" fmla="*/ 58 h 172"/>
                  <a:gd name="T84" fmla="*/ 119 w 173"/>
                  <a:gd name="T85" fmla="*/ 63 h 172"/>
                  <a:gd name="T86" fmla="*/ 116 w 173"/>
                  <a:gd name="T87" fmla="*/ 70 h 172"/>
                  <a:gd name="T88" fmla="*/ 114 w 173"/>
                  <a:gd name="T89" fmla="*/ 73 h 172"/>
                  <a:gd name="T90" fmla="*/ 103 w 173"/>
                  <a:gd name="T91" fmla="*/ 93 h 172"/>
                  <a:gd name="T92" fmla="*/ 102 w 173"/>
                  <a:gd name="T93" fmla="*/ 97 h 172"/>
                  <a:gd name="T94" fmla="*/ 102 w 173"/>
                  <a:gd name="T95" fmla="*/ 105 h 172"/>
                  <a:gd name="T96" fmla="*/ 102 w 173"/>
                  <a:gd name="T97" fmla="*/ 106 h 172"/>
                  <a:gd name="T98" fmla="*/ 162 w 173"/>
                  <a:gd name="T99" fmla="*/ 140 h 172"/>
                  <a:gd name="T100" fmla="*/ 163 w 173"/>
                  <a:gd name="T101" fmla="*/ 141 h 172"/>
                  <a:gd name="T102" fmla="*/ 163 w 173"/>
                  <a:gd name="T103"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 h="172">
                    <a:moveTo>
                      <a:pt x="166" y="131"/>
                    </a:moveTo>
                    <a:cubicBezTo>
                      <a:pt x="121" y="114"/>
                      <a:pt x="113" y="106"/>
                      <a:pt x="111" y="104"/>
                    </a:cubicBezTo>
                    <a:cubicBezTo>
                      <a:pt x="111" y="99"/>
                      <a:pt x="111" y="99"/>
                      <a:pt x="111" y="99"/>
                    </a:cubicBezTo>
                    <a:cubicBezTo>
                      <a:pt x="116" y="93"/>
                      <a:pt x="120" y="86"/>
                      <a:pt x="123" y="77"/>
                    </a:cubicBezTo>
                    <a:cubicBezTo>
                      <a:pt x="127" y="74"/>
                      <a:pt x="129" y="69"/>
                      <a:pt x="129" y="63"/>
                    </a:cubicBezTo>
                    <a:cubicBezTo>
                      <a:pt x="129" y="60"/>
                      <a:pt x="128" y="56"/>
                      <a:pt x="126" y="53"/>
                    </a:cubicBezTo>
                    <a:cubicBezTo>
                      <a:pt x="126" y="37"/>
                      <a:pt x="126" y="37"/>
                      <a:pt x="126" y="37"/>
                    </a:cubicBezTo>
                    <a:cubicBezTo>
                      <a:pt x="126" y="13"/>
                      <a:pt x="112" y="0"/>
                      <a:pt x="86" y="0"/>
                    </a:cubicBezTo>
                    <a:cubicBezTo>
                      <a:pt x="62" y="0"/>
                      <a:pt x="47" y="14"/>
                      <a:pt x="47" y="37"/>
                    </a:cubicBezTo>
                    <a:cubicBezTo>
                      <a:pt x="47" y="53"/>
                      <a:pt x="47" y="53"/>
                      <a:pt x="47" y="53"/>
                    </a:cubicBezTo>
                    <a:cubicBezTo>
                      <a:pt x="45" y="56"/>
                      <a:pt x="44" y="60"/>
                      <a:pt x="44" y="63"/>
                    </a:cubicBezTo>
                    <a:cubicBezTo>
                      <a:pt x="44" y="69"/>
                      <a:pt x="46" y="74"/>
                      <a:pt x="50" y="77"/>
                    </a:cubicBezTo>
                    <a:cubicBezTo>
                      <a:pt x="53" y="86"/>
                      <a:pt x="57" y="93"/>
                      <a:pt x="62" y="99"/>
                    </a:cubicBezTo>
                    <a:cubicBezTo>
                      <a:pt x="62" y="104"/>
                      <a:pt x="62" y="104"/>
                      <a:pt x="62" y="104"/>
                    </a:cubicBezTo>
                    <a:cubicBezTo>
                      <a:pt x="60" y="106"/>
                      <a:pt x="52" y="114"/>
                      <a:pt x="7" y="131"/>
                    </a:cubicBezTo>
                    <a:cubicBezTo>
                      <a:pt x="3" y="133"/>
                      <a:pt x="0" y="137"/>
                      <a:pt x="0" y="141"/>
                    </a:cubicBezTo>
                    <a:cubicBezTo>
                      <a:pt x="0" y="162"/>
                      <a:pt x="0" y="162"/>
                      <a:pt x="0" y="162"/>
                    </a:cubicBezTo>
                    <a:cubicBezTo>
                      <a:pt x="0" y="168"/>
                      <a:pt x="5" y="172"/>
                      <a:pt x="11" y="172"/>
                    </a:cubicBezTo>
                    <a:cubicBezTo>
                      <a:pt x="162" y="172"/>
                      <a:pt x="162" y="172"/>
                      <a:pt x="162" y="172"/>
                    </a:cubicBezTo>
                    <a:cubicBezTo>
                      <a:pt x="168" y="172"/>
                      <a:pt x="173" y="168"/>
                      <a:pt x="173" y="162"/>
                    </a:cubicBezTo>
                    <a:cubicBezTo>
                      <a:pt x="173" y="141"/>
                      <a:pt x="173" y="141"/>
                      <a:pt x="173" y="141"/>
                    </a:cubicBezTo>
                    <a:cubicBezTo>
                      <a:pt x="173" y="137"/>
                      <a:pt x="170" y="133"/>
                      <a:pt x="166" y="131"/>
                    </a:cubicBezTo>
                    <a:close/>
                    <a:moveTo>
                      <a:pt x="163" y="162"/>
                    </a:moveTo>
                    <a:cubicBezTo>
                      <a:pt x="163" y="162"/>
                      <a:pt x="163" y="163"/>
                      <a:pt x="162" y="163"/>
                    </a:cubicBezTo>
                    <a:cubicBezTo>
                      <a:pt x="11" y="163"/>
                      <a:pt x="11" y="163"/>
                      <a:pt x="11" y="163"/>
                    </a:cubicBezTo>
                    <a:cubicBezTo>
                      <a:pt x="10" y="163"/>
                      <a:pt x="10" y="162"/>
                      <a:pt x="10" y="162"/>
                    </a:cubicBezTo>
                    <a:cubicBezTo>
                      <a:pt x="10" y="141"/>
                      <a:pt x="10" y="141"/>
                      <a:pt x="10" y="141"/>
                    </a:cubicBezTo>
                    <a:cubicBezTo>
                      <a:pt x="10" y="141"/>
                      <a:pt x="10" y="140"/>
                      <a:pt x="10" y="140"/>
                    </a:cubicBezTo>
                    <a:cubicBezTo>
                      <a:pt x="61" y="121"/>
                      <a:pt x="69" y="112"/>
                      <a:pt x="71" y="106"/>
                    </a:cubicBezTo>
                    <a:cubicBezTo>
                      <a:pt x="71" y="106"/>
                      <a:pt x="71" y="106"/>
                      <a:pt x="71" y="105"/>
                    </a:cubicBezTo>
                    <a:cubicBezTo>
                      <a:pt x="71" y="97"/>
                      <a:pt x="71" y="97"/>
                      <a:pt x="71" y="97"/>
                    </a:cubicBezTo>
                    <a:cubicBezTo>
                      <a:pt x="71" y="96"/>
                      <a:pt x="71" y="94"/>
                      <a:pt x="70" y="93"/>
                    </a:cubicBezTo>
                    <a:cubicBezTo>
                      <a:pt x="65" y="88"/>
                      <a:pt x="61" y="81"/>
                      <a:pt x="59" y="73"/>
                    </a:cubicBezTo>
                    <a:cubicBezTo>
                      <a:pt x="59" y="72"/>
                      <a:pt x="58" y="71"/>
                      <a:pt x="57" y="70"/>
                    </a:cubicBezTo>
                    <a:cubicBezTo>
                      <a:pt x="55" y="69"/>
                      <a:pt x="53" y="66"/>
                      <a:pt x="53" y="63"/>
                    </a:cubicBezTo>
                    <a:cubicBezTo>
                      <a:pt x="53" y="61"/>
                      <a:pt x="54" y="59"/>
                      <a:pt x="55" y="58"/>
                    </a:cubicBezTo>
                    <a:cubicBezTo>
                      <a:pt x="56" y="57"/>
                      <a:pt x="56" y="56"/>
                      <a:pt x="56" y="55"/>
                    </a:cubicBezTo>
                    <a:cubicBezTo>
                      <a:pt x="56" y="37"/>
                      <a:pt x="56" y="37"/>
                      <a:pt x="56" y="37"/>
                    </a:cubicBezTo>
                    <a:cubicBezTo>
                      <a:pt x="56" y="19"/>
                      <a:pt x="67" y="9"/>
                      <a:pt x="86" y="9"/>
                    </a:cubicBezTo>
                    <a:cubicBezTo>
                      <a:pt x="106" y="9"/>
                      <a:pt x="116" y="19"/>
                      <a:pt x="116" y="37"/>
                    </a:cubicBezTo>
                    <a:cubicBezTo>
                      <a:pt x="116" y="55"/>
                      <a:pt x="116" y="55"/>
                      <a:pt x="116" y="55"/>
                    </a:cubicBezTo>
                    <a:cubicBezTo>
                      <a:pt x="116" y="56"/>
                      <a:pt x="117" y="57"/>
                      <a:pt x="118" y="58"/>
                    </a:cubicBezTo>
                    <a:cubicBezTo>
                      <a:pt x="118" y="59"/>
                      <a:pt x="119" y="61"/>
                      <a:pt x="119" y="63"/>
                    </a:cubicBezTo>
                    <a:cubicBezTo>
                      <a:pt x="119" y="66"/>
                      <a:pt x="118" y="69"/>
                      <a:pt x="116" y="70"/>
                    </a:cubicBezTo>
                    <a:cubicBezTo>
                      <a:pt x="115" y="71"/>
                      <a:pt x="114" y="72"/>
                      <a:pt x="114" y="73"/>
                    </a:cubicBezTo>
                    <a:cubicBezTo>
                      <a:pt x="112" y="81"/>
                      <a:pt x="108" y="88"/>
                      <a:pt x="103" y="93"/>
                    </a:cubicBezTo>
                    <a:cubicBezTo>
                      <a:pt x="102" y="94"/>
                      <a:pt x="102" y="96"/>
                      <a:pt x="102" y="97"/>
                    </a:cubicBezTo>
                    <a:cubicBezTo>
                      <a:pt x="102" y="105"/>
                      <a:pt x="102" y="105"/>
                      <a:pt x="102" y="105"/>
                    </a:cubicBezTo>
                    <a:cubicBezTo>
                      <a:pt x="102" y="106"/>
                      <a:pt x="102" y="106"/>
                      <a:pt x="102" y="106"/>
                    </a:cubicBezTo>
                    <a:cubicBezTo>
                      <a:pt x="104" y="112"/>
                      <a:pt x="112" y="121"/>
                      <a:pt x="162" y="140"/>
                    </a:cubicBezTo>
                    <a:cubicBezTo>
                      <a:pt x="163" y="140"/>
                      <a:pt x="163" y="141"/>
                      <a:pt x="163" y="141"/>
                    </a:cubicBezTo>
                    <a:lnTo>
                      <a:pt x="163" y="1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986" tIns="24493" rIns="48986" bIns="24493"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F56DC"/>
                  </a:solidFill>
                  <a:effectLst/>
                  <a:uLnTx/>
                  <a:uFillTx/>
                  <a:latin typeface="+mn-lt"/>
                  <a:ea typeface="+mn-ea"/>
                  <a:cs typeface="+mn-cs"/>
                </a:endParaRPr>
              </a:p>
            </p:txBody>
          </p:sp>
          <p:sp>
            <p:nvSpPr>
              <p:cNvPr id="132" name="Freeform 372">
                <a:extLst>
                  <a:ext uri="{FF2B5EF4-FFF2-40B4-BE49-F238E27FC236}">
                    <a16:creationId xmlns:a16="http://schemas.microsoft.com/office/drawing/2014/main" id="{E477CF46-513B-E5A8-3A3A-4CA591F54FB2}"/>
                  </a:ext>
                </a:extLst>
              </p:cNvPr>
              <p:cNvSpPr>
                <a:spLocks/>
              </p:cNvSpPr>
              <p:nvPr/>
            </p:nvSpPr>
            <p:spPr bwMode="auto">
              <a:xfrm>
                <a:off x="7932738" y="1062038"/>
                <a:ext cx="250825" cy="373063"/>
              </a:xfrm>
              <a:custGeom>
                <a:avLst/>
                <a:gdLst>
                  <a:gd name="T0" fmla="*/ 102 w 109"/>
                  <a:gd name="T1" fmla="*/ 123 h 162"/>
                  <a:gd name="T2" fmla="*/ 69 w 109"/>
                  <a:gd name="T3" fmla="*/ 115 h 162"/>
                  <a:gd name="T4" fmla="*/ 51 w 109"/>
                  <a:gd name="T5" fmla="*/ 110 h 162"/>
                  <a:gd name="T6" fmla="*/ 51 w 109"/>
                  <a:gd name="T7" fmla="*/ 105 h 162"/>
                  <a:gd name="T8" fmla="*/ 84 w 109"/>
                  <a:gd name="T9" fmla="*/ 96 h 162"/>
                  <a:gd name="T10" fmla="*/ 85 w 109"/>
                  <a:gd name="T11" fmla="*/ 92 h 162"/>
                  <a:gd name="T12" fmla="*/ 83 w 109"/>
                  <a:gd name="T13" fmla="*/ 89 h 162"/>
                  <a:gd name="T14" fmla="*/ 72 w 109"/>
                  <a:gd name="T15" fmla="*/ 47 h 162"/>
                  <a:gd name="T16" fmla="*/ 57 w 109"/>
                  <a:gd name="T17" fmla="*/ 12 h 162"/>
                  <a:gd name="T18" fmla="*/ 43 w 109"/>
                  <a:gd name="T19" fmla="*/ 3 h 162"/>
                  <a:gd name="T20" fmla="*/ 13 w 109"/>
                  <a:gd name="T21" fmla="*/ 4 h 162"/>
                  <a:gd name="T22" fmla="*/ 2 w 109"/>
                  <a:gd name="T23" fmla="*/ 9 h 162"/>
                  <a:gd name="T24" fmla="*/ 2 w 109"/>
                  <a:gd name="T25" fmla="*/ 16 h 162"/>
                  <a:gd name="T26" fmla="*/ 8 w 109"/>
                  <a:gd name="T27" fmla="*/ 17 h 162"/>
                  <a:gd name="T28" fmla="*/ 16 w 109"/>
                  <a:gd name="T29" fmla="*/ 13 h 162"/>
                  <a:gd name="T30" fmla="*/ 40 w 109"/>
                  <a:gd name="T31" fmla="*/ 12 h 162"/>
                  <a:gd name="T32" fmla="*/ 50 w 109"/>
                  <a:gd name="T33" fmla="*/ 19 h 162"/>
                  <a:gd name="T34" fmla="*/ 51 w 109"/>
                  <a:gd name="T35" fmla="*/ 19 h 162"/>
                  <a:gd name="T36" fmla="*/ 62 w 109"/>
                  <a:gd name="T37" fmla="*/ 47 h 162"/>
                  <a:gd name="T38" fmla="*/ 73 w 109"/>
                  <a:gd name="T39" fmla="*/ 91 h 162"/>
                  <a:gd name="T40" fmla="*/ 47 w 109"/>
                  <a:gd name="T41" fmla="*/ 96 h 162"/>
                  <a:gd name="T42" fmla="*/ 42 w 109"/>
                  <a:gd name="T43" fmla="*/ 101 h 162"/>
                  <a:gd name="T44" fmla="*/ 42 w 109"/>
                  <a:gd name="T45" fmla="*/ 112 h 162"/>
                  <a:gd name="T46" fmla="*/ 42 w 109"/>
                  <a:gd name="T47" fmla="*/ 113 h 162"/>
                  <a:gd name="T48" fmla="*/ 67 w 109"/>
                  <a:gd name="T49" fmla="*/ 124 h 162"/>
                  <a:gd name="T50" fmla="*/ 99 w 109"/>
                  <a:gd name="T51" fmla="*/ 132 h 162"/>
                  <a:gd name="T52" fmla="*/ 99 w 109"/>
                  <a:gd name="T53" fmla="*/ 133 h 162"/>
                  <a:gd name="T54" fmla="*/ 99 w 109"/>
                  <a:gd name="T55" fmla="*/ 152 h 162"/>
                  <a:gd name="T56" fmla="*/ 98 w 109"/>
                  <a:gd name="T57" fmla="*/ 153 h 162"/>
                  <a:gd name="T58" fmla="*/ 57 w 109"/>
                  <a:gd name="T59" fmla="*/ 153 h 162"/>
                  <a:gd name="T60" fmla="*/ 53 w 109"/>
                  <a:gd name="T61" fmla="*/ 158 h 162"/>
                  <a:gd name="T62" fmla="*/ 57 w 109"/>
                  <a:gd name="T63" fmla="*/ 162 h 162"/>
                  <a:gd name="T64" fmla="*/ 98 w 109"/>
                  <a:gd name="T65" fmla="*/ 162 h 162"/>
                  <a:gd name="T66" fmla="*/ 109 w 109"/>
                  <a:gd name="T67" fmla="*/ 152 h 162"/>
                  <a:gd name="T68" fmla="*/ 109 w 109"/>
                  <a:gd name="T69" fmla="*/ 133 h 162"/>
                  <a:gd name="T70" fmla="*/ 102 w 109"/>
                  <a:gd name="T71" fmla="*/ 1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62">
                    <a:moveTo>
                      <a:pt x="102" y="123"/>
                    </a:moveTo>
                    <a:cubicBezTo>
                      <a:pt x="91" y="119"/>
                      <a:pt x="79" y="117"/>
                      <a:pt x="69" y="115"/>
                    </a:cubicBezTo>
                    <a:cubicBezTo>
                      <a:pt x="62" y="114"/>
                      <a:pt x="53" y="112"/>
                      <a:pt x="51" y="110"/>
                    </a:cubicBezTo>
                    <a:cubicBezTo>
                      <a:pt x="51" y="105"/>
                      <a:pt x="51" y="105"/>
                      <a:pt x="51" y="105"/>
                    </a:cubicBezTo>
                    <a:cubicBezTo>
                      <a:pt x="74" y="104"/>
                      <a:pt x="83" y="97"/>
                      <a:pt x="84" y="96"/>
                    </a:cubicBezTo>
                    <a:cubicBezTo>
                      <a:pt x="85" y="95"/>
                      <a:pt x="86" y="94"/>
                      <a:pt x="85" y="92"/>
                    </a:cubicBezTo>
                    <a:cubicBezTo>
                      <a:pt x="85" y="91"/>
                      <a:pt x="84" y="89"/>
                      <a:pt x="83" y="89"/>
                    </a:cubicBezTo>
                    <a:cubicBezTo>
                      <a:pt x="78" y="86"/>
                      <a:pt x="73" y="65"/>
                      <a:pt x="72" y="47"/>
                    </a:cubicBezTo>
                    <a:cubicBezTo>
                      <a:pt x="72" y="34"/>
                      <a:pt x="67" y="21"/>
                      <a:pt x="57" y="12"/>
                    </a:cubicBezTo>
                    <a:cubicBezTo>
                      <a:pt x="54" y="8"/>
                      <a:pt x="49" y="5"/>
                      <a:pt x="43" y="3"/>
                    </a:cubicBezTo>
                    <a:cubicBezTo>
                      <a:pt x="33" y="0"/>
                      <a:pt x="22" y="0"/>
                      <a:pt x="13" y="4"/>
                    </a:cubicBezTo>
                    <a:cubicBezTo>
                      <a:pt x="9" y="5"/>
                      <a:pt x="5" y="7"/>
                      <a:pt x="2" y="9"/>
                    </a:cubicBezTo>
                    <a:cubicBezTo>
                      <a:pt x="0" y="11"/>
                      <a:pt x="0" y="14"/>
                      <a:pt x="2" y="16"/>
                    </a:cubicBezTo>
                    <a:cubicBezTo>
                      <a:pt x="3" y="18"/>
                      <a:pt x="6" y="18"/>
                      <a:pt x="8" y="17"/>
                    </a:cubicBezTo>
                    <a:cubicBezTo>
                      <a:pt x="10" y="15"/>
                      <a:pt x="13" y="14"/>
                      <a:pt x="16" y="13"/>
                    </a:cubicBezTo>
                    <a:cubicBezTo>
                      <a:pt x="24" y="10"/>
                      <a:pt x="31" y="9"/>
                      <a:pt x="40" y="12"/>
                    </a:cubicBezTo>
                    <a:cubicBezTo>
                      <a:pt x="44" y="14"/>
                      <a:pt x="48" y="16"/>
                      <a:pt x="50" y="19"/>
                    </a:cubicBezTo>
                    <a:cubicBezTo>
                      <a:pt x="50" y="19"/>
                      <a:pt x="50" y="19"/>
                      <a:pt x="51" y="19"/>
                    </a:cubicBezTo>
                    <a:cubicBezTo>
                      <a:pt x="58" y="26"/>
                      <a:pt x="62" y="36"/>
                      <a:pt x="62" y="47"/>
                    </a:cubicBezTo>
                    <a:cubicBezTo>
                      <a:pt x="63" y="55"/>
                      <a:pt x="66" y="80"/>
                      <a:pt x="73" y="91"/>
                    </a:cubicBezTo>
                    <a:cubicBezTo>
                      <a:pt x="68" y="93"/>
                      <a:pt x="60" y="96"/>
                      <a:pt x="47" y="96"/>
                    </a:cubicBezTo>
                    <a:cubicBezTo>
                      <a:pt x="44" y="96"/>
                      <a:pt x="42" y="98"/>
                      <a:pt x="42" y="101"/>
                    </a:cubicBezTo>
                    <a:cubicBezTo>
                      <a:pt x="42" y="112"/>
                      <a:pt x="42" y="112"/>
                      <a:pt x="42" y="112"/>
                    </a:cubicBezTo>
                    <a:cubicBezTo>
                      <a:pt x="42" y="112"/>
                      <a:pt x="42" y="113"/>
                      <a:pt x="42" y="113"/>
                    </a:cubicBezTo>
                    <a:cubicBezTo>
                      <a:pt x="44" y="120"/>
                      <a:pt x="53" y="122"/>
                      <a:pt x="67" y="124"/>
                    </a:cubicBezTo>
                    <a:cubicBezTo>
                      <a:pt x="76" y="126"/>
                      <a:pt x="88" y="128"/>
                      <a:pt x="99" y="132"/>
                    </a:cubicBezTo>
                    <a:cubicBezTo>
                      <a:pt x="99" y="132"/>
                      <a:pt x="99" y="133"/>
                      <a:pt x="99" y="133"/>
                    </a:cubicBezTo>
                    <a:cubicBezTo>
                      <a:pt x="99" y="152"/>
                      <a:pt x="99" y="152"/>
                      <a:pt x="99" y="152"/>
                    </a:cubicBezTo>
                    <a:cubicBezTo>
                      <a:pt x="99" y="152"/>
                      <a:pt x="99" y="153"/>
                      <a:pt x="98" y="153"/>
                    </a:cubicBezTo>
                    <a:cubicBezTo>
                      <a:pt x="57" y="153"/>
                      <a:pt x="57" y="153"/>
                      <a:pt x="57" y="153"/>
                    </a:cubicBezTo>
                    <a:cubicBezTo>
                      <a:pt x="55" y="153"/>
                      <a:pt x="53" y="155"/>
                      <a:pt x="53" y="158"/>
                    </a:cubicBezTo>
                    <a:cubicBezTo>
                      <a:pt x="53" y="160"/>
                      <a:pt x="55" y="162"/>
                      <a:pt x="57" y="162"/>
                    </a:cubicBezTo>
                    <a:cubicBezTo>
                      <a:pt x="98" y="162"/>
                      <a:pt x="98" y="162"/>
                      <a:pt x="98" y="162"/>
                    </a:cubicBezTo>
                    <a:cubicBezTo>
                      <a:pt x="104" y="162"/>
                      <a:pt x="109" y="158"/>
                      <a:pt x="109" y="152"/>
                    </a:cubicBezTo>
                    <a:cubicBezTo>
                      <a:pt x="109" y="133"/>
                      <a:pt x="109" y="133"/>
                      <a:pt x="109" y="133"/>
                    </a:cubicBezTo>
                    <a:cubicBezTo>
                      <a:pt x="109" y="129"/>
                      <a:pt x="106" y="125"/>
                      <a:pt x="102" y="12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986" tIns="24493" rIns="48986" bIns="24493"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F56DC"/>
                  </a:solidFill>
                  <a:effectLst/>
                  <a:uLnTx/>
                  <a:uFillTx/>
                  <a:latin typeface="+mn-lt"/>
                  <a:ea typeface="+mn-ea"/>
                  <a:cs typeface="+mn-cs"/>
                </a:endParaRPr>
              </a:p>
            </p:txBody>
          </p:sp>
        </p:grpSp>
        <p:sp>
          <p:nvSpPr>
            <p:cNvPr id="122" name="Oval 121">
              <a:extLst>
                <a:ext uri="{FF2B5EF4-FFF2-40B4-BE49-F238E27FC236}">
                  <a16:creationId xmlns:a16="http://schemas.microsoft.com/office/drawing/2014/main" id="{386EC586-95D7-E0A6-79C5-61A7361428C2}"/>
                </a:ext>
              </a:extLst>
            </p:cNvPr>
            <p:cNvSpPr/>
            <p:nvPr/>
          </p:nvSpPr>
          <p:spPr>
            <a:xfrm>
              <a:off x="7217792" y="2912812"/>
              <a:ext cx="731520" cy="731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ea typeface="+mn-ea"/>
                <a:cs typeface="+mn-cs"/>
              </a:endParaRPr>
            </a:p>
          </p:txBody>
        </p:sp>
        <p:grpSp>
          <p:nvGrpSpPr>
            <p:cNvPr id="123" name="Group 122">
              <a:extLst>
                <a:ext uri="{FF2B5EF4-FFF2-40B4-BE49-F238E27FC236}">
                  <a16:creationId xmlns:a16="http://schemas.microsoft.com/office/drawing/2014/main" id="{6002DD2F-011C-D688-3C7A-07FD4F0494CC}"/>
                </a:ext>
              </a:extLst>
            </p:cNvPr>
            <p:cNvGrpSpPr/>
            <p:nvPr/>
          </p:nvGrpSpPr>
          <p:grpSpPr>
            <a:xfrm rot="16200000">
              <a:off x="7384786" y="3079604"/>
              <a:ext cx="399357" cy="356054"/>
              <a:chOff x="12541250" y="4806950"/>
              <a:chExt cx="527050" cy="469900"/>
            </a:xfrm>
            <a:solidFill>
              <a:schemeClr val="bg1"/>
            </a:solidFill>
          </p:grpSpPr>
          <p:sp>
            <p:nvSpPr>
              <p:cNvPr id="129" name="Freeform 662">
                <a:extLst>
                  <a:ext uri="{FF2B5EF4-FFF2-40B4-BE49-F238E27FC236}">
                    <a16:creationId xmlns:a16="http://schemas.microsoft.com/office/drawing/2014/main" id="{14D580E4-5CA9-4368-BD1F-3421EEE3776D}"/>
                  </a:ext>
                </a:extLst>
              </p:cNvPr>
              <p:cNvSpPr>
                <a:spLocks/>
              </p:cNvSpPr>
              <p:nvPr/>
            </p:nvSpPr>
            <p:spPr bwMode="auto">
              <a:xfrm>
                <a:off x="12541250" y="4806950"/>
                <a:ext cx="527050" cy="204787"/>
              </a:xfrm>
              <a:custGeom>
                <a:avLst/>
                <a:gdLst>
                  <a:gd name="T0" fmla="*/ 1 w 221"/>
                  <a:gd name="T1" fmla="*/ 45 h 86"/>
                  <a:gd name="T2" fmla="*/ 2 w 221"/>
                  <a:gd name="T3" fmla="*/ 47 h 86"/>
                  <a:gd name="T4" fmla="*/ 40 w 221"/>
                  <a:gd name="T5" fmla="*/ 85 h 86"/>
                  <a:gd name="T6" fmla="*/ 43 w 221"/>
                  <a:gd name="T7" fmla="*/ 86 h 86"/>
                  <a:gd name="T8" fmla="*/ 47 w 221"/>
                  <a:gd name="T9" fmla="*/ 85 h 86"/>
                  <a:gd name="T10" fmla="*/ 47 w 221"/>
                  <a:gd name="T11" fmla="*/ 78 h 86"/>
                  <a:gd name="T12" fmla="*/ 17 w 221"/>
                  <a:gd name="T13" fmla="*/ 48 h 86"/>
                  <a:gd name="T14" fmla="*/ 216 w 221"/>
                  <a:gd name="T15" fmla="*/ 48 h 86"/>
                  <a:gd name="T16" fmla="*/ 221 w 221"/>
                  <a:gd name="T17" fmla="*/ 44 h 86"/>
                  <a:gd name="T18" fmla="*/ 216 w 221"/>
                  <a:gd name="T19" fmla="*/ 39 h 86"/>
                  <a:gd name="T20" fmla="*/ 17 w 221"/>
                  <a:gd name="T21" fmla="*/ 39 h 86"/>
                  <a:gd name="T22" fmla="*/ 47 w 221"/>
                  <a:gd name="T23" fmla="*/ 9 h 86"/>
                  <a:gd name="T24" fmla="*/ 47 w 221"/>
                  <a:gd name="T25" fmla="*/ 2 h 86"/>
                  <a:gd name="T26" fmla="*/ 40 w 221"/>
                  <a:gd name="T27" fmla="*/ 2 h 86"/>
                  <a:gd name="T28" fmla="*/ 2 w 221"/>
                  <a:gd name="T29" fmla="*/ 40 h 86"/>
                  <a:gd name="T30" fmla="*/ 1 w 221"/>
                  <a:gd name="T31" fmla="*/ 42 h 86"/>
                  <a:gd name="T32" fmla="*/ 0 w 221"/>
                  <a:gd name="T33" fmla="*/ 44 h 86"/>
                  <a:gd name="T34" fmla="*/ 1 w 221"/>
                  <a:gd name="T35"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86">
                    <a:moveTo>
                      <a:pt x="1" y="45"/>
                    </a:moveTo>
                    <a:cubicBezTo>
                      <a:pt x="1" y="46"/>
                      <a:pt x="1" y="47"/>
                      <a:pt x="2" y="47"/>
                    </a:cubicBezTo>
                    <a:cubicBezTo>
                      <a:pt x="40" y="85"/>
                      <a:pt x="40" y="85"/>
                      <a:pt x="40" y="85"/>
                    </a:cubicBezTo>
                    <a:cubicBezTo>
                      <a:pt x="41" y="86"/>
                      <a:pt x="42" y="86"/>
                      <a:pt x="43" y="86"/>
                    </a:cubicBezTo>
                    <a:cubicBezTo>
                      <a:pt x="44" y="86"/>
                      <a:pt x="46" y="86"/>
                      <a:pt x="47" y="85"/>
                    </a:cubicBezTo>
                    <a:cubicBezTo>
                      <a:pt x="48" y="83"/>
                      <a:pt x="48" y="80"/>
                      <a:pt x="47" y="78"/>
                    </a:cubicBezTo>
                    <a:cubicBezTo>
                      <a:pt x="17" y="48"/>
                      <a:pt x="17" y="48"/>
                      <a:pt x="17" y="48"/>
                    </a:cubicBezTo>
                    <a:cubicBezTo>
                      <a:pt x="216" y="48"/>
                      <a:pt x="216" y="48"/>
                      <a:pt x="216" y="48"/>
                    </a:cubicBezTo>
                    <a:cubicBezTo>
                      <a:pt x="219" y="48"/>
                      <a:pt x="221" y="46"/>
                      <a:pt x="221" y="44"/>
                    </a:cubicBezTo>
                    <a:cubicBezTo>
                      <a:pt x="221" y="41"/>
                      <a:pt x="219" y="39"/>
                      <a:pt x="216" y="39"/>
                    </a:cubicBezTo>
                    <a:cubicBezTo>
                      <a:pt x="17" y="39"/>
                      <a:pt x="17" y="39"/>
                      <a:pt x="17" y="39"/>
                    </a:cubicBezTo>
                    <a:cubicBezTo>
                      <a:pt x="47" y="9"/>
                      <a:pt x="47" y="9"/>
                      <a:pt x="47" y="9"/>
                    </a:cubicBezTo>
                    <a:cubicBezTo>
                      <a:pt x="48" y="7"/>
                      <a:pt x="48" y="4"/>
                      <a:pt x="47" y="2"/>
                    </a:cubicBezTo>
                    <a:cubicBezTo>
                      <a:pt x="45" y="0"/>
                      <a:pt x="42" y="0"/>
                      <a:pt x="40" y="2"/>
                    </a:cubicBezTo>
                    <a:cubicBezTo>
                      <a:pt x="2" y="40"/>
                      <a:pt x="2" y="40"/>
                      <a:pt x="2" y="40"/>
                    </a:cubicBezTo>
                    <a:cubicBezTo>
                      <a:pt x="1" y="41"/>
                      <a:pt x="1" y="41"/>
                      <a:pt x="1" y="42"/>
                    </a:cubicBezTo>
                    <a:cubicBezTo>
                      <a:pt x="1" y="42"/>
                      <a:pt x="0" y="43"/>
                      <a:pt x="0" y="44"/>
                    </a:cubicBezTo>
                    <a:cubicBezTo>
                      <a:pt x="0" y="44"/>
                      <a:pt x="1" y="45"/>
                      <a:pt x="1" y="4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986" tIns="24493" rIns="48986" bIns="24493"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F56DC"/>
                  </a:solidFill>
                  <a:effectLst/>
                  <a:uLnTx/>
                  <a:uFillTx/>
                  <a:latin typeface="+mn-lt"/>
                  <a:ea typeface="+mn-ea"/>
                  <a:cs typeface="+mn-cs"/>
                </a:endParaRPr>
              </a:p>
            </p:txBody>
          </p:sp>
          <p:sp>
            <p:nvSpPr>
              <p:cNvPr id="130" name="Freeform 663">
                <a:extLst>
                  <a:ext uri="{FF2B5EF4-FFF2-40B4-BE49-F238E27FC236}">
                    <a16:creationId xmlns:a16="http://schemas.microsoft.com/office/drawing/2014/main" id="{3474B45C-A714-3335-10DF-DCF9FBDBEA09}"/>
                  </a:ext>
                </a:extLst>
              </p:cNvPr>
              <p:cNvSpPr>
                <a:spLocks/>
              </p:cNvSpPr>
              <p:nvPr/>
            </p:nvSpPr>
            <p:spPr bwMode="auto">
              <a:xfrm>
                <a:off x="12541250" y="5072063"/>
                <a:ext cx="527050" cy="204787"/>
              </a:xfrm>
              <a:custGeom>
                <a:avLst/>
                <a:gdLst>
                  <a:gd name="T0" fmla="*/ 221 w 221"/>
                  <a:gd name="T1" fmla="*/ 42 h 86"/>
                  <a:gd name="T2" fmla="*/ 220 w 221"/>
                  <a:gd name="T3" fmla="*/ 40 h 86"/>
                  <a:gd name="T4" fmla="*/ 182 w 221"/>
                  <a:gd name="T5" fmla="*/ 2 h 86"/>
                  <a:gd name="T6" fmla="*/ 175 w 221"/>
                  <a:gd name="T7" fmla="*/ 2 h 86"/>
                  <a:gd name="T8" fmla="*/ 175 w 221"/>
                  <a:gd name="T9" fmla="*/ 9 h 86"/>
                  <a:gd name="T10" fmla="*/ 205 w 221"/>
                  <a:gd name="T11" fmla="*/ 39 h 86"/>
                  <a:gd name="T12" fmla="*/ 5 w 221"/>
                  <a:gd name="T13" fmla="*/ 39 h 86"/>
                  <a:gd name="T14" fmla="*/ 0 w 221"/>
                  <a:gd name="T15" fmla="*/ 44 h 86"/>
                  <a:gd name="T16" fmla="*/ 5 w 221"/>
                  <a:gd name="T17" fmla="*/ 48 h 86"/>
                  <a:gd name="T18" fmla="*/ 205 w 221"/>
                  <a:gd name="T19" fmla="*/ 48 h 86"/>
                  <a:gd name="T20" fmla="*/ 175 w 221"/>
                  <a:gd name="T21" fmla="*/ 78 h 86"/>
                  <a:gd name="T22" fmla="*/ 175 w 221"/>
                  <a:gd name="T23" fmla="*/ 85 h 86"/>
                  <a:gd name="T24" fmla="*/ 179 w 221"/>
                  <a:gd name="T25" fmla="*/ 86 h 86"/>
                  <a:gd name="T26" fmla="*/ 182 w 221"/>
                  <a:gd name="T27" fmla="*/ 85 h 86"/>
                  <a:gd name="T28" fmla="*/ 220 w 221"/>
                  <a:gd name="T29" fmla="*/ 47 h 86"/>
                  <a:gd name="T30" fmla="*/ 221 w 221"/>
                  <a:gd name="T31" fmla="*/ 45 h 86"/>
                  <a:gd name="T32" fmla="*/ 221 w 221"/>
                  <a:gd name="T33" fmla="*/ 44 h 86"/>
                  <a:gd name="T34" fmla="*/ 221 w 221"/>
                  <a:gd name="T35" fmla="*/ 4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86">
                    <a:moveTo>
                      <a:pt x="221" y="42"/>
                    </a:moveTo>
                    <a:cubicBezTo>
                      <a:pt x="221" y="41"/>
                      <a:pt x="220" y="41"/>
                      <a:pt x="220" y="40"/>
                    </a:cubicBezTo>
                    <a:cubicBezTo>
                      <a:pt x="182" y="2"/>
                      <a:pt x="182" y="2"/>
                      <a:pt x="182" y="2"/>
                    </a:cubicBezTo>
                    <a:cubicBezTo>
                      <a:pt x="180" y="0"/>
                      <a:pt x="177" y="0"/>
                      <a:pt x="175" y="2"/>
                    </a:cubicBezTo>
                    <a:cubicBezTo>
                      <a:pt x="173" y="4"/>
                      <a:pt x="173" y="7"/>
                      <a:pt x="175" y="9"/>
                    </a:cubicBezTo>
                    <a:cubicBezTo>
                      <a:pt x="205" y="39"/>
                      <a:pt x="205" y="39"/>
                      <a:pt x="205" y="39"/>
                    </a:cubicBezTo>
                    <a:cubicBezTo>
                      <a:pt x="5" y="39"/>
                      <a:pt x="5" y="39"/>
                      <a:pt x="5" y="39"/>
                    </a:cubicBezTo>
                    <a:cubicBezTo>
                      <a:pt x="3" y="39"/>
                      <a:pt x="0" y="41"/>
                      <a:pt x="0" y="44"/>
                    </a:cubicBezTo>
                    <a:cubicBezTo>
                      <a:pt x="0" y="46"/>
                      <a:pt x="3" y="48"/>
                      <a:pt x="5" y="48"/>
                    </a:cubicBezTo>
                    <a:cubicBezTo>
                      <a:pt x="205" y="48"/>
                      <a:pt x="205" y="48"/>
                      <a:pt x="205" y="48"/>
                    </a:cubicBezTo>
                    <a:cubicBezTo>
                      <a:pt x="175" y="78"/>
                      <a:pt x="175" y="78"/>
                      <a:pt x="175" y="78"/>
                    </a:cubicBezTo>
                    <a:cubicBezTo>
                      <a:pt x="173" y="80"/>
                      <a:pt x="173" y="83"/>
                      <a:pt x="175" y="85"/>
                    </a:cubicBezTo>
                    <a:cubicBezTo>
                      <a:pt x="176" y="86"/>
                      <a:pt x="177" y="86"/>
                      <a:pt x="179" y="86"/>
                    </a:cubicBezTo>
                    <a:cubicBezTo>
                      <a:pt x="180" y="86"/>
                      <a:pt x="181" y="86"/>
                      <a:pt x="182" y="85"/>
                    </a:cubicBezTo>
                    <a:cubicBezTo>
                      <a:pt x="220" y="47"/>
                      <a:pt x="220" y="47"/>
                      <a:pt x="220" y="47"/>
                    </a:cubicBezTo>
                    <a:cubicBezTo>
                      <a:pt x="220" y="47"/>
                      <a:pt x="221" y="46"/>
                      <a:pt x="221" y="45"/>
                    </a:cubicBezTo>
                    <a:cubicBezTo>
                      <a:pt x="221" y="45"/>
                      <a:pt x="221" y="44"/>
                      <a:pt x="221" y="44"/>
                    </a:cubicBezTo>
                    <a:cubicBezTo>
                      <a:pt x="221" y="43"/>
                      <a:pt x="221" y="42"/>
                      <a:pt x="221" y="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986" tIns="24493" rIns="48986" bIns="24493"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F56DC"/>
                  </a:solidFill>
                  <a:effectLst/>
                  <a:uLnTx/>
                  <a:uFillTx/>
                  <a:latin typeface="+mn-lt"/>
                  <a:ea typeface="+mn-ea"/>
                  <a:cs typeface="+mn-cs"/>
                </a:endParaRPr>
              </a:p>
            </p:txBody>
          </p:sp>
        </p:grpSp>
        <p:sp>
          <p:nvSpPr>
            <p:cNvPr id="124" name="Oval 123">
              <a:extLst>
                <a:ext uri="{FF2B5EF4-FFF2-40B4-BE49-F238E27FC236}">
                  <a16:creationId xmlns:a16="http://schemas.microsoft.com/office/drawing/2014/main" id="{99A9F7D4-A238-DD5A-D678-48BA5654B61A}"/>
                </a:ext>
              </a:extLst>
            </p:cNvPr>
            <p:cNvSpPr/>
            <p:nvPr/>
          </p:nvSpPr>
          <p:spPr>
            <a:xfrm>
              <a:off x="8321972" y="4398932"/>
              <a:ext cx="731519" cy="73151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ea typeface="+mn-ea"/>
                <a:cs typeface="+mn-cs"/>
              </a:endParaRPr>
            </a:p>
          </p:txBody>
        </p:sp>
        <p:grpSp>
          <p:nvGrpSpPr>
            <p:cNvPr id="125" name="Group 124">
              <a:extLst>
                <a:ext uri="{FF2B5EF4-FFF2-40B4-BE49-F238E27FC236}">
                  <a16:creationId xmlns:a16="http://schemas.microsoft.com/office/drawing/2014/main" id="{78B0343B-47C2-9F97-8A6A-52D91FC6DD59}"/>
                </a:ext>
              </a:extLst>
            </p:cNvPr>
            <p:cNvGrpSpPr/>
            <p:nvPr/>
          </p:nvGrpSpPr>
          <p:grpSpPr>
            <a:xfrm>
              <a:off x="8481530" y="4561575"/>
              <a:ext cx="432027" cy="593736"/>
              <a:chOff x="6097588" y="2875583"/>
              <a:chExt cx="604838" cy="831230"/>
            </a:xfrm>
            <a:solidFill>
              <a:schemeClr val="bg1"/>
            </a:solidFill>
          </p:grpSpPr>
          <p:sp>
            <p:nvSpPr>
              <p:cNvPr id="126" name="Freeform 172">
                <a:extLst>
                  <a:ext uri="{FF2B5EF4-FFF2-40B4-BE49-F238E27FC236}">
                    <a16:creationId xmlns:a16="http://schemas.microsoft.com/office/drawing/2014/main" id="{98EEC409-0885-059D-308A-7E637F25789D}"/>
                  </a:ext>
                </a:extLst>
              </p:cNvPr>
              <p:cNvSpPr>
                <a:spLocks/>
              </p:cNvSpPr>
              <p:nvPr/>
            </p:nvSpPr>
            <p:spPr bwMode="auto">
              <a:xfrm>
                <a:off x="6208713" y="3595688"/>
                <a:ext cx="44450" cy="111125"/>
              </a:xfrm>
              <a:custGeom>
                <a:avLst/>
                <a:gdLst>
                  <a:gd name="T0" fmla="*/ 13 w 17"/>
                  <a:gd name="T1" fmla="*/ 0 h 43"/>
                  <a:gd name="T2" fmla="*/ 7 w 17"/>
                  <a:gd name="T3" fmla="*/ 4 h 43"/>
                  <a:gd name="T4" fmla="*/ 1 w 17"/>
                  <a:gd name="T5" fmla="*/ 37 h 43"/>
                  <a:gd name="T6" fmla="*/ 5 w 17"/>
                  <a:gd name="T7" fmla="*/ 43 h 43"/>
                  <a:gd name="T8" fmla="*/ 6 w 17"/>
                  <a:gd name="T9" fmla="*/ 43 h 43"/>
                  <a:gd name="T10" fmla="*/ 10 w 17"/>
                  <a:gd name="T11" fmla="*/ 39 h 43"/>
                  <a:gd name="T12" fmla="*/ 17 w 17"/>
                  <a:gd name="T13" fmla="*/ 6 h 43"/>
                  <a:gd name="T14" fmla="*/ 13 w 17"/>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3">
                    <a:moveTo>
                      <a:pt x="13" y="0"/>
                    </a:moveTo>
                    <a:cubicBezTo>
                      <a:pt x="10" y="0"/>
                      <a:pt x="8" y="1"/>
                      <a:pt x="7" y="4"/>
                    </a:cubicBezTo>
                    <a:cubicBezTo>
                      <a:pt x="1" y="37"/>
                      <a:pt x="1" y="37"/>
                      <a:pt x="1" y="37"/>
                    </a:cubicBezTo>
                    <a:cubicBezTo>
                      <a:pt x="0" y="40"/>
                      <a:pt x="2" y="42"/>
                      <a:pt x="5" y="43"/>
                    </a:cubicBezTo>
                    <a:cubicBezTo>
                      <a:pt x="5" y="43"/>
                      <a:pt x="5" y="43"/>
                      <a:pt x="6" y="43"/>
                    </a:cubicBezTo>
                    <a:cubicBezTo>
                      <a:pt x="8" y="43"/>
                      <a:pt x="10" y="41"/>
                      <a:pt x="10" y="39"/>
                    </a:cubicBezTo>
                    <a:cubicBezTo>
                      <a:pt x="17" y="6"/>
                      <a:pt x="17" y="6"/>
                      <a:pt x="17" y="6"/>
                    </a:cubicBezTo>
                    <a:cubicBezTo>
                      <a:pt x="17" y="3"/>
                      <a:pt x="15" y="0"/>
                      <a:pt x="1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986" tIns="24493" rIns="48986" bIns="24493"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F56DC"/>
                  </a:solidFill>
                  <a:effectLst/>
                  <a:uLnTx/>
                  <a:uFillTx/>
                  <a:latin typeface="+mn-lt"/>
                  <a:ea typeface="+mn-ea"/>
                  <a:cs typeface="+mn-cs"/>
                </a:endParaRPr>
              </a:p>
            </p:txBody>
          </p:sp>
          <p:sp>
            <p:nvSpPr>
              <p:cNvPr id="127" name="Freeform 173">
                <a:extLst>
                  <a:ext uri="{FF2B5EF4-FFF2-40B4-BE49-F238E27FC236}">
                    <a16:creationId xmlns:a16="http://schemas.microsoft.com/office/drawing/2014/main" id="{1F3306E4-00F3-9AF0-D99B-F019AF2951B4}"/>
                  </a:ext>
                </a:extLst>
              </p:cNvPr>
              <p:cNvSpPr>
                <a:spLocks/>
              </p:cNvSpPr>
              <p:nvPr/>
            </p:nvSpPr>
            <p:spPr bwMode="auto">
              <a:xfrm>
                <a:off x="6408738" y="3595688"/>
                <a:ext cx="41275" cy="111125"/>
              </a:xfrm>
              <a:custGeom>
                <a:avLst/>
                <a:gdLst>
                  <a:gd name="T0" fmla="*/ 4 w 16"/>
                  <a:gd name="T1" fmla="*/ 0 h 43"/>
                  <a:gd name="T2" fmla="*/ 0 w 16"/>
                  <a:gd name="T3" fmla="*/ 6 h 43"/>
                  <a:gd name="T4" fmla="*/ 7 w 16"/>
                  <a:gd name="T5" fmla="*/ 39 h 43"/>
                  <a:gd name="T6" fmla="*/ 11 w 16"/>
                  <a:gd name="T7" fmla="*/ 43 h 43"/>
                  <a:gd name="T8" fmla="*/ 12 w 16"/>
                  <a:gd name="T9" fmla="*/ 43 h 43"/>
                  <a:gd name="T10" fmla="*/ 16 w 16"/>
                  <a:gd name="T11" fmla="*/ 37 h 43"/>
                  <a:gd name="T12" fmla="*/ 10 w 16"/>
                  <a:gd name="T13" fmla="*/ 4 h 43"/>
                  <a:gd name="T14" fmla="*/ 4 w 16"/>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3">
                    <a:moveTo>
                      <a:pt x="4" y="0"/>
                    </a:moveTo>
                    <a:cubicBezTo>
                      <a:pt x="1" y="0"/>
                      <a:pt x="0" y="3"/>
                      <a:pt x="0" y="6"/>
                    </a:cubicBezTo>
                    <a:cubicBezTo>
                      <a:pt x="7" y="39"/>
                      <a:pt x="7" y="39"/>
                      <a:pt x="7" y="39"/>
                    </a:cubicBezTo>
                    <a:cubicBezTo>
                      <a:pt x="7" y="41"/>
                      <a:pt x="9" y="43"/>
                      <a:pt x="11" y="43"/>
                    </a:cubicBezTo>
                    <a:cubicBezTo>
                      <a:pt x="11" y="43"/>
                      <a:pt x="12" y="43"/>
                      <a:pt x="12" y="43"/>
                    </a:cubicBezTo>
                    <a:cubicBezTo>
                      <a:pt x="15" y="42"/>
                      <a:pt x="16" y="40"/>
                      <a:pt x="16" y="37"/>
                    </a:cubicBezTo>
                    <a:cubicBezTo>
                      <a:pt x="10" y="4"/>
                      <a:pt x="10" y="4"/>
                      <a:pt x="10" y="4"/>
                    </a:cubicBezTo>
                    <a:cubicBezTo>
                      <a:pt x="9" y="1"/>
                      <a:pt x="7" y="0"/>
                      <a:pt x="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986" tIns="24493" rIns="48986" bIns="24493"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F56DC"/>
                  </a:solidFill>
                  <a:effectLst/>
                  <a:uLnTx/>
                  <a:uFillTx/>
                  <a:latin typeface="+mn-lt"/>
                  <a:ea typeface="+mn-ea"/>
                  <a:cs typeface="+mn-cs"/>
                </a:endParaRPr>
              </a:p>
            </p:txBody>
          </p:sp>
          <p:sp>
            <p:nvSpPr>
              <p:cNvPr id="128" name="Freeform 174">
                <a:extLst>
                  <a:ext uri="{FF2B5EF4-FFF2-40B4-BE49-F238E27FC236}">
                    <a16:creationId xmlns:a16="http://schemas.microsoft.com/office/drawing/2014/main" id="{6D9066FE-112C-4950-AE23-89D438B3DC91}"/>
                  </a:ext>
                </a:extLst>
              </p:cNvPr>
              <p:cNvSpPr>
                <a:spLocks/>
              </p:cNvSpPr>
              <p:nvPr/>
            </p:nvSpPr>
            <p:spPr bwMode="auto">
              <a:xfrm>
                <a:off x="6097588" y="2875583"/>
                <a:ext cx="604838" cy="465138"/>
              </a:xfrm>
              <a:custGeom>
                <a:avLst/>
                <a:gdLst>
                  <a:gd name="T0" fmla="*/ 218 w 235"/>
                  <a:gd name="T1" fmla="*/ 95 h 181"/>
                  <a:gd name="T2" fmla="*/ 229 w 235"/>
                  <a:gd name="T3" fmla="*/ 95 h 181"/>
                  <a:gd name="T4" fmla="*/ 233 w 235"/>
                  <a:gd name="T5" fmla="*/ 90 h 181"/>
                  <a:gd name="T6" fmla="*/ 229 w 235"/>
                  <a:gd name="T7" fmla="*/ 85 h 181"/>
                  <a:gd name="T8" fmla="*/ 219 w 235"/>
                  <a:gd name="T9" fmla="*/ 85 h 181"/>
                  <a:gd name="T10" fmla="*/ 234 w 235"/>
                  <a:gd name="T11" fmla="*/ 71 h 181"/>
                  <a:gd name="T12" fmla="*/ 234 w 235"/>
                  <a:gd name="T13" fmla="*/ 64 h 181"/>
                  <a:gd name="T14" fmla="*/ 227 w 235"/>
                  <a:gd name="T15" fmla="*/ 64 h 181"/>
                  <a:gd name="T16" fmla="*/ 205 w 235"/>
                  <a:gd name="T17" fmla="*/ 85 h 181"/>
                  <a:gd name="T18" fmla="*/ 195 w 235"/>
                  <a:gd name="T19" fmla="*/ 85 h 181"/>
                  <a:gd name="T20" fmla="*/ 210 w 235"/>
                  <a:gd name="T21" fmla="*/ 71 h 181"/>
                  <a:gd name="T22" fmla="*/ 210 w 235"/>
                  <a:gd name="T23" fmla="*/ 64 h 181"/>
                  <a:gd name="T24" fmla="*/ 204 w 235"/>
                  <a:gd name="T25" fmla="*/ 64 h 181"/>
                  <a:gd name="T26" fmla="*/ 182 w 235"/>
                  <a:gd name="T27" fmla="*/ 85 h 181"/>
                  <a:gd name="T28" fmla="*/ 180 w 235"/>
                  <a:gd name="T29" fmla="*/ 85 h 181"/>
                  <a:gd name="T30" fmla="*/ 90 w 235"/>
                  <a:gd name="T31" fmla="*/ 0 h 181"/>
                  <a:gd name="T32" fmla="*/ 0 w 235"/>
                  <a:gd name="T33" fmla="*/ 90 h 181"/>
                  <a:gd name="T34" fmla="*/ 90 w 235"/>
                  <a:gd name="T35" fmla="*/ 181 h 181"/>
                  <a:gd name="T36" fmla="*/ 180 w 235"/>
                  <a:gd name="T37" fmla="*/ 102 h 181"/>
                  <a:gd name="T38" fmla="*/ 170 w 235"/>
                  <a:gd name="T39" fmla="*/ 102 h 181"/>
                  <a:gd name="T40" fmla="*/ 90 w 235"/>
                  <a:gd name="T41" fmla="*/ 171 h 181"/>
                  <a:gd name="T42" fmla="*/ 10 w 235"/>
                  <a:gd name="T43" fmla="*/ 90 h 181"/>
                  <a:gd name="T44" fmla="*/ 90 w 235"/>
                  <a:gd name="T45" fmla="*/ 10 h 181"/>
                  <a:gd name="T46" fmla="*/ 171 w 235"/>
                  <a:gd name="T47" fmla="*/ 85 h 181"/>
                  <a:gd name="T48" fmla="*/ 145 w 235"/>
                  <a:gd name="T49" fmla="*/ 85 h 181"/>
                  <a:gd name="T50" fmla="*/ 90 w 235"/>
                  <a:gd name="T51" fmla="*/ 36 h 181"/>
                  <a:gd name="T52" fmla="*/ 36 w 235"/>
                  <a:gd name="T53" fmla="*/ 90 h 181"/>
                  <a:gd name="T54" fmla="*/ 90 w 235"/>
                  <a:gd name="T55" fmla="*/ 145 h 181"/>
                  <a:gd name="T56" fmla="*/ 144 w 235"/>
                  <a:gd name="T57" fmla="*/ 102 h 181"/>
                  <a:gd name="T58" fmla="*/ 134 w 235"/>
                  <a:gd name="T59" fmla="*/ 102 h 181"/>
                  <a:gd name="T60" fmla="*/ 90 w 235"/>
                  <a:gd name="T61" fmla="*/ 135 h 181"/>
                  <a:gd name="T62" fmla="*/ 45 w 235"/>
                  <a:gd name="T63" fmla="*/ 90 h 181"/>
                  <a:gd name="T64" fmla="*/ 90 w 235"/>
                  <a:gd name="T65" fmla="*/ 45 h 181"/>
                  <a:gd name="T66" fmla="*/ 135 w 235"/>
                  <a:gd name="T67" fmla="*/ 85 h 181"/>
                  <a:gd name="T68" fmla="*/ 103 w 235"/>
                  <a:gd name="T69" fmla="*/ 85 h 181"/>
                  <a:gd name="T70" fmla="*/ 90 w 235"/>
                  <a:gd name="T71" fmla="*/ 76 h 181"/>
                  <a:gd name="T72" fmla="*/ 77 w 235"/>
                  <a:gd name="T73" fmla="*/ 90 h 181"/>
                  <a:gd name="T74" fmla="*/ 90 w 235"/>
                  <a:gd name="T75" fmla="*/ 104 h 181"/>
                  <a:gd name="T76" fmla="*/ 98 w 235"/>
                  <a:gd name="T77" fmla="*/ 102 h 181"/>
                  <a:gd name="T78" fmla="*/ 97 w 235"/>
                  <a:gd name="T79" fmla="*/ 102 h 181"/>
                  <a:gd name="T80" fmla="*/ 92 w 235"/>
                  <a:gd name="T81" fmla="*/ 97 h 181"/>
                  <a:gd name="T82" fmla="*/ 93 w 235"/>
                  <a:gd name="T83" fmla="*/ 95 h 181"/>
                  <a:gd name="T84" fmla="*/ 94 w 235"/>
                  <a:gd name="T85" fmla="*/ 95 h 181"/>
                  <a:gd name="T86" fmla="*/ 182 w 235"/>
                  <a:gd name="T87" fmla="*/ 95 h 181"/>
                  <a:gd name="T88" fmla="*/ 204 w 235"/>
                  <a:gd name="T89" fmla="*/ 117 h 181"/>
                  <a:gd name="T90" fmla="*/ 207 w 235"/>
                  <a:gd name="T91" fmla="*/ 118 h 181"/>
                  <a:gd name="T92" fmla="*/ 210 w 235"/>
                  <a:gd name="T93" fmla="*/ 117 h 181"/>
                  <a:gd name="T94" fmla="*/ 210 w 235"/>
                  <a:gd name="T95" fmla="*/ 110 h 181"/>
                  <a:gd name="T96" fmla="*/ 195 w 235"/>
                  <a:gd name="T97" fmla="*/ 95 h 181"/>
                  <a:gd name="T98" fmla="*/ 205 w 235"/>
                  <a:gd name="T99" fmla="*/ 95 h 181"/>
                  <a:gd name="T100" fmla="*/ 227 w 235"/>
                  <a:gd name="T101" fmla="*/ 117 h 181"/>
                  <a:gd name="T102" fmla="*/ 230 w 235"/>
                  <a:gd name="T103" fmla="*/ 118 h 181"/>
                  <a:gd name="T104" fmla="*/ 234 w 235"/>
                  <a:gd name="T105" fmla="*/ 117 h 181"/>
                  <a:gd name="T106" fmla="*/ 234 w 235"/>
                  <a:gd name="T107" fmla="*/ 110 h 181"/>
                  <a:gd name="T108" fmla="*/ 218 w 235"/>
                  <a:gd name="T109" fmla="*/ 9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 h="181">
                    <a:moveTo>
                      <a:pt x="218" y="95"/>
                    </a:moveTo>
                    <a:cubicBezTo>
                      <a:pt x="229" y="95"/>
                      <a:pt x="229" y="95"/>
                      <a:pt x="229" y="95"/>
                    </a:cubicBezTo>
                    <a:cubicBezTo>
                      <a:pt x="231" y="95"/>
                      <a:pt x="233" y="93"/>
                      <a:pt x="233" y="90"/>
                    </a:cubicBezTo>
                    <a:cubicBezTo>
                      <a:pt x="233" y="88"/>
                      <a:pt x="231" y="85"/>
                      <a:pt x="229" y="85"/>
                    </a:cubicBezTo>
                    <a:cubicBezTo>
                      <a:pt x="219" y="85"/>
                      <a:pt x="219" y="85"/>
                      <a:pt x="219" y="85"/>
                    </a:cubicBezTo>
                    <a:cubicBezTo>
                      <a:pt x="234" y="71"/>
                      <a:pt x="234" y="71"/>
                      <a:pt x="234" y="71"/>
                    </a:cubicBezTo>
                    <a:cubicBezTo>
                      <a:pt x="235" y="69"/>
                      <a:pt x="235" y="66"/>
                      <a:pt x="234" y="64"/>
                    </a:cubicBezTo>
                    <a:cubicBezTo>
                      <a:pt x="232" y="62"/>
                      <a:pt x="229" y="62"/>
                      <a:pt x="227" y="64"/>
                    </a:cubicBezTo>
                    <a:cubicBezTo>
                      <a:pt x="205" y="85"/>
                      <a:pt x="205" y="85"/>
                      <a:pt x="205" y="85"/>
                    </a:cubicBezTo>
                    <a:cubicBezTo>
                      <a:pt x="195" y="85"/>
                      <a:pt x="195" y="85"/>
                      <a:pt x="195" y="85"/>
                    </a:cubicBezTo>
                    <a:cubicBezTo>
                      <a:pt x="210" y="71"/>
                      <a:pt x="210" y="71"/>
                      <a:pt x="210" y="71"/>
                    </a:cubicBezTo>
                    <a:cubicBezTo>
                      <a:pt x="212" y="69"/>
                      <a:pt x="212" y="66"/>
                      <a:pt x="210" y="64"/>
                    </a:cubicBezTo>
                    <a:cubicBezTo>
                      <a:pt x="209" y="62"/>
                      <a:pt x="206" y="62"/>
                      <a:pt x="204" y="64"/>
                    </a:cubicBezTo>
                    <a:cubicBezTo>
                      <a:pt x="182" y="85"/>
                      <a:pt x="182" y="85"/>
                      <a:pt x="182" y="85"/>
                    </a:cubicBezTo>
                    <a:cubicBezTo>
                      <a:pt x="180" y="85"/>
                      <a:pt x="180" y="85"/>
                      <a:pt x="180" y="85"/>
                    </a:cubicBezTo>
                    <a:cubicBezTo>
                      <a:pt x="178" y="38"/>
                      <a:pt x="139" y="0"/>
                      <a:pt x="90" y="0"/>
                    </a:cubicBezTo>
                    <a:cubicBezTo>
                      <a:pt x="41" y="0"/>
                      <a:pt x="0" y="41"/>
                      <a:pt x="0" y="90"/>
                    </a:cubicBezTo>
                    <a:cubicBezTo>
                      <a:pt x="0" y="140"/>
                      <a:pt x="41" y="181"/>
                      <a:pt x="90" y="181"/>
                    </a:cubicBezTo>
                    <a:cubicBezTo>
                      <a:pt x="136" y="181"/>
                      <a:pt x="174" y="146"/>
                      <a:pt x="180" y="102"/>
                    </a:cubicBezTo>
                    <a:cubicBezTo>
                      <a:pt x="170" y="102"/>
                      <a:pt x="170" y="102"/>
                      <a:pt x="170" y="102"/>
                    </a:cubicBezTo>
                    <a:cubicBezTo>
                      <a:pt x="165" y="141"/>
                      <a:pt x="131" y="171"/>
                      <a:pt x="90" y="171"/>
                    </a:cubicBezTo>
                    <a:cubicBezTo>
                      <a:pt x="46" y="171"/>
                      <a:pt x="10" y="135"/>
                      <a:pt x="10" y="90"/>
                    </a:cubicBezTo>
                    <a:cubicBezTo>
                      <a:pt x="10" y="46"/>
                      <a:pt x="46" y="10"/>
                      <a:pt x="90" y="10"/>
                    </a:cubicBezTo>
                    <a:cubicBezTo>
                      <a:pt x="133" y="10"/>
                      <a:pt x="168" y="43"/>
                      <a:pt x="171" y="85"/>
                    </a:cubicBezTo>
                    <a:cubicBezTo>
                      <a:pt x="145" y="85"/>
                      <a:pt x="145" y="85"/>
                      <a:pt x="145" y="85"/>
                    </a:cubicBezTo>
                    <a:cubicBezTo>
                      <a:pt x="142" y="58"/>
                      <a:pt x="119" y="36"/>
                      <a:pt x="90" y="36"/>
                    </a:cubicBezTo>
                    <a:cubicBezTo>
                      <a:pt x="60" y="36"/>
                      <a:pt x="36" y="60"/>
                      <a:pt x="36" y="90"/>
                    </a:cubicBezTo>
                    <a:cubicBezTo>
                      <a:pt x="36" y="120"/>
                      <a:pt x="60" y="145"/>
                      <a:pt x="90" y="145"/>
                    </a:cubicBezTo>
                    <a:cubicBezTo>
                      <a:pt x="117" y="145"/>
                      <a:pt x="139" y="126"/>
                      <a:pt x="144" y="102"/>
                    </a:cubicBezTo>
                    <a:cubicBezTo>
                      <a:pt x="134" y="102"/>
                      <a:pt x="134" y="102"/>
                      <a:pt x="134" y="102"/>
                    </a:cubicBezTo>
                    <a:cubicBezTo>
                      <a:pt x="129" y="121"/>
                      <a:pt x="111" y="135"/>
                      <a:pt x="90" y="135"/>
                    </a:cubicBezTo>
                    <a:cubicBezTo>
                      <a:pt x="66" y="135"/>
                      <a:pt x="45" y="115"/>
                      <a:pt x="45" y="90"/>
                    </a:cubicBezTo>
                    <a:cubicBezTo>
                      <a:pt x="45" y="65"/>
                      <a:pt x="66" y="45"/>
                      <a:pt x="90" y="45"/>
                    </a:cubicBezTo>
                    <a:cubicBezTo>
                      <a:pt x="114" y="45"/>
                      <a:pt x="133" y="63"/>
                      <a:pt x="135" y="85"/>
                    </a:cubicBezTo>
                    <a:cubicBezTo>
                      <a:pt x="103" y="85"/>
                      <a:pt x="103" y="85"/>
                      <a:pt x="103" y="85"/>
                    </a:cubicBezTo>
                    <a:cubicBezTo>
                      <a:pt x="101" y="80"/>
                      <a:pt x="96" y="76"/>
                      <a:pt x="90" y="76"/>
                    </a:cubicBezTo>
                    <a:cubicBezTo>
                      <a:pt x="83" y="76"/>
                      <a:pt x="77" y="83"/>
                      <a:pt x="77" y="90"/>
                    </a:cubicBezTo>
                    <a:cubicBezTo>
                      <a:pt x="77" y="98"/>
                      <a:pt x="83" y="104"/>
                      <a:pt x="90" y="104"/>
                    </a:cubicBezTo>
                    <a:cubicBezTo>
                      <a:pt x="93" y="104"/>
                      <a:pt x="96" y="103"/>
                      <a:pt x="98" y="102"/>
                    </a:cubicBezTo>
                    <a:cubicBezTo>
                      <a:pt x="97" y="102"/>
                      <a:pt x="97" y="102"/>
                      <a:pt x="97" y="102"/>
                    </a:cubicBezTo>
                    <a:cubicBezTo>
                      <a:pt x="94" y="102"/>
                      <a:pt x="92" y="99"/>
                      <a:pt x="92" y="97"/>
                    </a:cubicBezTo>
                    <a:cubicBezTo>
                      <a:pt x="92" y="96"/>
                      <a:pt x="93" y="95"/>
                      <a:pt x="93" y="95"/>
                    </a:cubicBezTo>
                    <a:cubicBezTo>
                      <a:pt x="93" y="95"/>
                      <a:pt x="93" y="95"/>
                      <a:pt x="94" y="95"/>
                    </a:cubicBezTo>
                    <a:cubicBezTo>
                      <a:pt x="182" y="95"/>
                      <a:pt x="182" y="95"/>
                      <a:pt x="182" y="95"/>
                    </a:cubicBezTo>
                    <a:cubicBezTo>
                      <a:pt x="204" y="117"/>
                      <a:pt x="204" y="117"/>
                      <a:pt x="204" y="117"/>
                    </a:cubicBezTo>
                    <a:cubicBezTo>
                      <a:pt x="205" y="118"/>
                      <a:pt x="206" y="118"/>
                      <a:pt x="207" y="118"/>
                    </a:cubicBezTo>
                    <a:cubicBezTo>
                      <a:pt x="208" y="118"/>
                      <a:pt x="209" y="118"/>
                      <a:pt x="210" y="117"/>
                    </a:cubicBezTo>
                    <a:cubicBezTo>
                      <a:pt x="212" y="115"/>
                      <a:pt x="212" y="112"/>
                      <a:pt x="210" y="110"/>
                    </a:cubicBezTo>
                    <a:cubicBezTo>
                      <a:pt x="195" y="95"/>
                      <a:pt x="195" y="95"/>
                      <a:pt x="195" y="95"/>
                    </a:cubicBezTo>
                    <a:cubicBezTo>
                      <a:pt x="205" y="95"/>
                      <a:pt x="205" y="95"/>
                      <a:pt x="205" y="95"/>
                    </a:cubicBezTo>
                    <a:cubicBezTo>
                      <a:pt x="227" y="117"/>
                      <a:pt x="227" y="117"/>
                      <a:pt x="227" y="117"/>
                    </a:cubicBezTo>
                    <a:cubicBezTo>
                      <a:pt x="228" y="118"/>
                      <a:pt x="229" y="118"/>
                      <a:pt x="230" y="118"/>
                    </a:cubicBezTo>
                    <a:cubicBezTo>
                      <a:pt x="231" y="118"/>
                      <a:pt x="233" y="118"/>
                      <a:pt x="234" y="117"/>
                    </a:cubicBezTo>
                    <a:cubicBezTo>
                      <a:pt x="235" y="115"/>
                      <a:pt x="235" y="112"/>
                      <a:pt x="234" y="110"/>
                    </a:cubicBezTo>
                    <a:lnTo>
                      <a:pt x="218" y="9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986" tIns="24493" rIns="48986" bIns="24493"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F56DC"/>
                  </a:solidFill>
                  <a:effectLst/>
                  <a:uLnTx/>
                  <a:uFillTx/>
                  <a:latin typeface="+mn-lt"/>
                  <a:ea typeface="+mn-ea"/>
                  <a:cs typeface="+mn-cs"/>
                </a:endParaRPr>
              </a:p>
            </p:txBody>
          </p:sp>
        </p:grpSp>
      </p:grpSp>
      <p:sp>
        <p:nvSpPr>
          <p:cNvPr id="5" name="Slide Number Placeholder 3">
            <a:extLst>
              <a:ext uri="{FF2B5EF4-FFF2-40B4-BE49-F238E27FC236}">
                <a16:creationId xmlns:a16="http://schemas.microsoft.com/office/drawing/2014/main" id="{D6DAC8B2-6839-448A-5E51-C81461929C5E}"/>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27</a:t>
            </a:fld>
            <a:endParaRPr lang="en-US" sz="900">
              <a:solidFill>
                <a:srgbClr val="17468F"/>
              </a:solidFill>
            </a:endParaRPr>
          </a:p>
        </p:txBody>
      </p:sp>
    </p:spTree>
    <p:extLst>
      <p:ext uri="{BB962C8B-B14F-4D97-AF65-F5344CB8AC3E}">
        <p14:creationId xmlns:p14="http://schemas.microsoft.com/office/powerpoint/2010/main" val="197497902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B746-63CE-E1BC-958C-9A0445DE1C56}"/>
              </a:ext>
            </a:extLst>
          </p:cNvPr>
          <p:cNvSpPr>
            <a:spLocks noGrp="1"/>
          </p:cNvSpPr>
          <p:nvPr>
            <p:ph type="title"/>
          </p:nvPr>
        </p:nvSpPr>
        <p:spPr>
          <a:xfrm>
            <a:off x="122194" y="1535707"/>
            <a:ext cx="8286750" cy="993775"/>
          </a:xfrm>
        </p:spPr>
        <p:txBody>
          <a:bodyPr/>
          <a:lstStyle/>
          <a:p>
            <a:pPr>
              <a:lnSpc>
                <a:spcPct val="77943"/>
              </a:lnSpc>
            </a:pPr>
            <a:r>
              <a:rPr lang="en-US"/>
              <a:t>Discussion and Questions</a:t>
            </a:r>
            <a:r>
              <a:rPr lang="en-US" b="1"/>
              <a:t> </a:t>
            </a:r>
            <a:endParaRPr lang="en-US"/>
          </a:p>
        </p:txBody>
      </p:sp>
    </p:spTree>
    <p:extLst>
      <p:ext uri="{BB962C8B-B14F-4D97-AF65-F5344CB8AC3E}">
        <p14:creationId xmlns:p14="http://schemas.microsoft.com/office/powerpoint/2010/main" val="32235553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B746-63CE-E1BC-958C-9A0445DE1C56}"/>
              </a:ext>
            </a:extLst>
          </p:cNvPr>
          <p:cNvSpPr>
            <a:spLocks noGrp="1"/>
          </p:cNvSpPr>
          <p:nvPr>
            <p:ph type="title"/>
          </p:nvPr>
        </p:nvSpPr>
        <p:spPr/>
        <p:txBody>
          <a:bodyPr lIns="91440" tIns="45720" rIns="91440" bIns="45720" anchor="b"/>
          <a:lstStyle/>
          <a:p>
            <a:r>
              <a:rPr lang="en-US">
                <a:latin typeface="Calibri"/>
                <a:cs typeface="Calibri"/>
              </a:rPr>
              <a:t>Tools for Individual and Public Health</a:t>
            </a:r>
            <a:endParaRPr lang="en-US">
              <a:cs typeface="Calibri"/>
            </a:endParaRPr>
          </a:p>
        </p:txBody>
      </p:sp>
      <p:sp>
        <p:nvSpPr>
          <p:cNvPr id="3" name="Text Placeholder 2">
            <a:extLst>
              <a:ext uri="{FF2B5EF4-FFF2-40B4-BE49-F238E27FC236}">
                <a16:creationId xmlns:a16="http://schemas.microsoft.com/office/drawing/2014/main" id="{96EB0A66-B828-39AD-7B24-4F7BA6A05DD8}"/>
              </a:ext>
            </a:extLst>
          </p:cNvPr>
          <p:cNvSpPr>
            <a:spLocks noGrp="1"/>
          </p:cNvSpPr>
          <p:nvPr>
            <p:ph type="body" idx="1"/>
          </p:nvPr>
        </p:nvSpPr>
        <p:spPr/>
        <p:txBody>
          <a:bodyPr/>
          <a:lstStyle/>
          <a:p>
            <a:pPr>
              <a:lnSpc>
                <a:spcPct val="110820"/>
              </a:lnSpc>
            </a:pPr>
            <a:r>
              <a:rPr lang="en-US" b="1"/>
              <a:t>CDC</a:t>
            </a:r>
            <a:r>
              <a:rPr lang="en-US"/>
              <a:t> </a:t>
            </a:r>
            <a:r>
              <a:rPr lang="en-US">
                <a:solidFill>
                  <a:schemeClr val="tx2">
                    <a:lumMod val="40000"/>
                    <a:lumOff val="60000"/>
                  </a:schemeClr>
                </a:solidFill>
              </a:rPr>
              <a:t>|</a:t>
            </a:r>
            <a:r>
              <a:rPr lang="en-US"/>
              <a:t>NCIRD </a:t>
            </a:r>
            <a:r>
              <a:rPr lang="en-US">
                <a:solidFill>
                  <a:schemeClr val="tx2">
                    <a:lumMod val="40000"/>
                    <a:lumOff val="60000"/>
                  </a:schemeClr>
                </a:solidFill>
              </a:rPr>
              <a:t>|</a:t>
            </a:r>
            <a:r>
              <a:rPr lang="en-US"/>
              <a:t> Immunization Services Division</a:t>
            </a:r>
          </a:p>
        </p:txBody>
      </p:sp>
    </p:spTree>
    <p:extLst>
      <p:ext uri="{BB962C8B-B14F-4D97-AF65-F5344CB8AC3E}">
        <p14:creationId xmlns:p14="http://schemas.microsoft.com/office/powerpoint/2010/main" val="365517324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2E97-BA1F-ACDF-59F2-AD2FC6CCB90F}"/>
              </a:ext>
            </a:extLst>
          </p:cNvPr>
          <p:cNvSpPr>
            <a:spLocks noGrp="1"/>
          </p:cNvSpPr>
          <p:nvPr>
            <p:ph type="title"/>
          </p:nvPr>
        </p:nvSpPr>
        <p:spPr>
          <a:xfrm>
            <a:off x="457200" y="1516619"/>
            <a:ext cx="4424082" cy="857250"/>
          </a:xfrm>
        </p:spPr>
        <p:txBody>
          <a:bodyPr lIns="91440" tIns="45720" rIns="91440" bIns="45720" anchor="b" anchorCtr="0"/>
          <a:lstStyle/>
          <a:p>
            <a:pPr>
              <a:lnSpc>
                <a:spcPct val="65331"/>
              </a:lnSpc>
            </a:pPr>
            <a:r>
              <a:rPr lang="en-US">
                <a:solidFill>
                  <a:srgbClr val="0057B7"/>
                </a:solidFill>
                <a:latin typeface="Calibri"/>
                <a:cs typeface="Calibri"/>
              </a:rPr>
              <a:t>Immunization Information Systems </a:t>
            </a:r>
          </a:p>
        </p:txBody>
      </p:sp>
      <p:sp>
        <p:nvSpPr>
          <p:cNvPr id="3" name="Text Placeholder 2">
            <a:extLst>
              <a:ext uri="{FF2B5EF4-FFF2-40B4-BE49-F238E27FC236}">
                <a16:creationId xmlns:a16="http://schemas.microsoft.com/office/drawing/2014/main" id="{E05E0304-1739-23F6-E168-42AD988AB298}"/>
              </a:ext>
            </a:extLst>
          </p:cNvPr>
          <p:cNvSpPr>
            <a:spLocks noGrp="1"/>
          </p:cNvSpPr>
          <p:nvPr>
            <p:ph type="body" sz="quarter" idx="10"/>
          </p:nvPr>
        </p:nvSpPr>
        <p:spPr>
          <a:xfrm>
            <a:off x="460402" y="2479101"/>
            <a:ext cx="4216748" cy="837722"/>
          </a:xfrm>
        </p:spPr>
        <p:txBody>
          <a:bodyPr/>
          <a:lstStyle/>
          <a:p>
            <a:pPr marL="0" indent="0">
              <a:buNone/>
            </a:pPr>
            <a:r>
              <a:rPr lang="en-US" sz="1400" b="0">
                <a:latin typeface="Calibri"/>
                <a:cs typeface="Calibri"/>
              </a:rPr>
              <a:t>Information immunization systems (IISs) are </a:t>
            </a:r>
            <a:r>
              <a:rPr lang="en-US" sz="1400">
                <a:latin typeface="Calibri"/>
                <a:cs typeface="Calibri"/>
              </a:rPr>
              <a:t>confidential, population-based </a:t>
            </a:r>
            <a:r>
              <a:rPr lang="en-US" sz="1400" b="0">
                <a:latin typeface="Calibri"/>
                <a:cs typeface="Calibri"/>
              </a:rPr>
              <a:t>databases</a:t>
            </a:r>
            <a:r>
              <a:rPr lang="en-US" sz="1400">
                <a:latin typeface="Calibri"/>
                <a:cs typeface="Calibri"/>
              </a:rPr>
              <a:t> </a:t>
            </a:r>
            <a:r>
              <a:rPr lang="en-US" sz="1400" b="0">
                <a:latin typeface="Calibri"/>
                <a:cs typeface="Calibri"/>
              </a:rPr>
              <a:t>that record all </a:t>
            </a:r>
            <a:r>
              <a:rPr lang="en-US" sz="1400">
                <a:latin typeface="Calibri"/>
                <a:cs typeface="Calibri"/>
              </a:rPr>
              <a:t>vaccine doses administered by participating providers </a:t>
            </a:r>
            <a:r>
              <a:rPr lang="en-US" sz="1400" b="0">
                <a:latin typeface="Calibri"/>
                <a:cs typeface="Calibri"/>
              </a:rPr>
              <a:t>in a </a:t>
            </a:r>
            <a:r>
              <a:rPr lang="en-US" sz="1400">
                <a:latin typeface="Calibri"/>
                <a:cs typeface="Calibri"/>
              </a:rPr>
              <a:t>specific geographic area</a:t>
            </a:r>
            <a:r>
              <a:rPr lang="en-US" sz="1400" b="0">
                <a:latin typeface="Calibri"/>
                <a:cs typeface="Calibri"/>
              </a:rPr>
              <a:t>. IISs provide insights that inform and enable public health action.</a:t>
            </a:r>
            <a:endParaRPr lang="en-US" sz="2400">
              <a:latin typeface="Calibri"/>
              <a:cs typeface="Calibri"/>
            </a:endParaRPr>
          </a:p>
        </p:txBody>
      </p:sp>
      <p:sp>
        <p:nvSpPr>
          <p:cNvPr id="4" name="Rectangle 3">
            <a:extLst>
              <a:ext uri="{FF2B5EF4-FFF2-40B4-BE49-F238E27FC236}">
                <a16:creationId xmlns:a16="http://schemas.microsoft.com/office/drawing/2014/main" id="{FBAC6818-216D-B379-7CFB-3E40D64B3FC8}"/>
              </a:ext>
            </a:extLst>
          </p:cNvPr>
          <p:cNvSpPr/>
          <p:nvPr/>
        </p:nvSpPr>
        <p:spPr>
          <a:xfrm>
            <a:off x="4959537" y="0"/>
            <a:ext cx="4184463" cy="5143500"/>
          </a:xfrm>
          <a:prstGeom prst="rect">
            <a:avLst/>
          </a:prstGeom>
          <a:solidFill>
            <a:schemeClr val="accent6"/>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2DB897A-11D4-77B4-A529-2F285743F001}"/>
              </a:ext>
            </a:extLst>
          </p:cNvPr>
          <p:cNvSpPr/>
          <p:nvPr/>
        </p:nvSpPr>
        <p:spPr>
          <a:xfrm>
            <a:off x="5109882" y="205979"/>
            <a:ext cx="3839136" cy="34535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a:solidFill>
                  <a:schemeClr val="bg1"/>
                </a:solidFill>
              </a:rPr>
              <a:t>What do they do?</a:t>
            </a:r>
          </a:p>
        </p:txBody>
      </p:sp>
      <p:sp>
        <p:nvSpPr>
          <p:cNvPr id="47" name="Rectangle 46">
            <a:extLst>
              <a:ext uri="{FF2B5EF4-FFF2-40B4-BE49-F238E27FC236}">
                <a16:creationId xmlns:a16="http://schemas.microsoft.com/office/drawing/2014/main" id="{7052C98D-DB63-4891-D827-8C09CAB6408C}"/>
              </a:ext>
            </a:extLst>
          </p:cNvPr>
          <p:cNvSpPr/>
          <p:nvPr/>
        </p:nvSpPr>
        <p:spPr>
          <a:xfrm>
            <a:off x="5143499" y="1580177"/>
            <a:ext cx="3839136" cy="34535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a:solidFill>
                  <a:schemeClr val="bg1"/>
                </a:solidFill>
              </a:rPr>
              <a:t>Where are the administration sites?</a:t>
            </a:r>
          </a:p>
        </p:txBody>
      </p:sp>
      <p:sp>
        <p:nvSpPr>
          <p:cNvPr id="48" name="Rectangle 47">
            <a:extLst>
              <a:ext uri="{FF2B5EF4-FFF2-40B4-BE49-F238E27FC236}">
                <a16:creationId xmlns:a16="http://schemas.microsoft.com/office/drawing/2014/main" id="{93A57279-CB73-A88E-683F-D27998EED46B}"/>
              </a:ext>
            </a:extLst>
          </p:cNvPr>
          <p:cNvSpPr/>
          <p:nvPr/>
        </p:nvSpPr>
        <p:spPr>
          <a:xfrm>
            <a:off x="5143499" y="4047117"/>
            <a:ext cx="3839136" cy="34535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a:solidFill>
                  <a:schemeClr val="bg1"/>
                </a:solidFill>
              </a:rPr>
              <a:t>Who runs the IISs?</a:t>
            </a:r>
          </a:p>
        </p:txBody>
      </p:sp>
      <p:sp>
        <p:nvSpPr>
          <p:cNvPr id="49" name="TextBox 48">
            <a:extLst>
              <a:ext uri="{FF2B5EF4-FFF2-40B4-BE49-F238E27FC236}">
                <a16:creationId xmlns:a16="http://schemas.microsoft.com/office/drawing/2014/main" id="{4CB00DAF-0629-8740-EDD8-519C223509AE}"/>
              </a:ext>
            </a:extLst>
          </p:cNvPr>
          <p:cNvSpPr txBox="1"/>
          <p:nvPr/>
        </p:nvSpPr>
        <p:spPr>
          <a:xfrm>
            <a:off x="5197288" y="551329"/>
            <a:ext cx="3751730" cy="646331"/>
          </a:xfrm>
          <a:prstGeom prst="rect">
            <a:avLst/>
          </a:prstGeom>
          <a:noFill/>
        </p:spPr>
        <p:txBody>
          <a:bodyPr wrap="square" lIns="91440" tIns="45720" rIns="91440" bIns="45720" rtlCol="0" anchor="t">
            <a:spAutoFit/>
          </a:bodyPr>
          <a:lstStyle/>
          <a:p>
            <a:r>
              <a:rPr lang="en-US" sz="1200">
                <a:solidFill>
                  <a:schemeClr val="bg1"/>
                </a:solidFill>
                <a:latin typeface="Calibri" panose="020F0502020204030204" pitchFamily="34" charset="0"/>
              </a:rPr>
              <a:t>When providers administer a vaccine, the immunization record is transmitted to the IIS. The IIS then consolidates, analyzes, and shares the data.</a:t>
            </a:r>
            <a:endParaRPr lang="en-US"/>
          </a:p>
        </p:txBody>
      </p:sp>
      <p:pic>
        <p:nvPicPr>
          <p:cNvPr id="51" name="Graphic 50" descr="Medical with solid fill">
            <a:extLst>
              <a:ext uri="{FF2B5EF4-FFF2-40B4-BE49-F238E27FC236}">
                <a16:creationId xmlns:a16="http://schemas.microsoft.com/office/drawing/2014/main" id="{E3E1A655-F00C-2BDC-6D25-83B3948639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0594" y="2835183"/>
            <a:ext cx="457200" cy="457200"/>
          </a:xfrm>
          <a:prstGeom prst="rect">
            <a:avLst/>
          </a:prstGeom>
        </p:spPr>
      </p:pic>
      <p:pic>
        <p:nvPicPr>
          <p:cNvPr id="53" name="Graphic 52" descr="Medicine with solid fill">
            <a:extLst>
              <a:ext uri="{FF2B5EF4-FFF2-40B4-BE49-F238E27FC236}">
                <a16:creationId xmlns:a16="http://schemas.microsoft.com/office/drawing/2014/main" id="{698341B1-4223-0CF9-009F-240B4AB2C1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1268" y="2074635"/>
            <a:ext cx="457200" cy="457200"/>
          </a:xfrm>
          <a:prstGeom prst="rect">
            <a:avLst/>
          </a:prstGeom>
        </p:spPr>
      </p:pic>
      <p:pic>
        <p:nvPicPr>
          <p:cNvPr id="55" name="Graphic 54" descr="Heart with pulse with solid fill">
            <a:extLst>
              <a:ext uri="{FF2B5EF4-FFF2-40B4-BE49-F238E27FC236}">
                <a16:creationId xmlns:a16="http://schemas.microsoft.com/office/drawing/2014/main" id="{7F44B4B7-61DF-55BC-F12E-E2101A1DCA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40634" y="2835183"/>
            <a:ext cx="457200" cy="457200"/>
          </a:xfrm>
          <a:prstGeom prst="rect">
            <a:avLst/>
          </a:prstGeom>
        </p:spPr>
      </p:pic>
      <p:pic>
        <p:nvPicPr>
          <p:cNvPr id="57" name="Graphic 56" descr="Bank with solid fill">
            <a:extLst>
              <a:ext uri="{FF2B5EF4-FFF2-40B4-BE49-F238E27FC236}">
                <a16:creationId xmlns:a16="http://schemas.microsoft.com/office/drawing/2014/main" id="{6B6FBA86-A453-E4FB-AFA7-BD74241056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58334" y="2095286"/>
            <a:ext cx="457200" cy="457200"/>
          </a:xfrm>
          <a:prstGeom prst="rect">
            <a:avLst/>
          </a:prstGeom>
        </p:spPr>
      </p:pic>
      <p:pic>
        <p:nvPicPr>
          <p:cNvPr id="59" name="Graphic 58" descr="City with solid fill">
            <a:extLst>
              <a:ext uri="{FF2B5EF4-FFF2-40B4-BE49-F238E27FC236}">
                <a16:creationId xmlns:a16="http://schemas.microsoft.com/office/drawing/2014/main" id="{7E7057AD-1B03-F2E1-3A6B-F2AA0C05CFB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94801" y="2088083"/>
            <a:ext cx="457200" cy="457200"/>
          </a:xfrm>
          <a:prstGeom prst="rect">
            <a:avLst/>
          </a:prstGeom>
        </p:spPr>
      </p:pic>
      <p:graphicFrame>
        <p:nvGraphicFramePr>
          <p:cNvPr id="60" name="Table 60">
            <a:extLst>
              <a:ext uri="{FF2B5EF4-FFF2-40B4-BE49-F238E27FC236}">
                <a16:creationId xmlns:a16="http://schemas.microsoft.com/office/drawing/2014/main" id="{AAA2732B-0CF8-4BA4-7AA8-2B5028C47396}"/>
              </a:ext>
            </a:extLst>
          </p:cNvPr>
          <p:cNvGraphicFramePr>
            <a:graphicFrameLocks noGrp="1"/>
          </p:cNvGraphicFramePr>
          <p:nvPr>
            <p:extLst>
              <p:ext uri="{D42A27DB-BD31-4B8C-83A1-F6EECF244321}">
                <p14:modId xmlns:p14="http://schemas.microsoft.com/office/powerpoint/2010/main" val="3497548369"/>
              </p:ext>
            </p:extLst>
          </p:nvPr>
        </p:nvGraphicFramePr>
        <p:xfrm>
          <a:off x="4942470" y="2476547"/>
          <a:ext cx="4161864" cy="370840"/>
        </p:xfrm>
        <a:graphic>
          <a:graphicData uri="http://schemas.openxmlformats.org/drawingml/2006/table">
            <a:tbl>
              <a:tblPr firstRow="1" bandRow="1">
                <a:tableStyleId>{5C22544A-7EE6-4342-B048-85BDC9FD1C3A}</a:tableStyleId>
              </a:tblPr>
              <a:tblGrid>
                <a:gridCol w="1387288">
                  <a:extLst>
                    <a:ext uri="{9D8B030D-6E8A-4147-A177-3AD203B41FA5}">
                      <a16:colId xmlns:a16="http://schemas.microsoft.com/office/drawing/2014/main" val="833023183"/>
                    </a:ext>
                  </a:extLst>
                </a:gridCol>
                <a:gridCol w="1387288">
                  <a:extLst>
                    <a:ext uri="{9D8B030D-6E8A-4147-A177-3AD203B41FA5}">
                      <a16:colId xmlns:a16="http://schemas.microsoft.com/office/drawing/2014/main" val="1522077977"/>
                    </a:ext>
                  </a:extLst>
                </a:gridCol>
                <a:gridCol w="1387288">
                  <a:extLst>
                    <a:ext uri="{9D8B030D-6E8A-4147-A177-3AD203B41FA5}">
                      <a16:colId xmlns:a16="http://schemas.microsoft.com/office/drawing/2014/main" val="3032534286"/>
                    </a:ext>
                  </a:extLst>
                </a:gridCol>
              </a:tblGrid>
              <a:tr h="370840">
                <a:tc>
                  <a:txBody>
                    <a:bodyPr/>
                    <a:lstStyle/>
                    <a:p>
                      <a:pPr algn="ctr"/>
                      <a:r>
                        <a:rPr lang="en-US" sz="1200" b="0"/>
                        <a:t> Pharmacies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t>Workplaces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t>Federal Agencies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6947429"/>
                  </a:ext>
                </a:extLst>
              </a:tr>
            </a:tbl>
          </a:graphicData>
        </a:graphic>
      </p:graphicFrame>
      <p:graphicFrame>
        <p:nvGraphicFramePr>
          <p:cNvPr id="61" name="Table 60">
            <a:extLst>
              <a:ext uri="{FF2B5EF4-FFF2-40B4-BE49-F238E27FC236}">
                <a16:creationId xmlns:a16="http://schemas.microsoft.com/office/drawing/2014/main" id="{701033DF-E96F-F607-0C94-704308E0DAF6}"/>
              </a:ext>
            </a:extLst>
          </p:cNvPr>
          <p:cNvGraphicFramePr>
            <a:graphicFrameLocks noGrp="1"/>
          </p:cNvGraphicFramePr>
          <p:nvPr>
            <p:extLst>
              <p:ext uri="{D42A27DB-BD31-4B8C-83A1-F6EECF244321}">
                <p14:modId xmlns:p14="http://schemas.microsoft.com/office/powerpoint/2010/main" val="3757695197"/>
              </p:ext>
            </p:extLst>
          </p:nvPr>
        </p:nvGraphicFramePr>
        <p:xfrm>
          <a:off x="5571098" y="3231229"/>
          <a:ext cx="2988340" cy="640080"/>
        </p:xfrm>
        <a:graphic>
          <a:graphicData uri="http://schemas.openxmlformats.org/drawingml/2006/table">
            <a:tbl>
              <a:tblPr firstRow="1" bandRow="1">
                <a:tableStyleId>{5C22544A-7EE6-4342-B048-85BDC9FD1C3A}</a:tableStyleId>
              </a:tblPr>
              <a:tblGrid>
                <a:gridCol w="1494170">
                  <a:extLst>
                    <a:ext uri="{9D8B030D-6E8A-4147-A177-3AD203B41FA5}">
                      <a16:colId xmlns:a16="http://schemas.microsoft.com/office/drawing/2014/main" val="833023183"/>
                    </a:ext>
                  </a:extLst>
                </a:gridCol>
                <a:gridCol w="1494170">
                  <a:extLst>
                    <a:ext uri="{9D8B030D-6E8A-4147-A177-3AD203B41FA5}">
                      <a16:colId xmlns:a16="http://schemas.microsoft.com/office/drawing/2014/main" val="1522077977"/>
                    </a:ext>
                  </a:extLst>
                </a:gridCol>
              </a:tblGrid>
              <a:tr h="370840">
                <a:tc>
                  <a:txBody>
                    <a:bodyPr/>
                    <a:lstStyle/>
                    <a:p>
                      <a:pPr algn="ctr"/>
                      <a:r>
                        <a:rPr lang="en-US" sz="1200" b="0"/>
                        <a:t>Public Health Departments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t>Hospitals, Clinics, and Doctor’s Offices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6947429"/>
                  </a:ext>
                </a:extLst>
              </a:tr>
            </a:tbl>
          </a:graphicData>
        </a:graphic>
      </p:graphicFrame>
      <p:sp>
        <p:nvSpPr>
          <p:cNvPr id="62" name="TextBox 61">
            <a:extLst>
              <a:ext uri="{FF2B5EF4-FFF2-40B4-BE49-F238E27FC236}">
                <a16:creationId xmlns:a16="http://schemas.microsoft.com/office/drawing/2014/main" id="{45B26439-7860-8735-1AD3-BDFC574E395E}"/>
              </a:ext>
            </a:extLst>
          </p:cNvPr>
          <p:cNvSpPr txBox="1"/>
          <p:nvPr/>
        </p:nvSpPr>
        <p:spPr>
          <a:xfrm>
            <a:off x="5230905" y="4409980"/>
            <a:ext cx="3664324" cy="276999"/>
          </a:xfrm>
          <a:prstGeom prst="rect">
            <a:avLst/>
          </a:prstGeom>
          <a:noFill/>
        </p:spPr>
        <p:txBody>
          <a:bodyPr wrap="square" rtlCol="0">
            <a:spAutoFit/>
          </a:bodyPr>
          <a:lstStyle/>
          <a:p>
            <a:pPr algn="just"/>
            <a:r>
              <a:rPr lang="en-US" sz="1200">
                <a:solidFill>
                  <a:schemeClr val="bg1"/>
                </a:solidFill>
                <a:latin typeface="Calibri" panose="020F0502020204030204" pitchFamily="34" charset="0"/>
              </a:rPr>
              <a:t>The IISs are run by jurisdiction immunization programs.</a:t>
            </a:r>
          </a:p>
        </p:txBody>
      </p:sp>
    </p:spTree>
    <p:extLst>
      <p:ext uri="{BB962C8B-B14F-4D97-AF65-F5344CB8AC3E}">
        <p14:creationId xmlns:p14="http://schemas.microsoft.com/office/powerpoint/2010/main" val="8152196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78AF4F-DE15-6E71-BCC0-4B202162D876}"/>
              </a:ext>
            </a:extLst>
          </p:cNvPr>
          <p:cNvSpPr/>
          <p:nvPr/>
        </p:nvSpPr>
        <p:spPr>
          <a:xfrm>
            <a:off x="0" y="1132092"/>
            <a:ext cx="6896977" cy="328860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8C3EA6B-392C-1CD0-6D97-9E3AEC603248}"/>
              </a:ext>
            </a:extLst>
          </p:cNvPr>
          <p:cNvSpPr/>
          <p:nvPr/>
        </p:nvSpPr>
        <p:spPr>
          <a:xfrm>
            <a:off x="6057509" y="0"/>
            <a:ext cx="3086491" cy="5143500"/>
          </a:xfrm>
          <a:prstGeom prst="rect">
            <a:avLst/>
          </a:prstGeom>
          <a:solidFill>
            <a:schemeClr val="accent6"/>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90789-7292-6744-CF76-3A02663CA8FB}"/>
              </a:ext>
            </a:extLst>
          </p:cNvPr>
          <p:cNvSpPr>
            <a:spLocks noGrp="1"/>
          </p:cNvSpPr>
          <p:nvPr>
            <p:ph type="title"/>
          </p:nvPr>
        </p:nvSpPr>
        <p:spPr/>
        <p:txBody>
          <a:bodyPr lIns="91440" tIns="45720" rIns="91440" bIns="45720" anchor="b" anchorCtr="0"/>
          <a:lstStyle/>
          <a:p>
            <a:pPr>
              <a:lnSpc>
                <a:spcPct val="65331"/>
              </a:lnSpc>
            </a:pPr>
            <a:r>
              <a:rPr lang="en-US"/>
              <a:t>Overview</a:t>
            </a:r>
          </a:p>
        </p:txBody>
      </p:sp>
      <p:sp>
        <p:nvSpPr>
          <p:cNvPr id="6" name="Rectangle 5">
            <a:extLst>
              <a:ext uri="{FF2B5EF4-FFF2-40B4-BE49-F238E27FC236}">
                <a16:creationId xmlns:a16="http://schemas.microsoft.com/office/drawing/2014/main" id="{58DFE0EC-7081-205E-FB7D-323CCA8A353E}"/>
              </a:ext>
            </a:extLst>
          </p:cNvPr>
          <p:cNvSpPr/>
          <p:nvPr/>
        </p:nvSpPr>
        <p:spPr>
          <a:xfrm>
            <a:off x="-4223982" y="1094140"/>
            <a:ext cx="3651046" cy="300082"/>
          </a:xfrm>
          <a:prstGeom prst="rect">
            <a:avLst/>
          </a:prstGeom>
        </p:spPr>
        <p:txBody>
          <a:bodyPr wrap="square" lIns="68580" tIns="34290" rIns="68580" bIns="3429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r>
              <a:rPr lang="en-US" sz="1500" b="1">
                <a:latin typeface="Calibri" panose="020F0502020204030204" pitchFamily="34" charset="0"/>
                <a:ea typeface="Open Sans" panose="020B0606030504020204" pitchFamily="34" charset="0"/>
                <a:cs typeface="Calibri" panose="020F0502020204030204" pitchFamily="34" charset="0"/>
              </a:rPr>
              <a:t>IISs enable immunization programs to:</a:t>
            </a:r>
          </a:p>
        </p:txBody>
      </p:sp>
      <p:sp>
        <p:nvSpPr>
          <p:cNvPr id="9" name="TextBox 8">
            <a:extLst>
              <a:ext uri="{FF2B5EF4-FFF2-40B4-BE49-F238E27FC236}">
                <a16:creationId xmlns:a16="http://schemas.microsoft.com/office/drawing/2014/main" id="{4776DF61-0718-97A2-8483-166492DC7AB2}"/>
              </a:ext>
            </a:extLst>
          </p:cNvPr>
          <p:cNvSpPr txBox="1"/>
          <p:nvPr/>
        </p:nvSpPr>
        <p:spPr>
          <a:xfrm>
            <a:off x="-4259912" y="4264615"/>
            <a:ext cx="5514208" cy="516518"/>
          </a:xfrm>
          <a:prstGeom prst="rect">
            <a:avLst/>
          </a:prstGeom>
          <a:noFill/>
        </p:spPr>
        <p:txBody>
          <a:bodyPr wrap="square" anchor="ctr"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eaLnBrk="1" hangingPunct="1">
              <a:buClr>
                <a:srgbClr val="0070C0"/>
              </a:buClr>
              <a:defRPr/>
            </a:pPr>
            <a:endParaRPr lang="en-US" sz="1200">
              <a:solidFill>
                <a:srgbClr val="0033A1"/>
              </a:solidFill>
              <a:latin typeface="Myriad Web Pro"/>
              <a:cs typeface="Calibri" panose="020F0502020204030204" pitchFamily="34" charset="0"/>
            </a:endParaRPr>
          </a:p>
          <a:p>
            <a:pPr defTabSz="685800" eaLnBrk="1" hangingPunct="1">
              <a:buClr>
                <a:srgbClr val="0070C0"/>
              </a:buClr>
              <a:defRPr/>
            </a:pPr>
            <a:endParaRPr lang="en-US" sz="1200">
              <a:solidFill>
                <a:srgbClr val="0033A1"/>
              </a:solidFill>
              <a:latin typeface="Myriad Web Pro"/>
              <a:cs typeface="Calibri" panose="020F0502020204030204" pitchFamily="34" charset="0"/>
            </a:endParaRPr>
          </a:p>
          <a:p>
            <a:pPr defTabSz="685800" eaLnBrk="1" hangingPunct="1">
              <a:buClr>
                <a:srgbClr val="0070C0"/>
              </a:buClr>
              <a:defRPr/>
            </a:pPr>
            <a:r>
              <a:rPr lang="en-US" sz="1050">
                <a:solidFill>
                  <a:srgbClr val="000000"/>
                </a:solidFill>
                <a:latin typeface="Calibri" panose="020F0502020204030204" pitchFamily="34" charset="0"/>
                <a:ea typeface="Open Sans" panose="020B0606030504020204" pitchFamily="34" charset="0"/>
                <a:cs typeface="Calibri" panose="020F0502020204030204" pitchFamily="34" charset="0"/>
              </a:rPr>
              <a:t>Birth records </a:t>
            </a:r>
            <a:r>
              <a:rPr lang="en-US" sz="1050" b="1">
                <a:solidFill>
                  <a:srgbClr val="0F56DC"/>
                </a:solidFill>
                <a:latin typeface="Calibri" panose="020F0502020204030204" pitchFamily="34" charset="0"/>
                <a:ea typeface="Open Sans" panose="020B0606030504020204" pitchFamily="34" charset="0"/>
                <a:cs typeface="Calibri" panose="020F0502020204030204" pitchFamily="34" charset="0"/>
                <a:sym typeface="Wingdings" panose="05000000000000000000" pitchFamily="2" charset="2"/>
              </a:rPr>
              <a:t></a:t>
            </a:r>
            <a:r>
              <a:rPr lang="en-US" sz="1050">
                <a:solidFill>
                  <a:srgbClr val="1A468D"/>
                </a:solidFill>
                <a:latin typeface="Calibri" panose="020F0502020204030204" pitchFamily="34" charset="0"/>
                <a:ea typeface="Open Sans" panose="020B0606030504020204" pitchFamily="34" charset="0"/>
                <a:cs typeface="Calibri" panose="020F0502020204030204" pitchFamily="34" charset="0"/>
              </a:rPr>
              <a:t> </a:t>
            </a:r>
            <a:r>
              <a:rPr lang="en-US" sz="1050">
                <a:solidFill>
                  <a:srgbClr val="000000"/>
                </a:solidFill>
                <a:latin typeface="Calibri" panose="020F0502020204030204" pitchFamily="34" charset="0"/>
                <a:ea typeface="Open Sans" panose="020B0606030504020204" pitchFamily="34" charset="0"/>
                <a:cs typeface="Calibri" panose="020F0502020204030204" pitchFamily="34" charset="0"/>
              </a:rPr>
              <a:t>Death records </a:t>
            </a:r>
            <a:r>
              <a:rPr lang="en-US" sz="1050" b="1">
                <a:solidFill>
                  <a:srgbClr val="0F56DC"/>
                </a:solidFill>
                <a:latin typeface="Calibri" panose="020F0502020204030204" pitchFamily="34" charset="0"/>
                <a:ea typeface="Open Sans" panose="020B0606030504020204" pitchFamily="34" charset="0"/>
                <a:cs typeface="Calibri" panose="020F0502020204030204" pitchFamily="34" charset="0"/>
                <a:sym typeface="Wingdings" panose="05000000000000000000" pitchFamily="2" charset="2"/>
              </a:rPr>
              <a:t></a:t>
            </a:r>
            <a:r>
              <a:rPr lang="en-US" sz="1050">
                <a:solidFill>
                  <a:srgbClr val="0F56DC"/>
                </a:solidFill>
                <a:latin typeface="Calibri" panose="020F0502020204030204" pitchFamily="34" charset="0"/>
                <a:ea typeface="Open Sans" panose="020B0606030504020204" pitchFamily="34" charset="0"/>
                <a:cs typeface="Calibri" panose="020F0502020204030204" pitchFamily="34" charset="0"/>
              </a:rPr>
              <a:t> </a:t>
            </a:r>
            <a:r>
              <a:rPr lang="en-US" sz="1050">
                <a:solidFill>
                  <a:srgbClr val="000000"/>
                </a:solidFill>
                <a:latin typeface="Calibri" panose="020F0502020204030204" pitchFamily="34" charset="0"/>
                <a:ea typeface="Open Sans" panose="020B0606030504020204" pitchFamily="34" charset="0"/>
                <a:cs typeface="Calibri" panose="020F0502020204030204" pitchFamily="34" charset="0"/>
              </a:rPr>
              <a:t>Data entered by providers </a:t>
            </a:r>
            <a:r>
              <a:rPr lang="en-US" sz="1050" b="1">
                <a:solidFill>
                  <a:srgbClr val="0F56DC"/>
                </a:solidFill>
                <a:latin typeface="Calibri" panose="020F0502020204030204" pitchFamily="34" charset="0"/>
                <a:ea typeface="Open Sans" panose="020B0606030504020204" pitchFamily="34" charset="0"/>
                <a:cs typeface="Calibri" panose="020F0502020204030204" pitchFamily="34" charset="0"/>
                <a:sym typeface="Wingdings" panose="05000000000000000000" pitchFamily="2" charset="2"/>
              </a:rPr>
              <a:t></a:t>
            </a:r>
            <a:endParaRPr lang="en-US" sz="1050">
              <a:solidFill>
                <a:srgbClr val="000000"/>
              </a:solidFill>
              <a:latin typeface="Calibri" panose="020F0502020204030204" pitchFamily="34" charset="0"/>
              <a:ea typeface="Open Sans" panose="020B0606030504020204" pitchFamily="34" charset="0"/>
              <a:cs typeface="Calibri" panose="020F0502020204030204" pitchFamily="34" charset="0"/>
            </a:endParaRPr>
          </a:p>
          <a:p>
            <a:pPr defTabSz="685800" eaLnBrk="1" hangingPunct="1">
              <a:buClr>
                <a:srgbClr val="0070C0"/>
              </a:buClr>
              <a:defRPr/>
            </a:pPr>
            <a:r>
              <a:rPr lang="en-US" sz="1050">
                <a:solidFill>
                  <a:srgbClr val="000000"/>
                </a:solidFill>
                <a:latin typeface="Calibri" panose="020F0502020204030204" pitchFamily="34" charset="0"/>
                <a:ea typeface="Open Sans" panose="020B0606030504020204" pitchFamily="34" charset="0"/>
                <a:cs typeface="Calibri" panose="020F0502020204030204" pitchFamily="34" charset="0"/>
              </a:rPr>
              <a:t>Medicaid and insurance billing/claims</a:t>
            </a:r>
            <a:r>
              <a:rPr lang="en-US" sz="1050">
                <a:solidFill>
                  <a:srgbClr val="0057B7"/>
                </a:solidFill>
                <a:latin typeface="Calibri" panose="020F0502020204030204" pitchFamily="34" charset="0"/>
                <a:ea typeface="Open Sans" panose="020B0606030504020204" pitchFamily="34" charset="0"/>
                <a:cs typeface="Calibri" panose="020F0502020204030204" pitchFamily="34" charset="0"/>
              </a:rPr>
              <a:t> </a:t>
            </a:r>
            <a:r>
              <a:rPr lang="en-US" sz="1050" b="1">
                <a:solidFill>
                  <a:srgbClr val="0F56DC"/>
                </a:solidFill>
                <a:latin typeface="Calibri" panose="020F0502020204030204" pitchFamily="34" charset="0"/>
                <a:ea typeface="Open Sans" panose="020B0606030504020204" pitchFamily="34" charset="0"/>
                <a:cs typeface="Calibri" panose="020F0502020204030204" pitchFamily="34" charset="0"/>
                <a:sym typeface="Wingdings" panose="05000000000000000000" pitchFamily="2" charset="2"/>
              </a:rPr>
              <a:t></a:t>
            </a:r>
            <a:r>
              <a:rPr lang="en-US" sz="1050">
                <a:solidFill>
                  <a:srgbClr val="1A468D"/>
                </a:solidFill>
                <a:latin typeface="Calibri" panose="020F0502020204030204" pitchFamily="34" charset="0"/>
                <a:ea typeface="Open Sans" panose="020B0606030504020204" pitchFamily="34" charset="0"/>
                <a:cs typeface="Calibri" panose="020F0502020204030204" pitchFamily="34" charset="0"/>
              </a:rPr>
              <a:t> </a:t>
            </a:r>
            <a:r>
              <a:rPr lang="en-US" sz="1050">
                <a:solidFill>
                  <a:srgbClr val="000000"/>
                </a:solidFill>
                <a:latin typeface="Calibri" panose="020F0502020204030204" pitchFamily="34" charset="0"/>
                <a:ea typeface="Open Sans" panose="020B0606030504020204" pitchFamily="34" charset="0"/>
                <a:cs typeface="Calibri" panose="020F0502020204030204" pitchFamily="34" charset="0"/>
              </a:rPr>
              <a:t>Electronic medical records</a:t>
            </a:r>
            <a:endParaRPr lang="en-US" sz="1200">
              <a:solidFill>
                <a:srgbClr val="0033A1"/>
              </a:solidFill>
              <a:latin typeface="Myriad Web Pro"/>
              <a:cs typeface="Calibri" panose="020F0502020204030204" pitchFamily="34" charset="0"/>
            </a:endParaRPr>
          </a:p>
        </p:txBody>
      </p:sp>
      <p:sp>
        <p:nvSpPr>
          <p:cNvPr id="10" name="Rectangle 9">
            <a:extLst>
              <a:ext uri="{FF2B5EF4-FFF2-40B4-BE49-F238E27FC236}">
                <a16:creationId xmlns:a16="http://schemas.microsoft.com/office/drawing/2014/main" id="{1AB579B3-A308-B08A-F11D-CA265B1F1EA1}"/>
              </a:ext>
            </a:extLst>
          </p:cNvPr>
          <p:cNvSpPr/>
          <p:nvPr/>
        </p:nvSpPr>
        <p:spPr>
          <a:xfrm>
            <a:off x="-4223982" y="4264615"/>
            <a:ext cx="3966754" cy="300082"/>
          </a:xfrm>
          <a:prstGeom prst="rect">
            <a:avLst/>
          </a:prstGeom>
        </p:spPr>
        <p:txBody>
          <a:bodyPr wrap="square" lIns="68580" tIns="34290" rIns="68580" bIns="3429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r>
              <a:rPr lang="en-US" sz="1500" b="1">
                <a:latin typeface="Calibri" panose="020F0502020204030204" pitchFamily="34" charset="0"/>
                <a:ea typeface="Open Sans" panose="020B0606030504020204" pitchFamily="34" charset="0"/>
                <a:cs typeface="Calibri" panose="020F0502020204030204" pitchFamily="34" charset="0"/>
              </a:rPr>
              <a:t>Primary IIS Data Sources</a:t>
            </a:r>
          </a:p>
        </p:txBody>
      </p:sp>
      <p:pic>
        <p:nvPicPr>
          <p:cNvPr id="76" name="Picture 75">
            <a:extLst>
              <a:ext uri="{FF2B5EF4-FFF2-40B4-BE49-F238E27FC236}">
                <a16:creationId xmlns:a16="http://schemas.microsoft.com/office/drawing/2014/main" id="{9A94E713-A084-44E1-CAA9-E259AB962961}"/>
              </a:ext>
            </a:extLst>
          </p:cNvPr>
          <p:cNvPicPr>
            <a:picLocks noChangeAspect="1"/>
          </p:cNvPicPr>
          <p:nvPr/>
        </p:nvPicPr>
        <p:blipFill rotWithShape="1">
          <a:blip r:embed="rId2"/>
          <a:srcRect l="1033" b="-148"/>
          <a:stretch/>
        </p:blipFill>
        <p:spPr>
          <a:xfrm>
            <a:off x="2479760" y="153169"/>
            <a:ext cx="4111046" cy="4837162"/>
          </a:xfrm>
          <a:prstGeom prst="rect">
            <a:avLst/>
          </a:prstGeom>
          <a:ln>
            <a:solidFill>
              <a:srgbClr val="000000"/>
            </a:solidFill>
          </a:ln>
          <a:effectLst>
            <a:outerShdw blurRad="50800" dir="6240000" sx="7000" sy="7000" algn="br" rotWithShape="0">
              <a:prstClr val="black">
                <a:alpha val="58000"/>
              </a:prstClr>
            </a:outerShdw>
          </a:effectLst>
        </p:spPr>
      </p:pic>
      <p:grpSp>
        <p:nvGrpSpPr>
          <p:cNvPr id="4" name="Group 3">
            <a:extLst>
              <a:ext uri="{FF2B5EF4-FFF2-40B4-BE49-F238E27FC236}">
                <a16:creationId xmlns:a16="http://schemas.microsoft.com/office/drawing/2014/main" id="{DF69EF1D-79DF-93D3-09F4-14F84670AD1F}"/>
              </a:ext>
            </a:extLst>
          </p:cNvPr>
          <p:cNvGrpSpPr/>
          <p:nvPr/>
        </p:nvGrpSpPr>
        <p:grpSpPr>
          <a:xfrm>
            <a:off x="-6362613" y="1318555"/>
            <a:ext cx="6076145" cy="3115437"/>
            <a:chOff x="301931" y="1112628"/>
            <a:chExt cx="5631498" cy="3115437"/>
          </a:xfrm>
        </p:grpSpPr>
        <p:pic>
          <p:nvPicPr>
            <p:cNvPr id="5" name="Graphic 4" descr="Ethernet outline">
              <a:extLst>
                <a:ext uri="{FF2B5EF4-FFF2-40B4-BE49-F238E27FC236}">
                  <a16:creationId xmlns:a16="http://schemas.microsoft.com/office/drawing/2014/main" id="{6AA7F208-C830-E71A-1F81-0FFF4C76D0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7224" y="1112628"/>
              <a:ext cx="548640" cy="548640"/>
            </a:xfrm>
            <a:prstGeom prst="rect">
              <a:avLst/>
            </a:prstGeom>
          </p:spPr>
        </p:pic>
        <p:pic>
          <p:nvPicPr>
            <p:cNvPr id="7" name="Graphic 6" descr="Woman with baby outline">
              <a:extLst>
                <a:ext uri="{FF2B5EF4-FFF2-40B4-BE49-F238E27FC236}">
                  <a16:creationId xmlns:a16="http://schemas.microsoft.com/office/drawing/2014/main" id="{0E5AE7CD-D174-DD6F-FA10-2A6E4A30C9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1829" y="2639827"/>
              <a:ext cx="548640" cy="548640"/>
            </a:xfrm>
            <a:prstGeom prst="rect">
              <a:avLst/>
            </a:prstGeom>
          </p:spPr>
        </p:pic>
        <p:pic>
          <p:nvPicPr>
            <p:cNvPr id="8" name="Graphic 7" descr="Abacus outline">
              <a:extLst>
                <a:ext uri="{FF2B5EF4-FFF2-40B4-BE49-F238E27FC236}">
                  <a16:creationId xmlns:a16="http://schemas.microsoft.com/office/drawing/2014/main" id="{29572B30-68E0-57F8-1FB1-33BF8E4DF4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1227" y="2627671"/>
              <a:ext cx="548640" cy="548640"/>
            </a:xfrm>
            <a:prstGeom prst="rect">
              <a:avLst/>
            </a:prstGeom>
          </p:spPr>
        </p:pic>
        <p:pic>
          <p:nvPicPr>
            <p:cNvPr id="11" name="Graphic 10" descr="Settings outline">
              <a:extLst>
                <a:ext uri="{FF2B5EF4-FFF2-40B4-BE49-F238E27FC236}">
                  <a16:creationId xmlns:a16="http://schemas.microsoft.com/office/drawing/2014/main" id="{D9130345-917A-795F-97CF-0A27A23631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99261" y="2620934"/>
              <a:ext cx="548640" cy="548640"/>
            </a:xfrm>
            <a:prstGeom prst="rect">
              <a:avLst/>
            </a:prstGeom>
          </p:spPr>
        </p:pic>
        <p:pic>
          <p:nvPicPr>
            <p:cNvPr id="12" name="Graphic 11" descr="Bell outline">
              <a:extLst>
                <a:ext uri="{FF2B5EF4-FFF2-40B4-BE49-F238E27FC236}">
                  <a16:creationId xmlns:a16="http://schemas.microsoft.com/office/drawing/2014/main" id="{2D521886-4BDA-A481-2498-84AA98535E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04443" y="2627322"/>
              <a:ext cx="548640" cy="548640"/>
            </a:xfrm>
            <a:prstGeom prst="rect">
              <a:avLst/>
            </a:prstGeom>
          </p:spPr>
        </p:pic>
        <p:pic>
          <p:nvPicPr>
            <p:cNvPr id="13" name="Graphic 12" descr="Filing Box Archive outline">
              <a:extLst>
                <a:ext uri="{FF2B5EF4-FFF2-40B4-BE49-F238E27FC236}">
                  <a16:creationId xmlns:a16="http://schemas.microsoft.com/office/drawing/2014/main" id="{BA286853-0F06-9918-6804-2F701195918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34079" y="2627322"/>
              <a:ext cx="548640" cy="548640"/>
            </a:xfrm>
            <a:prstGeom prst="rect">
              <a:avLst/>
            </a:prstGeom>
          </p:spPr>
        </p:pic>
        <p:pic>
          <p:nvPicPr>
            <p:cNvPr id="14" name="Graphic 13" descr="N95 mask outline">
              <a:extLst>
                <a:ext uri="{FF2B5EF4-FFF2-40B4-BE49-F238E27FC236}">
                  <a16:creationId xmlns:a16="http://schemas.microsoft.com/office/drawing/2014/main" id="{2CBB3111-A486-2A05-2C69-E42891508F6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6281" y="1159649"/>
              <a:ext cx="548640" cy="548640"/>
            </a:xfrm>
            <a:prstGeom prst="rect">
              <a:avLst/>
            </a:prstGeom>
          </p:spPr>
        </p:pic>
        <p:pic>
          <p:nvPicPr>
            <p:cNvPr id="15" name="Graphic 14" descr="Needle outline">
              <a:extLst>
                <a:ext uri="{FF2B5EF4-FFF2-40B4-BE49-F238E27FC236}">
                  <a16:creationId xmlns:a16="http://schemas.microsoft.com/office/drawing/2014/main" id="{C293C412-2ECD-60D7-FE81-FA726D9F564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34690" y="1155446"/>
              <a:ext cx="548640" cy="548640"/>
            </a:xfrm>
            <a:prstGeom prst="rect">
              <a:avLst/>
            </a:prstGeom>
          </p:spPr>
        </p:pic>
        <p:pic>
          <p:nvPicPr>
            <p:cNvPr id="16" name="Graphic 15" descr="Statistics outline">
              <a:extLst>
                <a:ext uri="{FF2B5EF4-FFF2-40B4-BE49-F238E27FC236}">
                  <a16:creationId xmlns:a16="http://schemas.microsoft.com/office/drawing/2014/main" id="{7C416B9B-11E7-2EE8-EF42-103B529EB19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694903" y="1163038"/>
              <a:ext cx="548640" cy="548640"/>
            </a:xfrm>
            <a:prstGeom prst="rect">
              <a:avLst/>
            </a:prstGeom>
          </p:spPr>
        </p:pic>
        <p:pic>
          <p:nvPicPr>
            <p:cNvPr id="17" name="Graphic 16" descr="Germ outline">
              <a:extLst>
                <a:ext uri="{FF2B5EF4-FFF2-40B4-BE49-F238E27FC236}">
                  <a16:creationId xmlns:a16="http://schemas.microsoft.com/office/drawing/2014/main" id="{87374EA6-6F03-49ED-7241-C43D6E288BA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799262" y="1112628"/>
              <a:ext cx="548640" cy="548640"/>
            </a:xfrm>
            <a:prstGeom prst="rect">
              <a:avLst/>
            </a:prstGeom>
          </p:spPr>
        </p:pic>
        <p:sp>
          <p:nvSpPr>
            <p:cNvPr id="18" name="Freeform: Shape 17">
              <a:extLst>
                <a:ext uri="{FF2B5EF4-FFF2-40B4-BE49-F238E27FC236}">
                  <a16:creationId xmlns:a16="http://schemas.microsoft.com/office/drawing/2014/main" id="{DA83164B-4EAA-724E-D827-6DE2374C3E41}"/>
                </a:ext>
              </a:extLst>
            </p:cNvPr>
            <p:cNvSpPr/>
            <p:nvPr/>
          </p:nvSpPr>
          <p:spPr>
            <a:xfrm>
              <a:off x="331884" y="1687042"/>
              <a:ext cx="976200" cy="362170"/>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Plan for </a:t>
              </a:r>
              <a:br>
                <a:rPr lang="en-US" sz="1200" kern="1200">
                  <a:solidFill>
                    <a:srgbClr val="000000"/>
                  </a:solidFill>
                  <a:latin typeface="Calibri" panose="020F0502020204030204" pitchFamily="34" charset="0"/>
                  <a:cs typeface="Calibri" panose="020F0502020204030204" pitchFamily="34" charset="0"/>
                </a:rPr>
              </a:br>
              <a:r>
                <a:rPr lang="en-US" sz="1200" kern="1200">
                  <a:solidFill>
                    <a:srgbClr val="000000"/>
                  </a:solidFill>
                  <a:latin typeface="Calibri" panose="020F0502020204030204" pitchFamily="34" charset="0"/>
                  <a:cs typeface="Calibri" panose="020F0502020204030204" pitchFamily="34" charset="0"/>
                </a:rPr>
                <a:t>emergency </a:t>
              </a:r>
              <a:br>
                <a:rPr lang="en-US" sz="1200" kern="1200">
                  <a:solidFill>
                    <a:srgbClr val="000000"/>
                  </a:solidFill>
                  <a:latin typeface="Calibri" panose="020F0502020204030204" pitchFamily="34" charset="0"/>
                  <a:cs typeface="Calibri" panose="020F0502020204030204" pitchFamily="34" charset="0"/>
                </a:rPr>
              </a:br>
              <a:r>
                <a:rPr lang="en-US" sz="1200" kern="1200">
                  <a:solidFill>
                    <a:srgbClr val="000000"/>
                  </a:solidFill>
                  <a:latin typeface="Calibri" panose="020F0502020204030204" pitchFamily="34" charset="0"/>
                  <a:cs typeface="Calibri" panose="020F0502020204030204" pitchFamily="34" charset="0"/>
                </a:rPr>
                <a:t>preparedness and pandemics </a:t>
              </a:r>
            </a:p>
          </p:txBody>
        </p:sp>
        <p:sp>
          <p:nvSpPr>
            <p:cNvPr id="19" name="Freeform: Shape 18">
              <a:extLst>
                <a:ext uri="{FF2B5EF4-FFF2-40B4-BE49-F238E27FC236}">
                  <a16:creationId xmlns:a16="http://schemas.microsoft.com/office/drawing/2014/main" id="{8B9ED736-1721-9774-D3A2-1890947B6463}"/>
                </a:ext>
              </a:extLst>
            </p:cNvPr>
            <p:cNvSpPr/>
            <p:nvPr/>
          </p:nvSpPr>
          <p:spPr>
            <a:xfrm>
              <a:off x="1405745" y="1687042"/>
              <a:ext cx="976200" cy="362170"/>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Monitor new vaccine uptake</a:t>
              </a:r>
            </a:p>
          </p:txBody>
        </p:sp>
        <p:sp>
          <p:nvSpPr>
            <p:cNvPr id="20" name="Freeform: Shape 19">
              <a:extLst>
                <a:ext uri="{FF2B5EF4-FFF2-40B4-BE49-F238E27FC236}">
                  <a16:creationId xmlns:a16="http://schemas.microsoft.com/office/drawing/2014/main" id="{24B3DB5B-A5DE-5A5C-92F3-8E966AAEA669}"/>
                </a:ext>
              </a:extLst>
            </p:cNvPr>
            <p:cNvSpPr/>
            <p:nvPr/>
          </p:nvSpPr>
          <p:spPr>
            <a:xfrm>
              <a:off x="2432381" y="1687042"/>
              <a:ext cx="1023425" cy="362170"/>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dirty="0">
                  <a:solidFill>
                    <a:srgbClr val="000000"/>
                  </a:solidFill>
                  <a:latin typeface="Calibri"/>
                  <a:cs typeface="Calibri"/>
                </a:rPr>
                <a:t>Track and evaluate trends</a:t>
              </a:r>
              <a:br>
                <a:rPr lang="en-US" sz="1200" kern="1200" dirty="0">
                  <a:latin typeface="Calibri" panose="020F0502020204030204" pitchFamily="34" charset="0"/>
                  <a:cs typeface="Calibri" panose="020F0502020204030204" pitchFamily="34" charset="0"/>
                </a:rPr>
              </a:br>
              <a:r>
                <a:rPr lang="en-US" sz="1200" kern="1200" dirty="0">
                  <a:solidFill>
                    <a:srgbClr val="000000"/>
                  </a:solidFill>
                  <a:latin typeface="Calibri"/>
                  <a:cs typeface="Calibri"/>
                </a:rPr>
                <a:t>in coverage rates</a:t>
              </a:r>
            </a:p>
          </p:txBody>
        </p:sp>
        <p:sp>
          <p:nvSpPr>
            <p:cNvPr id="21" name="Freeform: Shape 20">
              <a:extLst>
                <a:ext uri="{FF2B5EF4-FFF2-40B4-BE49-F238E27FC236}">
                  <a16:creationId xmlns:a16="http://schemas.microsoft.com/office/drawing/2014/main" id="{C71B9668-E0FF-E3CC-498F-78CBF86C09E6}"/>
                </a:ext>
              </a:extLst>
            </p:cNvPr>
            <p:cNvSpPr/>
            <p:nvPr/>
          </p:nvSpPr>
          <p:spPr>
            <a:xfrm>
              <a:off x="3553467" y="1687042"/>
              <a:ext cx="976200" cy="362170"/>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Monitor outbreaks and disease levels</a:t>
              </a:r>
            </a:p>
          </p:txBody>
        </p:sp>
        <p:sp>
          <p:nvSpPr>
            <p:cNvPr id="22" name="Freeform: Shape 21">
              <a:extLst>
                <a:ext uri="{FF2B5EF4-FFF2-40B4-BE49-F238E27FC236}">
                  <a16:creationId xmlns:a16="http://schemas.microsoft.com/office/drawing/2014/main" id="{07A197ED-21FD-7DAA-ABF6-989503C19C43}"/>
                </a:ext>
              </a:extLst>
            </p:cNvPr>
            <p:cNvSpPr/>
            <p:nvPr/>
          </p:nvSpPr>
          <p:spPr>
            <a:xfrm>
              <a:off x="301931" y="3198204"/>
              <a:ext cx="976200" cy="362170"/>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Calculate vaccinations needed automatically</a:t>
              </a:r>
            </a:p>
          </p:txBody>
        </p:sp>
        <p:sp>
          <p:nvSpPr>
            <p:cNvPr id="23" name="Freeform: Shape 22">
              <a:extLst>
                <a:ext uri="{FF2B5EF4-FFF2-40B4-BE49-F238E27FC236}">
                  <a16:creationId xmlns:a16="http://schemas.microsoft.com/office/drawing/2014/main" id="{421A2B70-4CB1-F0AC-0529-6B30742653FD}"/>
                </a:ext>
              </a:extLst>
            </p:cNvPr>
            <p:cNvSpPr/>
            <p:nvPr/>
          </p:nvSpPr>
          <p:spPr>
            <a:xfrm>
              <a:off x="1375792" y="3198204"/>
              <a:ext cx="976200" cy="362170"/>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Consolidate immunization records</a:t>
              </a:r>
            </a:p>
          </p:txBody>
        </p:sp>
        <p:sp>
          <p:nvSpPr>
            <p:cNvPr id="24" name="Freeform: Shape 23">
              <a:extLst>
                <a:ext uri="{FF2B5EF4-FFF2-40B4-BE49-F238E27FC236}">
                  <a16:creationId xmlns:a16="http://schemas.microsoft.com/office/drawing/2014/main" id="{32BBCCFE-329A-F5CE-267C-62621F029094}"/>
                </a:ext>
              </a:extLst>
            </p:cNvPr>
            <p:cNvSpPr/>
            <p:nvPr/>
          </p:nvSpPr>
          <p:spPr>
            <a:xfrm>
              <a:off x="2449653" y="3198204"/>
              <a:ext cx="976200" cy="362170"/>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algn="ctr" defTabSz="355600">
                <a:lnSpc>
                  <a:spcPct val="90000"/>
                </a:lnSpc>
                <a:spcAft>
                  <a:spcPct val="35000"/>
                </a:spcAft>
              </a:pPr>
              <a:r>
                <a:rPr lang="en-US" sz="1200" kern="1200" dirty="0">
                  <a:solidFill>
                    <a:srgbClr val="000000"/>
                  </a:solidFill>
                  <a:latin typeface="Calibri"/>
                  <a:cs typeface="Calibri"/>
                </a:rPr>
                <a:t>Generate vaccination reminder</a:t>
              </a:r>
              <a:r>
                <a:rPr lang="en-US" sz="1200" dirty="0">
                  <a:solidFill>
                    <a:srgbClr val="000000"/>
                  </a:solidFill>
                  <a:latin typeface="Calibri"/>
                  <a:cs typeface="Calibri"/>
                </a:rPr>
                <a:t> and </a:t>
              </a:r>
              <a:r>
                <a:rPr lang="en-US" sz="1200" kern="1200" dirty="0">
                  <a:solidFill>
                    <a:srgbClr val="000000"/>
                  </a:solidFill>
                  <a:latin typeface="Calibri"/>
                  <a:cs typeface="Calibri"/>
                </a:rPr>
                <a:t>recall notices</a:t>
              </a:r>
            </a:p>
          </p:txBody>
        </p:sp>
        <p:sp>
          <p:nvSpPr>
            <p:cNvPr id="25" name="Freeform: Shape 24">
              <a:extLst>
                <a:ext uri="{FF2B5EF4-FFF2-40B4-BE49-F238E27FC236}">
                  <a16:creationId xmlns:a16="http://schemas.microsoft.com/office/drawing/2014/main" id="{8C584793-1CF1-ACA5-ABC5-4BEAED28B895}"/>
                </a:ext>
              </a:extLst>
            </p:cNvPr>
            <p:cNvSpPr/>
            <p:nvPr/>
          </p:nvSpPr>
          <p:spPr>
            <a:xfrm>
              <a:off x="3425853" y="3198204"/>
              <a:ext cx="1171521" cy="362170"/>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Support vaccine management at the provider and immunization program levels</a:t>
              </a:r>
            </a:p>
          </p:txBody>
        </p:sp>
        <p:sp>
          <p:nvSpPr>
            <p:cNvPr id="26" name="Freeform: Shape 25">
              <a:extLst>
                <a:ext uri="{FF2B5EF4-FFF2-40B4-BE49-F238E27FC236}">
                  <a16:creationId xmlns:a16="http://schemas.microsoft.com/office/drawing/2014/main" id="{B54499DB-06E1-4831-FA40-1E9E617928A9}"/>
                </a:ext>
              </a:extLst>
            </p:cNvPr>
            <p:cNvSpPr/>
            <p:nvPr/>
          </p:nvSpPr>
          <p:spPr>
            <a:xfrm>
              <a:off x="4615305" y="1681451"/>
              <a:ext cx="1261690" cy="900318"/>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Collect insights from other electronic health information systems</a:t>
              </a:r>
            </a:p>
          </p:txBody>
        </p:sp>
        <p:sp>
          <p:nvSpPr>
            <p:cNvPr id="27" name="Freeform: Shape 26">
              <a:extLst>
                <a:ext uri="{FF2B5EF4-FFF2-40B4-BE49-F238E27FC236}">
                  <a16:creationId xmlns:a16="http://schemas.microsoft.com/office/drawing/2014/main" id="{F2C96A1A-C0BD-B200-FC13-5F767F46AF54}"/>
                </a:ext>
              </a:extLst>
            </p:cNvPr>
            <p:cNvSpPr/>
            <p:nvPr/>
          </p:nvSpPr>
          <p:spPr>
            <a:xfrm>
              <a:off x="4416731" y="3188467"/>
              <a:ext cx="1516698" cy="1039598"/>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Manage all </a:t>
              </a:r>
              <a:br>
                <a:rPr lang="en-US" sz="1200" kern="1200">
                  <a:solidFill>
                    <a:srgbClr val="000000"/>
                  </a:solidFill>
                  <a:latin typeface="Calibri" panose="020F0502020204030204" pitchFamily="34" charset="0"/>
                  <a:cs typeface="Calibri" panose="020F0502020204030204" pitchFamily="34" charset="0"/>
                </a:rPr>
              </a:br>
              <a:r>
                <a:rPr lang="en-US" sz="1200" kern="1200">
                  <a:solidFill>
                    <a:srgbClr val="000000"/>
                  </a:solidFill>
                  <a:latin typeface="Calibri" panose="020F0502020204030204" pitchFamily="34" charset="0"/>
                  <a:cs typeface="Calibri" panose="020F0502020204030204" pitchFamily="34" charset="0"/>
                </a:rPr>
                <a:t>operations of </a:t>
              </a:r>
              <a:br>
                <a:rPr lang="en-US" sz="1200" kern="1200">
                  <a:solidFill>
                    <a:srgbClr val="000000"/>
                  </a:solidFill>
                  <a:latin typeface="Calibri" panose="020F0502020204030204" pitchFamily="34" charset="0"/>
                  <a:cs typeface="Calibri" panose="020F0502020204030204" pitchFamily="34" charset="0"/>
                </a:rPr>
              </a:br>
              <a:r>
                <a:rPr lang="en-US" sz="1200" kern="1200">
                  <a:solidFill>
                    <a:srgbClr val="000000"/>
                  </a:solidFill>
                  <a:latin typeface="Calibri" panose="020F0502020204030204" pitchFamily="34" charset="0"/>
                  <a:cs typeface="Calibri" panose="020F0502020204030204" pitchFamily="34" charset="0"/>
                </a:rPr>
                <a:t>Vaccines </a:t>
              </a:r>
              <a:br>
                <a:rPr lang="en-US" sz="1200" kern="1200">
                  <a:solidFill>
                    <a:srgbClr val="000000"/>
                  </a:solidFill>
                  <a:latin typeface="Calibri" panose="020F0502020204030204" pitchFamily="34" charset="0"/>
                  <a:cs typeface="Calibri" panose="020F0502020204030204" pitchFamily="34" charset="0"/>
                </a:rPr>
              </a:br>
              <a:r>
                <a:rPr lang="en-US" sz="1200" kern="1200">
                  <a:solidFill>
                    <a:srgbClr val="000000"/>
                  </a:solidFill>
                  <a:latin typeface="Calibri" panose="020F0502020204030204" pitchFamily="34" charset="0"/>
                  <a:cs typeface="Calibri" panose="020F0502020204030204" pitchFamily="34" charset="0"/>
                </a:rPr>
                <a:t>for Children </a:t>
              </a:r>
              <a:br>
                <a:rPr lang="en-US" sz="1200" kern="1200">
                  <a:solidFill>
                    <a:srgbClr val="000000"/>
                  </a:solidFill>
                  <a:latin typeface="Calibri" panose="020F0502020204030204" pitchFamily="34" charset="0"/>
                  <a:cs typeface="Calibri" panose="020F0502020204030204" pitchFamily="34" charset="0"/>
                </a:rPr>
              </a:br>
              <a:r>
                <a:rPr lang="en-US" sz="1200" kern="1200">
                  <a:solidFill>
                    <a:srgbClr val="000000"/>
                  </a:solidFill>
                  <a:latin typeface="Calibri" panose="020F0502020204030204" pitchFamily="34" charset="0"/>
                  <a:cs typeface="Calibri" panose="020F0502020204030204" pitchFamily="34" charset="0"/>
                </a:rPr>
                <a:t>(VFC) program </a:t>
              </a:r>
              <a:br>
                <a:rPr lang="en-US" sz="1200" kern="1200">
                  <a:solidFill>
                    <a:srgbClr val="000000"/>
                  </a:solidFill>
                  <a:latin typeface="Calibri" panose="020F0502020204030204" pitchFamily="34" charset="0"/>
                  <a:cs typeface="Calibri" panose="020F0502020204030204" pitchFamily="34" charset="0"/>
                </a:rPr>
              </a:br>
              <a:endParaRPr lang="en-US" sz="1200" kern="1200">
                <a:solidFill>
                  <a:srgbClr val="0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1106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940ED00-2904-378B-01AA-AD922B922550}"/>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6</a:t>
            </a:fld>
            <a:endParaRPr lang="en-US" sz="900">
              <a:solidFill>
                <a:srgbClr val="17468F"/>
              </a:solidFill>
            </a:endParaRPr>
          </a:p>
        </p:txBody>
      </p:sp>
      <p:sp>
        <p:nvSpPr>
          <p:cNvPr id="78" name="Rectangle 77">
            <a:extLst>
              <a:ext uri="{FF2B5EF4-FFF2-40B4-BE49-F238E27FC236}">
                <a16:creationId xmlns:a16="http://schemas.microsoft.com/office/drawing/2014/main" id="{798E4739-7238-42DE-E90B-BB854A316305}"/>
              </a:ext>
            </a:extLst>
          </p:cNvPr>
          <p:cNvSpPr/>
          <p:nvPr/>
        </p:nvSpPr>
        <p:spPr>
          <a:xfrm>
            <a:off x="0" y="1118154"/>
            <a:ext cx="6896977" cy="329540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8C3EA6B-392C-1CD0-6D97-9E3AEC603248}"/>
              </a:ext>
            </a:extLst>
          </p:cNvPr>
          <p:cNvSpPr/>
          <p:nvPr/>
        </p:nvSpPr>
        <p:spPr>
          <a:xfrm>
            <a:off x="6533345" y="0"/>
            <a:ext cx="2610655" cy="5143500"/>
          </a:xfrm>
          <a:prstGeom prst="rect">
            <a:avLst/>
          </a:prstGeom>
          <a:solidFill>
            <a:schemeClr val="accent6"/>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90789-7292-6744-CF76-3A02663CA8FB}"/>
              </a:ext>
            </a:extLst>
          </p:cNvPr>
          <p:cNvSpPr>
            <a:spLocks noGrp="1"/>
          </p:cNvSpPr>
          <p:nvPr>
            <p:ph type="title"/>
          </p:nvPr>
        </p:nvSpPr>
        <p:spPr/>
        <p:txBody>
          <a:bodyPr lIns="91440" tIns="45720" rIns="91440" bIns="45720" anchor="b" anchorCtr="0"/>
          <a:lstStyle/>
          <a:p>
            <a:pPr>
              <a:lnSpc>
                <a:spcPct val="63775"/>
              </a:lnSpc>
            </a:pPr>
            <a:r>
              <a:rPr lang="en-US"/>
              <a:t>Overview</a:t>
            </a:r>
          </a:p>
        </p:txBody>
      </p:sp>
      <p:sp>
        <p:nvSpPr>
          <p:cNvPr id="6" name="Rectangle 5">
            <a:extLst>
              <a:ext uri="{FF2B5EF4-FFF2-40B4-BE49-F238E27FC236}">
                <a16:creationId xmlns:a16="http://schemas.microsoft.com/office/drawing/2014/main" id="{58DFE0EC-7081-205E-FB7D-323CCA8A353E}"/>
              </a:ext>
            </a:extLst>
          </p:cNvPr>
          <p:cNvSpPr/>
          <p:nvPr/>
        </p:nvSpPr>
        <p:spPr>
          <a:xfrm>
            <a:off x="457199" y="1107897"/>
            <a:ext cx="3651046" cy="300082"/>
          </a:xfrm>
          <a:prstGeom prst="rect">
            <a:avLst/>
          </a:prstGeom>
        </p:spPr>
        <p:txBody>
          <a:bodyPr wrap="square" lIns="68580" tIns="34290" rIns="68580" bIns="3429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r>
              <a:rPr lang="en-US" sz="1500" b="1">
                <a:latin typeface="Calibri" panose="020F0502020204030204" pitchFamily="34" charset="0"/>
                <a:ea typeface="Open Sans" panose="020B0606030504020204" pitchFamily="34" charset="0"/>
                <a:cs typeface="Calibri" panose="020F0502020204030204" pitchFamily="34" charset="0"/>
              </a:rPr>
              <a:t>IISs enable immunization programs to:</a:t>
            </a:r>
          </a:p>
        </p:txBody>
      </p:sp>
      <p:grpSp>
        <p:nvGrpSpPr>
          <p:cNvPr id="75" name="Group 74">
            <a:extLst>
              <a:ext uri="{FF2B5EF4-FFF2-40B4-BE49-F238E27FC236}">
                <a16:creationId xmlns:a16="http://schemas.microsoft.com/office/drawing/2014/main" id="{99495BFB-327C-0201-DB8E-5805032C89B4}"/>
              </a:ext>
            </a:extLst>
          </p:cNvPr>
          <p:cNvGrpSpPr/>
          <p:nvPr/>
        </p:nvGrpSpPr>
        <p:grpSpPr>
          <a:xfrm>
            <a:off x="289670" y="1407979"/>
            <a:ext cx="6076145" cy="3115437"/>
            <a:chOff x="301931" y="1112628"/>
            <a:chExt cx="5631498" cy="3115437"/>
          </a:xfrm>
        </p:grpSpPr>
        <p:pic>
          <p:nvPicPr>
            <p:cNvPr id="72" name="Graphic 71" descr="Ethernet outline">
              <a:extLst>
                <a:ext uri="{FF2B5EF4-FFF2-40B4-BE49-F238E27FC236}">
                  <a16:creationId xmlns:a16="http://schemas.microsoft.com/office/drawing/2014/main" id="{08B752FF-DAB9-3A7F-D577-E8BB17C90C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7224" y="1112628"/>
              <a:ext cx="548640" cy="548640"/>
            </a:xfrm>
            <a:prstGeom prst="rect">
              <a:avLst/>
            </a:prstGeom>
          </p:spPr>
        </p:pic>
        <p:pic>
          <p:nvPicPr>
            <p:cNvPr id="74" name="Graphic 73" descr="Woman with baby outline">
              <a:extLst>
                <a:ext uri="{FF2B5EF4-FFF2-40B4-BE49-F238E27FC236}">
                  <a16:creationId xmlns:a16="http://schemas.microsoft.com/office/drawing/2014/main" id="{146812D6-64F8-1E26-286A-465A01132D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1829" y="2639827"/>
              <a:ext cx="548640" cy="548640"/>
            </a:xfrm>
            <a:prstGeom prst="rect">
              <a:avLst/>
            </a:prstGeom>
          </p:spPr>
        </p:pic>
        <p:pic>
          <p:nvPicPr>
            <p:cNvPr id="64" name="Graphic 63" descr="Abacus outline">
              <a:extLst>
                <a:ext uri="{FF2B5EF4-FFF2-40B4-BE49-F238E27FC236}">
                  <a16:creationId xmlns:a16="http://schemas.microsoft.com/office/drawing/2014/main" id="{480B3FC3-B234-948D-CBA9-9DEC96CFF1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1227" y="2627671"/>
              <a:ext cx="548640" cy="548640"/>
            </a:xfrm>
            <a:prstGeom prst="rect">
              <a:avLst/>
            </a:prstGeom>
          </p:spPr>
        </p:pic>
        <p:pic>
          <p:nvPicPr>
            <p:cNvPr id="66" name="Graphic 65" descr="Settings outline">
              <a:extLst>
                <a:ext uri="{FF2B5EF4-FFF2-40B4-BE49-F238E27FC236}">
                  <a16:creationId xmlns:a16="http://schemas.microsoft.com/office/drawing/2014/main" id="{E049E972-7926-4D3B-3E2D-615E232171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99261" y="2620934"/>
              <a:ext cx="548640" cy="548640"/>
            </a:xfrm>
            <a:prstGeom prst="rect">
              <a:avLst/>
            </a:prstGeom>
          </p:spPr>
        </p:pic>
        <p:pic>
          <p:nvPicPr>
            <p:cNvPr id="68" name="Graphic 67" descr="Bell outline">
              <a:extLst>
                <a:ext uri="{FF2B5EF4-FFF2-40B4-BE49-F238E27FC236}">
                  <a16:creationId xmlns:a16="http://schemas.microsoft.com/office/drawing/2014/main" id="{D811B3DD-69F6-5363-F65F-D9B09D33EE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04443" y="2627322"/>
              <a:ext cx="548640" cy="548640"/>
            </a:xfrm>
            <a:prstGeom prst="rect">
              <a:avLst/>
            </a:prstGeom>
          </p:spPr>
        </p:pic>
        <p:pic>
          <p:nvPicPr>
            <p:cNvPr id="70" name="Graphic 69" descr="Filing Box Archive outline">
              <a:extLst>
                <a:ext uri="{FF2B5EF4-FFF2-40B4-BE49-F238E27FC236}">
                  <a16:creationId xmlns:a16="http://schemas.microsoft.com/office/drawing/2014/main" id="{822D5A93-741C-5225-AA6C-FFC992C0DE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34079" y="2627322"/>
              <a:ext cx="548640" cy="548640"/>
            </a:xfrm>
            <a:prstGeom prst="rect">
              <a:avLst/>
            </a:prstGeom>
          </p:spPr>
        </p:pic>
        <p:pic>
          <p:nvPicPr>
            <p:cNvPr id="56" name="Graphic 55" descr="N95 mask outline">
              <a:extLst>
                <a:ext uri="{FF2B5EF4-FFF2-40B4-BE49-F238E27FC236}">
                  <a16:creationId xmlns:a16="http://schemas.microsoft.com/office/drawing/2014/main" id="{65467344-5C03-38C7-9694-B34BE077209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6281" y="1159649"/>
              <a:ext cx="548640" cy="548640"/>
            </a:xfrm>
            <a:prstGeom prst="rect">
              <a:avLst/>
            </a:prstGeom>
          </p:spPr>
        </p:pic>
        <p:pic>
          <p:nvPicPr>
            <p:cNvPr id="58" name="Graphic 57" descr="Needle outline">
              <a:extLst>
                <a:ext uri="{FF2B5EF4-FFF2-40B4-BE49-F238E27FC236}">
                  <a16:creationId xmlns:a16="http://schemas.microsoft.com/office/drawing/2014/main" id="{9CB6E3ED-A295-A71A-984B-0F9EE023184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34690" y="1155446"/>
              <a:ext cx="548640" cy="548640"/>
            </a:xfrm>
            <a:prstGeom prst="rect">
              <a:avLst/>
            </a:prstGeom>
          </p:spPr>
        </p:pic>
        <p:pic>
          <p:nvPicPr>
            <p:cNvPr id="60" name="Graphic 59" descr="Statistics outline">
              <a:extLst>
                <a:ext uri="{FF2B5EF4-FFF2-40B4-BE49-F238E27FC236}">
                  <a16:creationId xmlns:a16="http://schemas.microsoft.com/office/drawing/2014/main" id="{350F8DD3-4BBB-0276-BD54-6F5C82F0961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694903" y="1163038"/>
              <a:ext cx="548640" cy="548640"/>
            </a:xfrm>
            <a:prstGeom prst="rect">
              <a:avLst/>
            </a:prstGeom>
          </p:spPr>
        </p:pic>
        <p:pic>
          <p:nvPicPr>
            <p:cNvPr id="62" name="Graphic 61" descr="Germ outline">
              <a:extLst>
                <a:ext uri="{FF2B5EF4-FFF2-40B4-BE49-F238E27FC236}">
                  <a16:creationId xmlns:a16="http://schemas.microsoft.com/office/drawing/2014/main" id="{B2202FA3-B9F8-40F2-3407-2C2E239B51E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799262" y="1112628"/>
              <a:ext cx="548640" cy="548640"/>
            </a:xfrm>
            <a:prstGeom prst="rect">
              <a:avLst/>
            </a:prstGeom>
          </p:spPr>
        </p:pic>
        <p:sp>
          <p:nvSpPr>
            <p:cNvPr id="36" name="Freeform: Shape 35">
              <a:extLst>
                <a:ext uri="{FF2B5EF4-FFF2-40B4-BE49-F238E27FC236}">
                  <a16:creationId xmlns:a16="http://schemas.microsoft.com/office/drawing/2014/main" id="{EA51719F-CEBE-E4F4-F092-4184576A57B1}"/>
                </a:ext>
              </a:extLst>
            </p:cNvPr>
            <p:cNvSpPr/>
            <p:nvPr/>
          </p:nvSpPr>
          <p:spPr>
            <a:xfrm>
              <a:off x="331884" y="1687042"/>
              <a:ext cx="976200" cy="362170"/>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Plan for </a:t>
              </a:r>
              <a:br>
                <a:rPr lang="en-US" sz="1200" kern="1200">
                  <a:solidFill>
                    <a:srgbClr val="000000"/>
                  </a:solidFill>
                  <a:latin typeface="Calibri" panose="020F0502020204030204" pitchFamily="34" charset="0"/>
                  <a:cs typeface="Calibri" panose="020F0502020204030204" pitchFamily="34" charset="0"/>
                </a:rPr>
              </a:br>
              <a:r>
                <a:rPr lang="en-US" sz="1200" kern="1200">
                  <a:solidFill>
                    <a:srgbClr val="000000"/>
                  </a:solidFill>
                  <a:latin typeface="Calibri" panose="020F0502020204030204" pitchFamily="34" charset="0"/>
                  <a:cs typeface="Calibri" panose="020F0502020204030204" pitchFamily="34" charset="0"/>
                </a:rPr>
                <a:t>emergency </a:t>
              </a:r>
              <a:br>
                <a:rPr lang="en-US" sz="1200" kern="1200">
                  <a:solidFill>
                    <a:srgbClr val="000000"/>
                  </a:solidFill>
                  <a:latin typeface="Calibri" panose="020F0502020204030204" pitchFamily="34" charset="0"/>
                  <a:cs typeface="Calibri" panose="020F0502020204030204" pitchFamily="34" charset="0"/>
                </a:rPr>
              </a:br>
              <a:r>
                <a:rPr lang="en-US" sz="1200" kern="1200">
                  <a:solidFill>
                    <a:srgbClr val="000000"/>
                  </a:solidFill>
                  <a:latin typeface="Calibri" panose="020F0502020204030204" pitchFamily="34" charset="0"/>
                  <a:cs typeface="Calibri" panose="020F0502020204030204" pitchFamily="34" charset="0"/>
                </a:rPr>
                <a:t>preparedness and pandemics </a:t>
              </a:r>
            </a:p>
          </p:txBody>
        </p:sp>
        <p:sp>
          <p:nvSpPr>
            <p:cNvPr id="38" name="Freeform: Shape 37">
              <a:extLst>
                <a:ext uri="{FF2B5EF4-FFF2-40B4-BE49-F238E27FC236}">
                  <a16:creationId xmlns:a16="http://schemas.microsoft.com/office/drawing/2014/main" id="{615D3662-9C8C-851D-8BEA-7C404BBDC9D5}"/>
                </a:ext>
              </a:extLst>
            </p:cNvPr>
            <p:cNvSpPr/>
            <p:nvPr/>
          </p:nvSpPr>
          <p:spPr>
            <a:xfrm>
              <a:off x="1405745" y="1687042"/>
              <a:ext cx="976200" cy="362170"/>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Monitor new vaccine uptake</a:t>
              </a:r>
            </a:p>
          </p:txBody>
        </p:sp>
        <p:sp>
          <p:nvSpPr>
            <p:cNvPr id="40" name="Freeform: Shape 39">
              <a:extLst>
                <a:ext uri="{FF2B5EF4-FFF2-40B4-BE49-F238E27FC236}">
                  <a16:creationId xmlns:a16="http://schemas.microsoft.com/office/drawing/2014/main" id="{B400DC1B-DC8D-978C-C608-78737F0AE09A}"/>
                </a:ext>
              </a:extLst>
            </p:cNvPr>
            <p:cNvSpPr/>
            <p:nvPr/>
          </p:nvSpPr>
          <p:spPr>
            <a:xfrm>
              <a:off x="2432381" y="1687042"/>
              <a:ext cx="1023425" cy="362170"/>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dirty="0">
                  <a:solidFill>
                    <a:srgbClr val="000000"/>
                  </a:solidFill>
                  <a:latin typeface="Calibri"/>
                  <a:cs typeface="Calibri"/>
                </a:rPr>
                <a:t>Track and evaluate trends in coverage rates</a:t>
              </a:r>
            </a:p>
          </p:txBody>
        </p:sp>
        <p:sp>
          <p:nvSpPr>
            <p:cNvPr id="42" name="Freeform: Shape 41">
              <a:extLst>
                <a:ext uri="{FF2B5EF4-FFF2-40B4-BE49-F238E27FC236}">
                  <a16:creationId xmlns:a16="http://schemas.microsoft.com/office/drawing/2014/main" id="{72B9AFCF-1FD8-0B5E-E771-FDD5CBEBE23C}"/>
                </a:ext>
              </a:extLst>
            </p:cNvPr>
            <p:cNvSpPr/>
            <p:nvPr/>
          </p:nvSpPr>
          <p:spPr>
            <a:xfrm>
              <a:off x="3553467" y="1687042"/>
              <a:ext cx="976200" cy="362170"/>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Monitor outbreaks and disease levels</a:t>
              </a:r>
            </a:p>
          </p:txBody>
        </p:sp>
        <p:sp>
          <p:nvSpPr>
            <p:cNvPr id="44" name="Freeform: Shape 43">
              <a:extLst>
                <a:ext uri="{FF2B5EF4-FFF2-40B4-BE49-F238E27FC236}">
                  <a16:creationId xmlns:a16="http://schemas.microsoft.com/office/drawing/2014/main" id="{0ED97D06-7D1F-5AC2-C639-2551E8438B1A}"/>
                </a:ext>
              </a:extLst>
            </p:cNvPr>
            <p:cNvSpPr/>
            <p:nvPr/>
          </p:nvSpPr>
          <p:spPr>
            <a:xfrm>
              <a:off x="301931" y="3198204"/>
              <a:ext cx="976200" cy="362170"/>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Calculate vaccinations needed automatically</a:t>
              </a:r>
            </a:p>
          </p:txBody>
        </p:sp>
        <p:sp>
          <p:nvSpPr>
            <p:cNvPr id="46" name="Freeform: Shape 45">
              <a:extLst>
                <a:ext uri="{FF2B5EF4-FFF2-40B4-BE49-F238E27FC236}">
                  <a16:creationId xmlns:a16="http://schemas.microsoft.com/office/drawing/2014/main" id="{61B38798-47C9-3C3A-D55C-B3703CCD388E}"/>
                </a:ext>
              </a:extLst>
            </p:cNvPr>
            <p:cNvSpPr/>
            <p:nvPr/>
          </p:nvSpPr>
          <p:spPr>
            <a:xfrm>
              <a:off x="1375792" y="3198204"/>
              <a:ext cx="976200" cy="362170"/>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Consolidate immunization records</a:t>
              </a:r>
            </a:p>
          </p:txBody>
        </p:sp>
        <p:sp>
          <p:nvSpPr>
            <p:cNvPr id="48" name="Freeform: Shape 47">
              <a:extLst>
                <a:ext uri="{FF2B5EF4-FFF2-40B4-BE49-F238E27FC236}">
                  <a16:creationId xmlns:a16="http://schemas.microsoft.com/office/drawing/2014/main" id="{ABF1806A-1D43-A6BC-9337-514BB6B842F2}"/>
                </a:ext>
              </a:extLst>
            </p:cNvPr>
            <p:cNvSpPr/>
            <p:nvPr/>
          </p:nvSpPr>
          <p:spPr>
            <a:xfrm>
              <a:off x="2449653" y="3198204"/>
              <a:ext cx="976200" cy="732437"/>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algn="ctr" defTabSz="355600">
                <a:lnSpc>
                  <a:spcPct val="90000"/>
                </a:lnSpc>
                <a:spcAft>
                  <a:spcPct val="35000"/>
                </a:spcAft>
              </a:pPr>
              <a:r>
                <a:rPr lang="en-US" sz="1200" kern="1200" dirty="0">
                  <a:solidFill>
                    <a:srgbClr val="000000"/>
                  </a:solidFill>
                  <a:latin typeface="Calibri"/>
                  <a:cs typeface="Calibri"/>
                </a:rPr>
                <a:t>Generate vaccination </a:t>
              </a:r>
              <a:r>
                <a:rPr lang="en-US" sz="1200" dirty="0">
                  <a:solidFill>
                    <a:srgbClr val="000000"/>
                  </a:solidFill>
                  <a:latin typeface="Calibri"/>
                  <a:cs typeface="Calibri"/>
                </a:rPr>
                <a:t>reminder and recall </a:t>
              </a:r>
              <a:r>
                <a:rPr lang="en-US" sz="1200" kern="1200" dirty="0">
                  <a:solidFill>
                    <a:srgbClr val="000000"/>
                  </a:solidFill>
                  <a:latin typeface="Calibri"/>
                  <a:cs typeface="Calibri"/>
                </a:rPr>
                <a:t>notices</a:t>
              </a:r>
            </a:p>
          </p:txBody>
        </p:sp>
        <p:sp>
          <p:nvSpPr>
            <p:cNvPr id="50" name="Freeform: Shape 49">
              <a:extLst>
                <a:ext uri="{FF2B5EF4-FFF2-40B4-BE49-F238E27FC236}">
                  <a16:creationId xmlns:a16="http://schemas.microsoft.com/office/drawing/2014/main" id="{4C8B0E5A-59FC-FE83-6A30-C4922CCF9400}"/>
                </a:ext>
              </a:extLst>
            </p:cNvPr>
            <p:cNvSpPr/>
            <p:nvPr/>
          </p:nvSpPr>
          <p:spPr>
            <a:xfrm>
              <a:off x="3425853" y="3198204"/>
              <a:ext cx="1171521" cy="913259"/>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Support vaccine management at the provider and immunization program levels</a:t>
              </a:r>
            </a:p>
          </p:txBody>
        </p:sp>
        <p:sp>
          <p:nvSpPr>
            <p:cNvPr id="52" name="Freeform: Shape 51">
              <a:extLst>
                <a:ext uri="{FF2B5EF4-FFF2-40B4-BE49-F238E27FC236}">
                  <a16:creationId xmlns:a16="http://schemas.microsoft.com/office/drawing/2014/main" id="{09B604AD-37EC-F437-3656-7C8CE7BE799B}"/>
                </a:ext>
              </a:extLst>
            </p:cNvPr>
            <p:cNvSpPr/>
            <p:nvPr/>
          </p:nvSpPr>
          <p:spPr>
            <a:xfrm>
              <a:off x="4615305" y="1681451"/>
              <a:ext cx="1261690" cy="900318"/>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Collect insights from other electronic health information systems</a:t>
              </a:r>
            </a:p>
          </p:txBody>
        </p:sp>
        <p:sp>
          <p:nvSpPr>
            <p:cNvPr id="54" name="Freeform: Shape 53">
              <a:extLst>
                <a:ext uri="{FF2B5EF4-FFF2-40B4-BE49-F238E27FC236}">
                  <a16:creationId xmlns:a16="http://schemas.microsoft.com/office/drawing/2014/main" id="{806074CD-8AB2-CD3B-6951-70007039430F}"/>
                </a:ext>
              </a:extLst>
            </p:cNvPr>
            <p:cNvSpPr/>
            <p:nvPr/>
          </p:nvSpPr>
          <p:spPr>
            <a:xfrm>
              <a:off x="4416731" y="3188467"/>
              <a:ext cx="1516698" cy="1039598"/>
            </a:xfrm>
            <a:custGeom>
              <a:avLst/>
              <a:gdLst>
                <a:gd name="connsiteX0" fmla="*/ 0 w 976200"/>
                <a:gd name="connsiteY0" fmla="*/ 0 h 362170"/>
                <a:gd name="connsiteX1" fmla="*/ 976200 w 976200"/>
                <a:gd name="connsiteY1" fmla="*/ 0 h 362170"/>
                <a:gd name="connsiteX2" fmla="*/ 976200 w 976200"/>
                <a:gd name="connsiteY2" fmla="*/ 362170 h 362170"/>
                <a:gd name="connsiteX3" fmla="*/ 0 w 976200"/>
                <a:gd name="connsiteY3" fmla="*/ 362170 h 362170"/>
                <a:gd name="connsiteX4" fmla="*/ 0 w 976200"/>
                <a:gd name="connsiteY4" fmla="*/ 0 h 36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200" h="362170">
                  <a:moveTo>
                    <a:pt x="0" y="0"/>
                  </a:moveTo>
                  <a:lnTo>
                    <a:pt x="976200" y="0"/>
                  </a:lnTo>
                  <a:lnTo>
                    <a:pt x="976200" y="362170"/>
                  </a:lnTo>
                  <a:lnTo>
                    <a:pt x="0" y="362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1200" kern="1200">
                  <a:solidFill>
                    <a:srgbClr val="000000"/>
                  </a:solidFill>
                  <a:latin typeface="Calibri" panose="020F0502020204030204" pitchFamily="34" charset="0"/>
                  <a:cs typeface="Calibri" panose="020F0502020204030204" pitchFamily="34" charset="0"/>
                </a:rPr>
                <a:t>Manage all </a:t>
              </a:r>
              <a:br>
                <a:rPr lang="en-US" sz="1200" kern="1200">
                  <a:solidFill>
                    <a:srgbClr val="000000"/>
                  </a:solidFill>
                  <a:latin typeface="Calibri" panose="020F0502020204030204" pitchFamily="34" charset="0"/>
                  <a:cs typeface="Calibri" panose="020F0502020204030204" pitchFamily="34" charset="0"/>
                </a:rPr>
              </a:br>
              <a:r>
                <a:rPr lang="en-US" sz="1200" kern="1200">
                  <a:solidFill>
                    <a:srgbClr val="000000"/>
                  </a:solidFill>
                  <a:latin typeface="Calibri" panose="020F0502020204030204" pitchFamily="34" charset="0"/>
                  <a:cs typeface="Calibri" panose="020F0502020204030204" pitchFamily="34" charset="0"/>
                </a:rPr>
                <a:t>operations of </a:t>
              </a:r>
              <a:br>
                <a:rPr lang="en-US" sz="1200" kern="1200">
                  <a:solidFill>
                    <a:srgbClr val="000000"/>
                  </a:solidFill>
                  <a:latin typeface="Calibri" panose="020F0502020204030204" pitchFamily="34" charset="0"/>
                  <a:cs typeface="Calibri" panose="020F0502020204030204" pitchFamily="34" charset="0"/>
                </a:rPr>
              </a:br>
              <a:r>
                <a:rPr lang="en-US" sz="1200" kern="1200">
                  <a:solidFill>
                    <a:srgbClr val="000000"/>
                  </a:solidFill>
                  <a:latin typeface="Calibri" panose="020F0502020204030204" pitchFamily="34" charset="0"/>
                  <a:cs typeface="Calibri" panose="020F0502020204030204" pitchFamily="34" charset="0"/>
                </a:rPr>
                <a:t>Vaccines </a:t>
              </a:r>
              <a:br>
                <a:rPr lang="en-US" sz="1200" kern="1200">
                  <a:solidFill>
                    <a:srgbClr val="000000"/>
                  </a:solidFill>
                  <a:latin typeface="Calibri" panose="020F0502020204030204" pitchFamily="34" charset="0"/>
                  <a:cs typeface="Calibri" panose="020F0502020204030204" pitchFamily="34" charset="0"/>
                </a:rPr>
              </a:br>
              <a:r>
                <a:rPr lang="en-US" sz="1200" kern="1200">
                  <a:solidFill>
                    <a:srgbClr val="000000"/>
                  </a:solidFill>
                  <a:latin typeface="Calibri" panose="020F0502020204030204" pitchFamily="34" charset="0"/>
                  <a:cs typeface="Calibri" panose="020F0502020204030204" pitchFamily="34" charset="0"/>
                </a:rPr>
                <a:t>for Children </a:t>
              </a:r>
              <a:br>
                <a:rPr lang="en-US" sz="1200" kern="1200">
                  <a:solidFill>
                    <a:srgbClr val="000000"/>
                  </a:solidFill>
                  <a:latin typeface="Calibri" panose="020F0502020204030204" pitchFamily="34" charset="0"/>
                  <a:cs typeface="Calibri" panose="020F0502020204030204" pitchFamily="34" charset="0"/>
                </a:rPr>
              </a:br>
              <a:r>
                <a:rPr lang="en-US" sz="1200" kern="1200">
                  <a:solidFill>
                    <a:srgbClr val="000000"/>
                  </a:solidFill>
                  <a:latin typeface="Calibri" panose="020F0502020204030204" pitchFamily="34" charset="0"/>
                  <a:cs typeface="Calibri" panose="020F0502020204030204" pitchFamily="34" charset="0"/>
                </a:rPr>
                <a:t>(VFC) program </a:t>
              </a:r>
              <a:br>
                <a:rPr lang="en-US" sz="1200" kern="1200">
                  <a:solidFill>
                    <a:srgbClr val="000000"/>
                  </a:solidFill>
                  <a:latin typeface="Calibri" panose="020F0502020204030204" pitchFamily="34" charset="0"/>
                  <a:cs typeface="Calibri" panose="020F0502020204030204" pitchFamily="34" charset="0"/>
                </a:rPr>
              </a:br>
              <a:endParaRPr lang="en-US" sz="1200" kern="1200">
                <a:solidFill>
                  <a:srgbClr val="000000"/>
                </a:solidFill>
                <a:latin typeface="Calibri" panose="020F0502020204030204" pitchFamily="34" charset="0"/>
                <a:cs typeface="Calibri" panose="020F0502020204030204" pitchFamily="34" charset="0"/>
              </a:endParaRPr>
            </a:p>
          </p:txBody>
        </p:sp>
      </p:grpSp>
      <p:sp>
        <p:nvSpPr>
          <p:cNvPr id="9" name="TextBox 8">
            <a:extLst>
              <a:ext uri="{FF2B5EF4-FFF2-40B4-BE49-F238E27FC236}">
                <a16:creationId xmlns:a16="http://schemas.microsoft.com/office/drawing/2014/main" id="{4776DF61-0718-97A2-8483-166492DC7AB2}"/>
              </a:ext>
            </a:extLst>
          </p:cNvPr>
          <p:cNvSpPr txBox="1"/>
          <p:nvPr/>
        </p:nvSpPr>
        <p:spPr>
          <a:xfrm>
            <a:off x="421270" y="4406758"/>
            <a:ext cx="5514208" cy="516518"/>
          </a:xfrm>
          <a:prstGeom prst="rect">
            <a:avLst/>
          </a:prstGeom>
          <a:noFill/>
        </p:spPr>
        <p:txBody>
          <a:bodyPr wrap="square" anchor="ctr"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eaLnBrk="1" hangingPunct="1">
              <a:buClr>
                <a:srgbClr val="0070C0"/>
              </a:buClr>
              <a:defRPr/>
            </a:pPr>
            <a:endParaRPr lang="en-US" sz="1200">
              <a:solidFill>
                <a:srgbClr val="0033A1"/>
              </a:solidFill>
              <a:latin typeface="Myriad Web Pro"/>
              <a:cs typeface="Calibri" panose="020F0502020204030204" pitchFamily="34" charset="0"/>
            </a:endParaRPr>
          </a:p>
          <a:p>
            <a:pPr defTabSz="685800" eaLnBrk="1" hangingPunct="1">
              <a:buClr>
                <a:srgbClr val="0070C0"/>
              </a:buClr>
              <a:defRPr/>
            </a:pPr>
            <a:endParaRPr lang="en-US" sz="1200">
              <a:solidFill>
                <a:srgbClr val="0033A1"/>
              </a:solidFill>
              <a:latin typeface="Myriad Web Pro"/>
              <a:cs typeface="Calibri" panose="020F0502020204030204" pitchFamily="34" charset="0"/>
            </a:endParaRPr>
          </a:p>
          <a:p>
            <a:pPr defTabSz="685800" eaLnBrk="1" hangingPunct="1">
              <a:buClr>
                <a:srgbClr val="0070C0"/>
              </a:buClr>
              <a:defRPr/>
            </a:pPr>
            <a:r>
              <a:rPr lang="en-US" sz="1200">
                <a:solidFill>
                  <a:srgbClr val="000000"/>
                </a:solidFill>
                <a:latin typeface="Calibri" panose="020F0502020204030204" pitchFamily="34" charset="0"/>
                <a:ea typeface="Open Sans" panose="020B0606030504020204" pitchFamily="34" charset="0"/>
                <a:cs typeface="Calibri" panose="020F0502020204030204" pitchFamily="34" charset="0"/>
              </a:rPr>
              <a:t>Birth records </a:t>
            </a:r>
            <a:r>
              <a:rPr lang="en-US" sz="1200" b="1">
                <a:solidFill>
                  <a:srgbClr val="0F56DC"/>
                </a:solidFill>
                <a:latin typeface="Calibri" panose="020F0502020204030204" pitchFamily="34" charset="0"/>
                <a:ea typeface="Open Sans" panose="020B0606030504020204" pitchFamily="34" charset="0"/>
                <a:cs typeface="Calibri" panose="020F0502020204030204" pitchFamily="34" charset="0"/>
                <a:sym typeface="Wingdings" panose="05000000000000000000" pitchFamily="2" charset="2"/>
              </a:rPr>
              <a:t></a:t>
            </a:r>
            <a:r>
              <a:rPr lang="en-US" sz="1200">
                <a:solidFill>
                  <a:srgbClr val="1A468D"/>
                </a:solidFill>
                <a:latin typeface="Calibri" panose="020F0502020204030204" pitchFamily="34" charset="0"/>
                <a:ea typeface="Open Sans" panose="020B0606030504020204" pitchFamily="34" charset="0"/>
                <a:cs typeface="Calibri" panose="020F0502020204030204" pitchFamily="34" charset="0"/>
              </a:rPr>
              <a:t> </a:t>
            </a:r>
            <a:r>
              <a:rPr lang="en-US" sz="1200">
                <a:solidFill>
                  <a:srgbClr val="000000"/>
                </a:solidFill>
                <a:latin typeface="Calibri" panose="020F0502020204030204" pitchFamily="34" charset="0"/>
                <a:ea typeface="Open Sans" panose="020B0606030504020204" pitchFamily="34" charset="0"/>
                <a:cs typeface="Calibri" panose="020F0502020204030204" pitchFamily="34" charset="0"/>
              </a:rPr>
              <a:t>Death records </a:t>
            </a:r>
            <a:r>
              <a:rPr lang="en-US" sz="1200" b="1">
                <a:solidFill>
                  <a:srgbClr val="0F56DC"/>
                </a:solidFill>
                <a:latin typeface="Calibri" panose="020F0502020204030204" pitchFamily="34" charset="0"/>
                <a:ea typeface="Open Sans" panose="020B0606030504020204" pitchFamily="34" charset="0"/>
                <a:cs typeface="Calibri" panose="020F0502020204030204" pitchFamily="34" charset="0"/>
                <a:sym typeface="Wingdings" panose="05000000000000000000" pitchFamily="2" charset="2"/>
              </a:rPr>
              <a:t></a:t>
            </a:r>
            <a:r>
              <a:rPr lang="en-US" sz="1200">
                <a:solidFill>
                  <a:srgbClr val="0F56DC"/>
                </a:solidFill>
                <a:latin typeface="Calibri" panose="020F0502020204030204" pitchFamily="34" charset="0"/>
                <a:ea typeface="Open Sans" panose="020B0606030504020204" pitchFamily="34" charset="0"/>
                <a:cs typeface="Calibri" panose="020F0502020204030204" pitchFamily="34" charset="0"/>
              </a:rPr>
              <a:t> </a:t>
            </a:r>
            <a:r>
              <a:rPr lang="en-US" sz="1200">
                <a:solidFill>
                  <a:srgbClr val="000000"/>
                </a:solidFill>
                <a:latin typeface="Calibri" panose="020F0502020204030204" pitchFamily="34" charset="0"/>
                <a:ea typeface="Open Sans" panose="020B0606030504020204" pitchFamily="34" charset="0"/>
                <a:cs typeface="Calibri" panose="020F0502020204030204" pitchFamily="34" charset="0"/>
              </a:rPr>
              <a:t>Data entered by providers </a:t>
            </a:r>
            <a:r>
              <a:rPr lang="en-US" sz="1200" b="1">
                <a:solidFill>
                  <a:srgbClr val="0F56DC"/>
                </a:solidFill>
                <a:latin typeface="Calibri" panose="020F0502020204030204" pitchFamily="34" charset="0"/>
                <a:ea typeface="Open Sans" panose="020B0606030504020204" pitchFamily="34" charset="0"/>
                <a:cs typeface="Calibri" panose="020F0502020204030204" pitchFamily="34" charset="0"/>
                <a:sym typeface="Wingdings" panose="05000000000000000000" pitchFamily="2" charset="2"/>
              </a:rPr>
              <a:t></a:t>
            </a:r>
            <a:endParaRPr lang="en-US" sz="1200">
              <a:solidFill>
                <a:srgbClr val="000000"/>
              </a:solidFill>
              <a:latin typeface="Calibri" panose="020F0502020204030204" pitchFamily="34" charset="0"/>
              <a:ea typeface="Open Sans" panose="020B0606030504020204" pitchFamily="34" charset="0"/>
              <a:cs typeface="Calibri" panose="020F0502020204030204" pitchFamily="34" charset="0"/>
            </a:endParaRPr>
          </a:p>
          <a:p>
            <a:pPr defTabSz="685800" eaLnBrk="1" hangingPunct="1">
              <a:buClr>
                <a:srgbClr val="0070C0"/>
              </a:buClr>
              <a:defRPr/>
            </a:pPr>
            <a:r>
              <a:rPr lang="en-US" sz="1200">
                <a:solidFill>
                  <a:srgbClr val="000000"/>
                </a:solidFill>
                <a:latin typeface="Calibri" panose="020F0502020204030204" pitchFamily="34" charset="0"/>
                <a:ea typeface="Open Sans" panose="020B0606030504020204" pitchFamily="34" charset="0"/>
                <a:cs typeface="Calibri" panose="020F0502020204030204" pitchFamily="34" charset="0"/>
              </a:rPr>
              <a:t>Medicaid and insurance billing/claims</a:t>
            </a:r>
            <a:r>
              <a:rPr lang="en-US" sz="1200">
                <a:solidFill>
                  <a:srgbClr val="0057B7"/>
                </a:solidFill>
                <a:latin typeface="Calibri" panose="020F0502020204030204" pitchFamily="34" charset="0"/>
                <a:ea typeface="Open Sans" panose="020B0606030504020204" pitchFamily="34" charset="0"/>
                <a:cs typeface="Calibri" panose="020F0502020204030204" pitchFamily="34" charset="0"/>
              </a:rPr>
              <a:t> </a:t>
            </a:r>
            <a:r>
              <a:rPr lang="en-US" sz="1200" b="1">
                <a:solidFill>
                  <a:srgbClr val="0F56DC"/>
                </a:solidFill>
                <a:latin typeface="Calibri" panose="020F0502020204030204" pitchFamily="34" charset="0"/>
                <a:ea typeface="Open Sans" panose="020B0606030504020204" pitchFamily="34" charset="0"/>
                <a:cs typeface="Calibri" panose="020F0502020204030204" pitchFamily="34" charset="0"/>
                <a:sym typeface="Wingdings" panose="05000000000000000000" pitchFamily="2" charset="2"/>
              </a:rPr>
              <a:t></a:t>
            </a:r>
            <a:r>
              <a:rPr lang="en-US" sz="1200">
                <a:solidFill>
                  <a:srgbClr val="1A468D"/>
                </a:solidFill>
                <a:latin typeface="Calibri" panose="020F0502020204030204" pitchFamily="34" charset="0"/>
                <a:ea typeface="Open Sans" panose="020B0606030504020204" pitchFamily="34" charset="0"/>
                <a:cs typeface="Calibri" panose="020F0502020204030204" pitchFamily="34" charset="0"/>
              </a:rPr>
              <a:t> </a:t>
            </a:r>
            <a:r>
              <a:rPr lang="en-US" sz="1200">
                <a:solidFill>
                  <a:srgbClr val="000000"/>
                </a:solidFill>
                <a:latin typeface="Calibri" panose="020F0502020204030204" pitchFamily="34" charset="0"/>
                <a:ea typeface="Open Sans" panose="020B0606030504020204" pitchFamily="34" charset="0"/>
                <a:cs typeface="Calibri" panose="020F0502020204030204" pitchFamily="34" charset="0"/>
              </a:rPr>
              <a:t>Electronic medical records</a:t>
            </a:r>
            <a:endParaRPr lang="en-US" sz="1600">
              <a:solidFill>
                <a:srgbClr val="0033A1"/>
              </a:solidFill>
              <a:latin typeface="Myriad Web Pro"/>
              <a:cs typeface="Calibri" panose="020F0502020204030204" pitchFamily="34" charset="0"/>
            </a:endParaRPr>
          </a:p>
        </p:txBody>
      </p:sp>
      <p:sp>
        <p:nvSpPr>
          <p:cNvPr id="10" name="Rectangle 9">
            <a:extLst>
              <a:ext uri="{FF2B5EF4-FFF2-40B4-BE49-F238E27FC236}">
                <a16:creationId xmlns:a16="http://schemas.microsoft.com/office/drawing/2014/main" id="{1AB579B3-A308-B08A-F11D-CA265B1F1EA1}"/>
              </a:ext>
            </a:extLst>
          </p:cNvPr>
          <p:cNvSpPr/>
          <p:nvPr/>
        </p:nvSpPr>
        <p:spPr>
          <a:xfrm>
            <a:off x="457200" y="4406758"/>
            <a:ext cx="3966754" cy="300082"/>
          </a:xfrm>
          <a:prstGeom prst="rect">
            <a:avLst/>
          </a:prstGeom>
        </p:spPr>
        <p:txBody>
          <a:bodyPr wrap="square" lIns="68580" tIns="34290" rIns="68580" bIns="3429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800">
              <a:defRPr/>
            </a:pPr>
            <a:r>
              <a:rPr lang="en-US" sz="1500" b="1">
                <a:latin typeface="Calibri" panose="020F0502020204030204" pitchFamily="34" charset="0"/>
                <a:ea typeface="Open Sans" panose="020B0606030504020204" pitchFamily="34" charset="0"/>
                <a:cs typeface="Calibri" panose="020F0502020204030204" pitchFamily="34" charset="0"/>
              </a:rPr>
              <a:t>Primary IIS Data Sources</a:t>
            </a:r>
          </a:p>
        </p:txBody>
      </p:sp>
      <p:pic>
        <p:nvPicPr>
          <p:cNvPr id="76" name="Picture 75">
            <a:extLst>
              <a:ext uri="{FF2B5EF4-FFF2-40B4-BE49-F238E27FC236}">
                <a16:creationId xmlns:a16="http://schemas.microsoft.com/office/drawing/2014/main" id="{9A94E713-A084-44E1-CAA9-E259AB962961}"/>
              </a:ext>
            </a:extLst>
          </p:cNvPr>
          <p:cNvPicPr>
            <a:picLocks noChangeAspect="1"/>
          </p:cNvPicPr>
          <p:nvPr/>
        </p:nvPicPr>
        <p:blipFill rotWithShape="1">
          <a:blip r:embed="rId23"/>
          <a:srcRect l="1033" b="-148"/>
          <a:stretch/>
        </p:blipFill>
        <p:spPr>
          <a:xfrm>
            <a:off x="6749210" y="1269208"/>
            <a:ext cx="2239490" cy="2635041"/>
          </a:xfrm>
          <a:prstGeom prst="rect">
            <a:avLst/>
          </a:prstGeom>
          <a:ln>
            <a:solidFill>
              <a:srgbClr val="000000"/>
            </a:solidFill>
          </a:ln>
          <a:effectLst>
            <a:outerShdw blurRad="50800" dir="6240000" sx="7000" sy="7000" algn="br" rotWithShape="0">
              <a:prstClr val="black">
                <a:alpha val="58000"/>
              </a:prstClr>
            </a:outerShdw>
          </a:effectLst>
        </p:spPr>
      </p:pic>
    </p:spTree>
    <p:extLst>
      <p:ext uri="{BB962C8B-B14F-4D97-AF65-F5344CB8AC3E}">
        <p14:creationId xmlns:p14="http://schemas.microsoft.com/office/powerpoint/2010/main" val="562119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A62AF2-86DB-7BC1-61F5-0BAABEB4C7C7}"/>
              </a:ext>
            </a:extLst>
          </p:cNvPr>
          <p:cNvSpPr/>
          <p:nvPr/>
        </p:nvSpPr>
        <p:spPr>
          <a:xfrm>
            <a:off x="478675" y="1896310"/>
            <a:ext cx="1944806" cy="1938711"/>
          </a:xfrm>
          <a:prstGeom prst="rect">
            <a:avLst/>
          </a:prstGeom>
          <a:solidFill>
            <a:schemeClr val="tx1">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F4D984-50DA-DF4C-56C5-9B661540EB96}"/>
              </a:ext>
            </a:extLst>
          </p:cNvPr>
          <p:cNvSpPr/>
          <p:nvPr/>
        </p:nvSpPr>
        <p:spPr>
          <a:xfrm>
            <a:off x="6741994" y="1896310"/>
            <a:ext cx="1944806" cy="1938711"/>
          </a:xfrm>
          <a:prstGeom prst="rect">
            <a:avLst/>
          </a:prstGeom>
          <a:solidFill>
            <a:schemeClr val="tx1">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B85C-40C7-5DB0-FE8E-01452A73C4F3}"/>
              </a:ext>
            </a:extLst>
          </p:cNvPr>
          <p:cNvSpPr/>
          <p:nvPr/>
        </p:nvSpPr>
        <p:spPr>
          <a:xfrm>
            <a:off x="2566448" y="1896310"/>
            <a:ext cx="1944806" cy="1938711"/>
          </a:xfrm>
          <a:prstGeom prst="rect">
            <a:avLst/>
          </a:prstGeom>
          <a:solidFill>
            <a:schemeClr val="tx1">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73CBCB-D1DE-C1AC-9773-F694D0E84F48}"/>
              </a:ext>
            </a:extLst>
          </p:cNvPr>
          <p:cNvSpPr/>
          <p:nvPr/>
        </p:nvSpPr>
        <p:spPr>
          <a:xfrm>
            <a:off x="4654221" y="1896310"/>
            <a:ext cx="1944806" cy="1938711"/>
          </a:xfrm>
          <a:prstGeom prst="rect">
            <a:avLst/>
          </a:prstGeom>
          <a:solidFill>
            <a:schemeClr val="tx1">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F1D74B-9323-D460-CD5B-11A2FCA808C8}"/>
              </a:ext>
            </a:extLst>
          </p:cNvPr>
          <p:cNvSpPr>
            <a:spLocks noGrp="1"/>
          </p:cNvSpPr>
          <p:nvPr>
            <p:ph type="title"/>
          </p:nvPr>
        </p:nvSpPr>
        <p:spPr/>
        <p:txBody>
          <a:bodyPr lIns="91440" tIns="45720" rIns="91440" bIns="45720" anchor="b" anchorCtr="0"/>
          <a:lstStyle/>
          <a:p>
            <a:pPr>
              <a:lnSpc>
                <a:spcPct val="65331"/>
              </a:lnSpc>
            </a:pPr>
            <a:r>
              <a:rPr lang="en-US">
                <a:solidFill>
                  <a:srgbClr val="0057B7"/>
                </a:solidFill>
                <a:latin typeface="Calibri"/>
                <a:cs typeface="Calibri"/>
              </a:rPr>
              <a:t>Benefits and Health Outcomes</a:t>
            </a:r>
            <a:endParaRPr lang="en-US">
              <a:cs typeface="Calibri" pitchFamily="34" charset="0"/>
            </a:endParaRPr>
          </a:p>
        </p:txBody>
      </p:sp>
      <p:sp>
        <p:nvSpPr>
          <p:cNvPr id="5" name="TextBox 4">
            <a:extLst>
              <a:ext uri="{FF2B5EF4-FFF2-40B4-BE49-F238E27FC236}">
                <a16:creationId xmlns:a16="http://schemas.microsoft.com/office/drawing/2014/main" id="{105BA43F-1DEB-8198-6190-C321C582B154}"/>
              </a:ext>
            </a:extLst>
          </p:cNvPr>
          <p:cNvSpPr txBox="1"/>
          <p:nvPr/>
        </p:nvSpPr>
        <p:spPr>
          <a:xfrm>
            <a:off x="457200" y="1238403"/>
            <a:ext cx="8115993" cy="584775"/>
          </a:xfrm>
          <a:prstGeom prst="rect">
            <a:avLst/>
          </a:prstGeom>
          <a:noFill/>
        </p:spPr>
        <p:txBody>
          <a:bodyPr wrap="square" lIns="91440" tIns="45720" rIns="91440" bIns="45720" rtlCol="0" anchor="t">
            <a:spAutoFit/>
          </a:bodyPr>
          <a:lstStyle/>
          <a:p>
            <a:r>
              <a:rPr lang="en-US" sz="1600">
                <a:solidFill>
                  <a:srgbClr val="000000"/>
                </a:solidFill>
                <a:latin typeface="Calibri"/>
                <a:cs typeface="Calibri"/>
              </a:rPr>
              <a:t>IISs </a:t>
            </a:r>
            <a:r>
              <a:rPr lang="en-US" sz="1600" b="1">
                <a:solidFill>
                  <a:srgbClr val="000000"/>
                </a:solidFill>
                <a:latin typeface="Calibri"/>
                <a:cs typeface="Calibri"/>
              </a:rPr>
              <a:t>collect, analyze, and share</a:t>
            </a:r>
            <a:r>
              <a:rPr lang="en-US" sz="1600">
                <a:solidFill>
                  <a:srgbClr val="000000"/>
                </a:solidFill>
                <a:latin typeface="Calibri"/>
                <a:cs typeface="Calibri"/>
              </a:rPr>
              <a:t> vaccination data to </a:t>
            </a:r>
            <a:r>
              <a:rPr lang="en-US" sz="1600" b="1">
                <a:solidFill>
                  <a:srgbClr val="000000"/>
                </a:solidFill>
                <a:latin typeface="Calibri"/>
                <a:cs typeface="Calibri"/>
              </a:rPr>
              <a:t>protect individuals and communities</a:t>
            </a:r>
            <a:r>
              <a:rPr lang="en-US" sz="1600">
                <a:solidFill>
                  <a:srgbClr val="000000"/>
                </a:solidFill>
                <a:latin typeface="Calibri"/>
                <a:cs typeface="Calibri"/>
              </a:rPr>
              <a:t> from vaccine-preventable diseases.</a:t>
            </a:r>
          </a:p>
        </p:txBody>
      </p:sp>
      <p:pic>
        <p:nvPicPr>
          <p:cNvPr id="9" name="Graphic 8" descr="Immunity with solid fill">
            <a:extLst>
              <a:ext uri="{FF2B5EF4-FFF2-40B4-BE49-F238E27FC236}">
                <a16:creationId xmlns:a16="http://schemas.microsoft.com/office/drawing/2014/main" id="{90CE3AD9-F137-5A22-DA0D-8FE776AEBC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6654" y="1924089"/>
            <a:ext cx="468849" cy="468849"/>
          </a:xfrm>
          <a:prstGeom prst="rect">
            <a:avLst/>
          </a:prstGeom>
        </p:spPr>
      </p:pic>
      <p:pic>
        <p:nvPicPr>
          <p:cNvPr id="12" name="Graphic 11" descr="Monthly calendar with solid fill">
            <a:extLst>
              <a:ext uri="{FF2B5EF4-FFF2-40B4-BE49-F238E27FC236}">
                <a16:creationId xmlns:a16="http://schemas.microsoft.com/office/drawing/2014/main" id="{5C2864D4-FF90-FD0C-6D89-1774C33FDD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9280" y="1924089"/>
            <a:ext cx="490235" cy="490235"/>
          </a:xfrm>
          <a:prstGeom prst="rect">
            <a:avLst/>
          </a:prstGeom>
        </p:spPr>
      </p:pic>
      <p:pic>
        <p:nvPicPr>
          <p:cNvPr id="14" name="Graphic 13" descr="Badge Tick with solid fill">
            <a:extLst>
              <a:ext uri="{FF2B5EF4-FFF2-40B4-BE49-F238E27FC236}">
                <a16:creationId xmlns:a16="http://schemas.microsoft.com/office/drawing/2014/main" id="{AAF1D98A-4890-4B3D-EE6A-CBE98D39AB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42508" y="1896310"/>
            <a:ext cx="592687" cy="592687"/>
          </a:xfrm>
          <a:prstGeom prst="rect">
            <a:avLst/>
          </a:prstGeom>
        </p:spPr>
      </p:pic>
      <p:pic>
        <p:nvPicPr>
          <p:cNvPr id="15" name="Graphic 14" descr="Rattle with solid fill">
            <a:extLst>
              <a:ext uri="{FF2B5EF4-FFF2-40B4-BE49-F238E27FC236}">
                <a16:creationId xmlns:a16="http://schemas.microsoft.com/office/drawing/2014/main" id="{D0D46503-942E-7DA1-EA16-786827245C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58060" y="1924089"/>
            <a:ext cx="537128" cy="537128"/>
          </a:xfrm>
          <a:prstGeom prst="rect">
            <a:avLst/>
          </a:prstGeom>
        </p:spPr>
      </p:pic>
      <p:sp>
        <p:nvSpPr>
          <p:cNvPr id="18" name="TextBox 17">
            <a:extLst>
              <a:ext uri="{FF2B5EF4-FFF2-40B4-BE49-F238E27FC236}">
                <a16:creationId xmlns:a16="http://schemas.microsoft.com/office/drawing/2014/main" id="{812D9E9F-9F28-9015-3FD6-33AAFD00459F}"/>
              </a:ext>
            </a:extLst>
          </p:cNvPr>
          <p:cNvSpPr txBox="1"/>
          <p:nvPr/>
        </p:nvSpPr>
        <p:spPr>
          <a:xfrm>
            <a:off x="536678" y="2427723"/>
            <a:ext cx="1828800" cy="1140173"/>
          </a:xfrm>
          <a:prstGeom prst="rect">
            <a:avLst/>
          </a:prstGeom>
          <a:noFill/>
          <a:ln w="12700" cap="flat" cmpd="sng" algn="ctr">
            <a:noFill/>
            <a:prstDash val="solid"/>
            <a:miter lim="800000"/>
          </a:ln>
          <a:effectLst/>
        </p:spPr>
        <p:txBody>
          <a:bodyPr wrap="square" lIns="62345" tIns="31173" rIns="62345" bIns="31173"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a:ea typeface="+mn-ea"/>
                <a:cs typeface="+mn-cs"/>
              </a:rPr>
              <a:t>Communities have equitable protection from diseases that can be prevented by vaccine</a:t>
            </a:r>
            <a:r>
              <a:rPr lang="en-US" sz="1400" kern="0">
                <a:solidFill>
                  <a:srgbClr val="000000"/>
                </a:solidFill>
                <a:latin typeface="Calibri" panose="020F0502020204030204"/>
              </a:rPr>
              <a:t>.</a:t>
            </a:r>
            <a:endParaRPr kumimoji="0" lang="en-US" sz="1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D843262-ADBE-9792-5AD1-EB0460BCC492}"/>
              </a:ext>
            </a:extLst>
          </p:cNvPr>
          <p:cNvSpPr txBox="1"/>
          <p:nvPr/>
        </p:nvSpPr>
        <p:spPr>
          <a:xfrm>
            <a:off x="2624451" y="2459201"/>
            <a:ext cx="1828800" cy="1169551"/>
          </a:xfrm>
          <a:prstGeom prst="rect">
            <a:avLst/>
          </a:prstGeom>
          <a:noFill/>
        </p:spPr>
        <p:txBody>
          <a:bodyPr wrap="square" lIns="91440" tIns="45720" rIns="91440" bIns="45720" anchor="t">
            <a:spAutoFit/>
          </a:bodyPr>
          <a:lstStyle/>
          <a:p>
            <a:pPr marL="0" marR="0" lvl="0" indent="0" algn="l" defTabSz="1141171"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a:ea typeface="+mn-ea"/>
                <a:cs typeface="+mn-cs"/>
              </a:rPr>
              <a:t>Public health departments are prepared for disease outbreaks and public health emergencies</a:t>
            </a:r>
            <a:r>
              <a:rPr lang="en-US" sz="1400" kern="0">
                <a:solidFill>
                  <a:srgbClr val="000000"/>
                </a:solidFill>
                <a:latin typeface="Calibri" panose="020F0502020204030204"/>
              </a:rPr>
              <a:t>.</a:t>
            </a:r>
            <a:endParaRPr kumimoji="0" lang="en-US" sz="1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BF45C40-0575-099E-2152-A49BAD423091}"/>
              </a:ext>
            </a:extLst>
          </p:cNvPr>
          <p:cNvSpPr txBox="1"/>
          <p:nvPr/>
        </p:nvSpPr>
        <p:spPr>
          <a:xfrm>
            <a:off x="4712224" y="2461217"/>
            <a:ext cx="1828800" cy="1169551"/>
          </a:xfrm>
          <a:prstGeom prst="rect">
            <a:avLst/>
          </a:prstGeom>
          <a:noFill/>
        </p:spPr>
        <p:txBody>
          <a:bodyPr wrap="square" lIns="91440" tIns="45720" rIns="91440" bIns="45720" anchor="t">
            <a:spAutoFit/>
          </a:bodyPr>
          <a:lstStyle/>
          <a:p>
            <a:pPr defTabSz="1141171" eaLnBrk="1" fontAlgn="auto" hangingPunct="1">
              <a:spcBef>
                <a:spcPts val="0"/>
              </a:spcBef>
              <a:spcAft>
                <a:spcPts val="0"/>
              </a:spcAft>
              <a:defRPr/>
            </a:pPr>
            <a:r>
              <a:rPr lang="en-US" sz="1400">
                <a:solidFill>
                  <a:srgbClr val="000000"/>
                </a:solidFill>
                <a:latin typeface="Calibri" panose="020F0502020204030204"/>
                <a:cs typeface="Calibri"/>
              </a:rPr>
              <a:t>Eligible children</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Calibri"/>
              </a:rPr>
              <a:t> who need it receive timely, free vaccines that protect them from preventable diseases</a:t>
            </a:r>
            <a:r>
              <a:rPr lang="en-US" sz="1400">
                <a:solidFill>
                  <a:srgbClr val="000000"/>
                </a:solidFill>
                <a:latin typeface="Calibri" panose="020F0502020204030204"/>
                <a:cs typeface="Calibri"/>
              </a:rPr>
              <a:t>.</a:t>
            </a: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sp>
        <p:nvSpPr>
          <p:cNvPr id="21" name="TextBox 20">
            <a:extLst>
              <a:ext uri="{FF2B5EF4-FFF2-40B4-BE49-F238E27FC236}">
                <a16:creationId xmlns:a16="http://schemas.microsoft.com/office/drawing/2014/main" id="{B94F6063-522A-1622-2B97-8F899AE909D5}"/>
              </a:ext>
            </a:extLst>
          </p:cNvPr>
          <p:cNvSpPr txBox="1"/>
          <p:nvPr/>
        </p:nvSpPr>
        <p:spPr>
          <a:xfrm>
            <a:off x="6799997" y="2413034"/>
            <a:ext cx="1828800" cy="954107"/>
          </a:xfrm>
          <a:prstGeom prst="rect">
            <a:avLst/>
          </a:prstGeom>
          <a:noFill/>
        </p:spPr>
        <p:txBody>
          <a:bodyPr wrap="square" lIns="91440" tIns="45720" rIns="91440" bIns="45720" anchor="t">
            <a:spAutoFit/>
          </a:bodyPr>
          <a:lstStyle/>
          <a:p>
            <a:pPr marL="0" marR="0" lvl="0" indent="0" algn="l" defTabSz="7780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Calibri"/>
              </a:rPr>
              <a:t>Individuals receive timely vaccinations and experience better health</a:t>
            </a:r>
            <a:r>
              <a:rPr lang="en-US" sz="1400">
                <a:solidFill>
                  <a:srgbClr val="000000"/>
                </a:solidFill>
                <a:latin typeface="Calibri" panose="020F0502020204030204"/>
                <a:cs typeface="Calibri"/>
              </a:rPr>
              <a:t>.</a:t>
            </a: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pic>
        <p:nvPicPr>
          <p:cNvPr id="22" name="Picture 21">
            <a:extLst>
              <a:ext uri="{FF2B5EF4-FFF2-40B4-BE49-F238E27FC236}">
                <a16:creationId xmlns:a16="http://schemas.microsoft.com/office/drawing/2014/main" id="{74FE4FBA-C714-734D-99E2-439299EA37BE}"/>
              </a:ext>
            </a:extLst>
          </p:cNvPr>
          <p:cNvPicPr>
            <a:picLocks noChangeAspect="1"/>
          </p:cNvPicPr>
          <p:nvPr/>
        </p:nvPicPr>
        <p:blipFill>
          <a:blip r:embed="rId10"/>
          <a:stretch>
            <a:fillRect/>
          </a:stretch>
        </p:blipFill>
        <p:spPr>
          <a:xfrm>
            <a:off x="2812026" y="4091750"/>
            <a:ext cx="3059004" cy="845771"/>
          </a:xfrm>
          <a:prstGeom prst="rect">
            <a:avLst/>
          </a:prstGeom>
        </p:spPr>
      </p:pic>
      <p:sp>
        <p:nvSpPr>
          <p:cNvPr id="6" name="Slide Number Placeholder 3">
            <a:extLst>
              <a:ext uri="{FF2B5EF4-FFF2-40B4-BE49-F238E27FC236}">
                <a16:creationId xmlns:a16="http://schemas.microsoft.com/office/drawing/2014/main" id="{AFF225DD-7954-CD79-D0F0-E18FCDD39BCC}"/>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7</a:t>
            </a:fld>
            <a:endParaRPr lang="en-US" sz="900">
              <a:solidFill>
                <a:srgbClr val="17468F"/>
              </a:solidFill>
            </a:endParaRPr>
          </a:p>
        </p:txBody>
      </p:sp>
    </p:spTree>
    <p:extLst>
      <p:ext uri="{BB962C8B-B14F-4D97-AF65-F5344CB8AC3E}">
        <p14:creationId xmlns:p14="http://schemas.microsoft.com/office/powerpoint/2010/main" val="36850339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250E9257-FF7A-4A57-A8F4-497BBA3CBFFF}"/>
              </a:ext>
            </a:extLst>
          </p:cNvPr>
          <p:cNvSpPr txBox="1">
            <a:spLocks/>
          </p:cNvSpPr>
          <p:nvPr/>
        </p:nvSpPr>
        <p:spPr>
          <a:xfrm>
            <a:off x="1022728" y="3707351"/>
            <a:ext cx="1169241" cy="685800"/>
          </a:xfrm>
          <a:prstGeom prst="rect">
            <a:avLst/>
          </a:prstGeom>
        </p:spPr>
        <p:txBody>
          <a:bodyPr vert="horz" lIns="68580" tIns="34290" rIns="68580" bIns="34290" rtlCol="0" anchor="t"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783">
              <a:spcBef>
                <a:spcPts val="0"/>
              </a:spcBef>
              <a:spcAft>
                <a:spcPts val="300"/>
              </a:spcAft>
              <a:buClr>
                <a:srgbClr val="81BC00"/>
              </a:buClr>
              <a:defRPr/>
            </a:pPr>
            <a:r>
              <a:rPr lang="en-US" sz="1200" b="1">
                <a:solidFill>
                  <a:srgbClr val="0057B7"/>
                </a:solidFill>
                <a:latin typeface="Calibri" panose="020F0502020204030204" pitchFamily="34" charset="0"/>
                <a:ea typeface="Open Sans" panose="020B0606030504020204" pitchFamily="34" charset="0"/>
                <a:cs typeface="Calibri" panose="020F0502020204030204" pitchFamily="34" charset="0"/>
              </a:rPr>
              <a:t>1991</a:t>
            </a:r>
          </a:p>
          <a:p>
            <a:pPr defTabSz="685783">
              <a:spcBef>
                <a:spcPts val="0"/>
              </a:spcBef>
              <a:buClr>
                <a:srgbClr val="005DAA"/>
              </a:buClr>
              <a:defRPr/>
            </a:pPr>
            <a:r>
              <a:rPr lang="en-US" sz="900">
                <a:solidFill>
                  <a:srgbClr val="2D2D2D"/>
                </a:solidFill>
                <a:latin typeface="Calibri" panose="020F0502020204030204" pitchFamily="34" charset="0"/>
                <a:ea typeface="Open Sans" panose="020B0606030504020204" pitchFamily="34" charset="0"/>
                <a:cs typeface="Calibri" panose="020F0502020204030204" pitchFamily="34" charset="0"/>
              </a:rPr>
              <a:t>The All Kids Count initiative of the Robert Woods Johnson Foundation began funding registry development.</a:t>
            </a:r>
          </a:p>
        </p:txBody>
      </p:sp>
      <p:sp>
        <p:nvSpPr>
          <p:cNvPr id="2" name="Title 1">
            <a:extLst>
              <a:ext uri="{FF2B5EF4-FFF2-40B4-BE49-F238E27FC236}">
                <a16:creationId xmlns:a16="http://schemas.microsoft.com/office/drawing/2014/main" id="{BA3B5782-4EF4-46A4-B762-AF1A592200B0}"/>
              </a:ext>
            </a:extLst>
          </p:cNvPr>
          <p:cNvSpPr>
            <a:spLocks noGrp="1"/>
          </p:cNvSpPr>
          <p:nvPr>
            <p:ph type="title"/>
          </p:nvPr>
        </p:nvSpPr>
        <p:spPr/>
        <p:txBody>
          <a:bodyPr lIns="68580" tIns="34290" rIns="68580" bIns="34290" anchor="t" anchorCtr="0">
            <a:norm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a:lnSpc>
                <a:spcPct val="104755"/>
              </a:lnSpc>
            </a:pPr>
            <a:r>
              <a:rPr lang="en-US">
                <a:solidFill>
                  <a:srgbClr val="0057B7"/>
                </a:solidFill>
                <a:latin typeface="Calibri"/>
                <a:ea typeface="Open Sans"/>
                <a:cs typeface="Calibri"/>
              </a:rPr>
              <a:t>History of IISs</a:t>
            </a:r>
            <a:endParaRPr lang="en-US">
              <a:solidFill>
                <a:srgbClr val="0057B7"/>
              </a:solidFill>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4C710AA9-3356-4E40-9511-393F57B54A66}"/>
              </a:ext>
            </a:extLst>
          </p:cNvPr>
          <p:cNvGrpSpPr/>
          <p:nvPr/>
        </p:nvGrpSpPr>
        <p:grpSpPr>
          <a:xfrm>
            <a:off x="4366676" y="1833061"/>
            <a:ext cx="171450" cy="1805684"/>
            <a:chOff x="4625014" y="2443622"/>
            <a:chExt cx="228600" cy="2407579"/>
          </a:xfrm>
        </p:grpSpPr>
        <p:cxnSp>
          <p:nvCxnSpPr>
            <p:cNvPr id="6" name="Straight Connector 5">
              <a:extLst>
                <a:ext uri="{FF2B5EF4-FFF2-40B4-BE49-F238E27FC236}">
                  <a16:creationId xmlns:a16="http://schemas.microsoft.com/office/drawing/2014/main" id="{DAA7A220-1743-45D4-AA4F-1213ED345ED1}"/>
                </a:ext>
              </a:extLst>
            </p:cNvPr>
            <p:cNvCxnSpPr>
              <a:cxnSpLocks/>
              <a:endCxn id="8" idx="4"/>
            </p:cNvCxnSpPr>
            <p:nvPr/>
          </p:nvCxnSpPr>
          <p:spPr>
            <a:xfrm flipV="1">
              <a:off x="4739314" y="2672222"/>
              <a:ext cx="0" cy="2178979"/>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BC6A0B9-4C26-4C7A-A493-B31E40E39031}"/>
                </a:ext>
              </a:extLst>
            </p:cNvPr>
            <p:cNvSpPr/>
            <p:nvPr/>
          </p:nvSpPr>
          <p:spPr>
            <a:xfrm>
              <a:off x="4625014" y="2443622"/>
              <a:ext cx="228600" cy="2286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algn="ctr" defTabSz="914355" eaLnBrk="1" fontAlgn="auto" hangingPunct="1">
                <a:spcBef>
                  <a:spcPts val="0"/>
                </a:spcBef>
                <a:spcAft>
                  <a:spcPts val="0"/>
                </a:spcAft>
                <a:defRPr/>
              </a:pPr>
              <a:endParaRPr lang="en-US" sz="1350">
                <a:solidFill>
                  <a:srgbClr val="546DB4"/>
                </a:solidFill>
                <a:latin typeface="Calibri" panose="020F0502020204030204" pitchFamily="34" charset="0"/>
                <a:ea typeface="Microsoft YaHei"/>
                <a:cs typeface="Calibri" panose="020F0502020204030204" pitchFamily="34" charset="0"/>
              </a:endParaRPr>
            </a:p>
          </p:txBody>
        </p:sp>
      </p:grpSp>
      <p:grpSp>
        <p:nvGrpSpPr>
          <p:cNvPr id="3" name="Group 2">
            <a:extLst>
              <a:ext uri="{FF2B5EF4-FFF2-40B4-BE49-F238E27FC236}">
                <a16:creationId xmlns:a16="http://schemas.microsoft.com/office/drawing/2014/main" id="{9FDAE6ED-9FAC-4C3A-8563-11ECA0F729A7}"/>
              </a:ext>
            </a:extLst>
          </p:cNvPr>
          <p:cNvGrpSpPr/>
          <p:nvPr/>
        </p:nvGrpSpPr>
        <p:grpSpPr>
          <a:xfrm>
            <a:off x="853957" y="3223907"/>
            <a:ext cx="171450" cy="1623175"/>
            <a:chOff x="676038" y="4318820"/>
            <a:chExt cx="228600" cy="2164233"/>
          </a:xfrm>
        </p:grpSpPr>
        <p:cxnSp>
          <p:nvCxnSpPr>
            <p:cNvPr id="9" name="Straight Connector 8">
              <a:extLst>
                <a:ext uri="{FF2B5EF4-FFF2-40B4-BE49-F238E27FC236}">
                  <a16:creationId xmlns:a16="http://schemas.microsoft.com/office/drawing/2014/main" id="{D13E445A-82F9-49AA-8CF2-09DFB26D60C4}"/>
                </a:ext>
              </a:extLst>
            </p:cNvPr>
            <p:cNvCxnSpPr>
              <a:cxnSpLocks/>
              <a:stCxn id="10" idx="0"/>
            </p:cNvCxnSpPr>
            <p:nvPr/>
          </p:nvCxnSpPr>
          <p:spPr>
            <a:xfrm flipV="1">
              <a:off x="790338" y="4318820"/>
              <a:ext cx="9127" cy="1935633"/>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E4756A6-97F7-42D8-8CB0-E4CFA35302D8}"/>
                </a:ext>
              </a:extLst>
            </p:cNvPr>
            <p:cNvSpPr/>
            <p:nvPr/>
          </p:nvSpPr>
          <p:spPr>
            <a:xfrm>
              <a:off x="676038" y="6254453"/>
              <a:ext cx="228600" cy="2286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algn="ctr" defTabSz="914355" eaLnBrk="1" fontAlgn="auto" hangingPunct="1">
                <a:spcBef>
                  <a:spcPts val="0"/>
                </a:spcBef>
                <a:spcAft>
                  <a:spcPts val="0"/>
                </a:spcAft>
                <a:defRPr/>
              </a:pPr>
              <a:endParaRPr lang="en-US" sz="1350">
                <a:solidFill>
                  <a:srgbClr val="9A3B25"/>
                </a:solidFill>
                <a:latin typeface="Calibri" panose="020F0502020204030204" pitchFamily="34" charset="0"/>
                <a:ea typeface="Microsoft YaHei"/>
                <a:cs typeface="Calibri" panose="020F0502020204030204" pitchFamily="34" charset="0"/>
              </a:endParaRPr>
            </a:p>
          </p:txBody>
        </p:sp>
      </p:grpSp>
      <p:grpSp>
        <p:nvGrpSpPr>
          <p:cNvPr id="24" name="Group 23">
            <a:extLst>
              <a:ext uri="{FF2B5EF4-FFF2-40B4-BE49-F238E27FC236}">
                <a16:creationId xmlns:a16="http://schemas.microsoft.com/office/drawing/2014/main" id="{8FF8A67B-71B8-4FCB-9C29-7F39095AF9DC}"/>
              </a:ext>
            </a:extLst>
          </p:cNvPr>
          <p:cNvGrpSpPr/>
          <p:nvPr/>
        </p:nvGrpSpPr>
        <p:grpSpPr>
          <a:xfrm>
            <a:off x="520368" y="1814455"/>
            <a:ext cx="171450" cy="1212432"/>
            <a:chOff x="36599" y="2493143"/>
            <a:chExt cx="228600" cy="1616576"/>
          </a:xfrm>
        </p:grpSpPr>
        <p:cxnSp>
          <p:nvCxnSpPr>
            <p:cNvPr id="4" name="Straight Connector 3">
              <a:extLst>
                <a:ext uri="{FF2B5EF4-FFF2-40B4-BE49-F238E27FC236}">
                  <a16:creationId xmlns:a16="http://schemas.microsoft.com/office/drawing/2014/main" id="{9F486E13-EC18-483A-8753-F340A4545821}"/>
                </a:ext>
              </a:extLst>
            </p:cNvPr>
            <p:cNvCxnSpPr>
              <a:cxnSpLocks/>
            </p:cNvCxnSpPr>
            <p:nvPr/>
          </p:nvCxnSpPr>
          <p:spPr>
            <a:xfrm flipV="1">
              <a:off x="150901" y="2517949"/>
              <a:ext cx="0" cy="159177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364AC4-0D47-42CB-8DE1-5D2813E5EC52}"/>
                </a:ext>
              </a:extLst>
            </p:cNvPr>
            <p:cNvSpPr/>
            <p:nvPr/>
          </p:nvSpPr>
          <p:spPr>
            <a:xfrm>
              <a:off x="36599" y="2493143"/>
              <a:ext cx="228600" cy="2286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algn="ctr" defTabSz="914355" eaLnBrk="1" fontAlgn="auto" hangingPunct="1">
                <a:spcBef>
                  <a:spcPts val="0"/>
                </a:spcBef>
                <a:spcAft>
                  <a:spcPts val="0"/>
                </a:spcAft>
                <a:defRPr/>
              </a:pPr>
              <a:endParaRPr lang="en-US" sz="1350">
                <a:solidFill>
                  <a:srgbClr val="546DB4"/>
                </a:solidFill>
                <a:latin typeface="Calibri" panose="020F0502020204030204" pitchFamily="34" charset="0"/>
                <a:ea typeface="Microsoft YaHei"/>
                <a:cs typeface="Calibri" panose="020F0502020204030204" pitchFamily="34" charset="0"/>
              </a:endParaRPr>
            </a:p>
          </p:txBody>
        </p:sp>
      </p:grpSp>
      <p:sp>
        <p:nvSpPr>
          <p:cNvPr id="14" name="Text Placeholder 9">
            <a:extLst>
              <a:ext uri="{FF2B5EF4-FFF2-40B4-BE49-F238E27FC236}">
                <a16:creationId xmlns:a16="http://schemas.microsoft.com/office/drawing/2014/main" id="{7877380B-5937-466E-B7F2-6BC3656F3E16}"/>
              </a:ext>
            </a:extLst>
          </p:cNvPr>
          <p:cNvSpPr txBox="1">
            <a:spLocks/>
          </p:cNvSpPr>
          <p:nvPr/>
        </p:nvSpPr>
        <p:spPr>
          <a:xfrm>
            <a:off x="679771" y="1762750"/>
            <a:ext cx="2886167" cy="1051688"/>
          </a:xfrm>
          <a:prstGeom prst="rect">
            <a:avLst/>
          </a:prstGeom>
        </p:spPr>
        <p:txBody>
          <a:bodyPr vert="horz" lIns="68580" tIns="34290" rIns="68580" bIns="34290" rtlCol="0" anchor="t"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783">
              <a:spcBef>
                <a:spcPts val="0"/>
              </a:spcBef>
              <a:spcAft>
                <a:spcPts val="300"/>
              </a:spcAft>
              <a:buClr>
                <a:srgbClr val="81BC00"/>
              </a:buClr>
              <a:defRPr/>
            </a:pPr>
            <a:r>
              <a:rPr lang="en-US" sz="1200" b="1">
                <a:solidFill>
                  <a:srgbClr val="0057B7"/>
                </a:solidFill>
                <a:latin typeface="Calibri" panose="020F0502020204030204" pitchFamily="34" charset="0"/>
                <a:ea typeface="Open Sans" panose="020B0606030504020204" pitchFamily="34" charset="0"/>
                <a:cs typeface="Calibri" panose="020F0502020204030204" pitchFamily="34" charset="0"/>
              </a:rPr>
              <a:t>1989-1991</a:t>
            </a:r>
          </a:p>
          <a:p>
            <a:pPr defTabSz="685783">
              <a:spcBef>
                <a:spcPts val="0"/>
              </a:spcBef>
              <a:buClr>
                <a:srgbClr val="005DAA"/>
              </a:buClr>
              <a:defRPr/>
            </a:pPr>
            <a:r>
              <a:rPr lang="en-US" sz="900">
                <a:solidFill>
                  <a:srgbClr val="2D2D2D"/>
                </a:solidFill>
                <a:latin typeface="Calibri" panose="020F0502020204030204" pitchFamily="34" charset="0"/>
                <a:ea typeface="Open Sans" panose="020B0606030504020204" pitchFamily="34" charset="0"/>
                <a:cs typeface="Calibri" panose="020F0502020204030204" pitchFamily="34" charset="0"/>
              </a:rPr>
              <a:t>Although the measles outbreak of 1989-91 spurred discussion about the need for a national immunization registry, the idea did not gain traction because of the lack of supporting federal policy, widespread concerns about the federal government having a single database with data from all citizens, and privacy concerns about the data.</a:t>
            </a:r>
          </a:p>
        </p:txBody>
      </p:sp>
      <p:grpSp>
        <p:nvGrpSpPr>
          <p:cNvPr id="17" name="Group 16">
            <a:extLst>
              <a:ext uri="{FF2B5EF4-FFF2-40B4-BE49-F238E27FC236}">
                <a16:creationId xmlns:a16="http://schemas.microsoft.com/office/drawing/2014/main" id="{BFE122B1-4D38-4D31-BAFC-5731B7E623D4}"/>
              </a:ext>
            </a:extLst>
          </p:cNvPr>
          <p:cNvGrpSpPr/>
          <p:nvPr/>
        </p:nvGrpSpPr>
        <p:grpSpPr>
          <a:xfrm>
            <a:off x="2185124" y="3376345"/>
            <a:ext cx="171450" cy="1468022"/>
            <a:chOff x="6394832" y="4462722"/>
            <a:chExt cx="228600" cy="1957362"/>
          </a:xfrm>
        </p:grpSpPr>
        <p:cxnSp>
          <p:nvCxnSpPr>
            <p:cNvPr id="5" name="Straight Connector 4">
              <a:extLst>
                <a:ext uri="{FF2B5EF4-FFF2-40B4-BE49-F238E27FC236}">
                  <a16:creationId xmlns:a16="http://schemas.microsoft.com/office/drawing/2014/main" id="{D1568EE4-E7A0-49BD-AC40-16C57AEC126B}"/>
                </a:ext>
              </a:extLst>
            </p:cNvPr>
            <p:cNvCxnSpPr>
              <a:cxnSpLocks/>
              <a:stCxn id="15" idx="0"/>
            </p:cNvCxnSpPr>
            <p:nvPr/>
          </p:nvCxnSpPr>
          <p:spPr>
            <a:xfrm flipV="1">
              <a:off x="6509132" y="4462722"/>
              <a:ext cx="9127" cy="1728762"/>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FF04601-19BC-4D0C-B886-725411FF8104}"/>
                </a:ext>
              </a:extLst>
            </p:cNvPr>
            <p:cNvSpPr/>
            <p:nvPr/>
          </p:nvSpPr>
          <p:spPr>
            <a:xfrm>
              <a:off x="6394832" y="6191484"/>
              <a:ext cx="228600" cy="2286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algn="ctr" defTabSz="914355" eaLnBrk="1" fontAlgn="auto" hangingPunct="1">
                <a:spcBef>
                  <a:spcPts val="0"/>
                </a:spcBef>
                <a:spcAft>
                  <a:spcPts val="0"/>
                </a:spcAft>
                <a:defRPr/>
              </a:pPr>
              <a:endParaRPr lang="en-US" sz="1350">
                <a:solidFill>
                  <a:srgbClr val="9A3B25"/>
                </a:solidFill>
                <a:latin typeface="Calibri" panose="020F0502020204030204" pitchFamily="34" charset="0"/>
                <a:ea typeface="Microsoft YaHei"/>
                <a:cs typeface="Calibri" panose="020F0502020204030204" pitchFamily="34" charset="0"/>
              </a:endParaRPr>
            </a:p>
          </p:txBody>
        </p:sp>
      </p:grpSp>
      <p:sp>
        <p:nvSpPr>
          <p:cNvPr id="16" name="Text Placeholder 9">
            <a:extLst>
              <a:ext uri="{FF2B5EF4-FFF2-40B4-BE49-F238E27FC236}">
                <a16:creationId xmlns:a16="http://schemas.microsoft.com/office/drawing/2014/main" id="{2AF4A523-3B7C-4230-A17B-1CABF6CB186F}"/>
              </a:ext>
            </a:extLst>
          </p:cNvPr>
          <p:cNvSpPr txBox="1">
            <a:spLocks/>
          </p:cNvSpPr>
          <p:nvPr/>
        </p:nvSpPr>
        <p:spPr>
          <a:xfrm>
            <a:off x="4481556" y="1905996"/>
            <a:ext cx="1399042" cy="685800"/>
          </a:xfrm>
          <a:prstGeom prst="rect">
            <a:avLst/>
          </a:prstGeom>
        </p:spPr>
        <p:txBody>
          <a:bodyPr vert="horz" lIns="68580" tIns="34290" rIns="68580" bIns="34290" rtlCol="0" anchor="t"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783">
              <a:spcBef>
                <a:spcPts val="0"/>
              </a:spcBef>
              <a:spcAft>
                <a:spcPts val="300"/>
              </a:spcAft>
              <a:buClr>
                <a:srgbClr val="81BC00"/>
              </a:buClr>
              <a:defRPr/>
            </a:pPr>
            <a:r>
              <a:rPr lang="en-US" sz="1200" b="1">
                <a:solidFill>
                  <a:srgbClr val="0057B7"/>
                </a:solidFill>
                <a:latin typeface="Calibri" panose="020F0502020204030204" pitchFamily="34" charset="0"/>
                <a:ea typeface="Open Sans" panose="020B0606030504020204" pitchFamily="34" charset="0"/>
                <a:cs typeface="Calibri" panose="020F0502020204030204" pitchFamily="34" charset="0"/>
              </a:rPr>
              <a:t>2001</a:t>
            </a:r>
          </a:p>
          <a:p>
            <a:pPr defTabSz="685783">
              <a:spcBef>
                <a:spcPts val="0"/>
              </a:spcBef>
              <a:spcAft>
                <a:spcPts val="450"/>
              </a:spcAft>
              <a:buClr>
                <a:srgbClr val="005DAA"/>
              </a:buClr>
              <a:defRPr/>
            </a:pPr>
            <a:r>
              <a:rPr lang="en-US" sz="900">
                <a:solidFill>
                  <a:srgbClr val="2D2D2D"/>
                </a:solidFill>
                <a:latin typeface="Calibri" panose="020F0502020204030204" pitchFamily="34" charset="0"/>
                <a:ea typeface="Open Sans" panose="020B0606030504020204" pitchFamily="34" charset="0"/>
                <a:cs typeface="Calibri" panose="020F0502020204030204" pitchFamily="34" charset="0"/>
              </a:rPr>
              <a:t>CDC developed the first set of common functional standards for registries.</a:t>
            </a:r>
          </a:p>
        </p:txBody>
      </p:sp>
      <p:grpSp>
        <p:nvGrpSpPr>
          <p:cNvPr id="19" name="Group 18">
            <a:extLst>
              <a:ext uri="{FF2B5EF4-FFF2-40B4-BE49-F238E27FC236}">
                <a16:creationId xmlns:a16="http://schemas.microsoft.com/office/drawing/2014/main" id="{5A7F283D-CA9E-41BD-A4C3-2D96F79E60E9}"/>
              </a:ext>
            </a:extLst>
          </p:cNvPr>
          <p:cNvGrpSpPr/>
          <p:nvPr/>
        </p:nvGrpSpPr>
        <p:grpSpPr>
          <a:xfrm>
            <a:off x="7563969" y="1833060"/>
            <a:ext cx="171450" cy="1756710"/>
            <a:chOff x="8414817" y="2416532"/>
            <a:chExt cx="228600" cy="2342280"/>
          </a:xfrm>
        </p:grpSpPr>
        <p:cxnSp>
          <p:nvCxnSpPr>
            <p:cNvPr id="32" name="Straight Connector 31">
              <a:extLst>
                <a:ext uri="{FF2B5EF4-FFF2-40B4-BE49-F238E27FC236}">
                  <a16:creationId xmlns:a16="http://schemas.microsoft.com/office/drawing/2014/main" id="{F2CBECC0-E4BF-4148-B6AA-52A74339D407}"/>
                </a:ext>
              </a:extLst>
            </p:cNvPr>
            <p:cNvCxnSpPr>
              <a:cxnSpLocks/>
            </p:cNvCxnSpPr>
            <p:nvPr/>
          </p:nvCxnSpPr>
          <p:spPr>
            <a:xfrm flipV="1">
              <a:off x="8529117" y="2665415"/>
              <a:ext cx="0" cy="2093397"/>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4BF0A467-83F5-40F0-9E21-1E6EC7E486BA}"/>
                </a:ext>
              </a:extLst>
            </p:cNvPr>
            <p:cNvSpPr/>
            <p:nvPr/>
          </p:nvSpPr>
          <p:spPr>
            <a:xfrm>
              <a:off x="8414817" y="2416532"/>
              <a:ext cx="228600" cy="2286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algn="ctr" defTabSz="914355" eaLnBrk="1" fontAlgn="auto" hangingPunct="1">
                <a:spcBef>
                  <a:spcPts val="0"/>
                </a:spcBef>
                <a:spcAft>
                  <a:spcPts val="0"/>
                </a:spcAft>
                <a:defRPr/>
              </a:pPr>
              <a:endParaRPr lang="en-US" sz="1350">
                <a:solidFill>
                  <a:srgbClr val="546DB4"/>
                </a:solidFill>
                <a:latin typeface="Calibri" panose="020F0502020204030204" pitchFamily="34" charset="0"/>
                <a:ea typeface="Microsoft YaHei"/>
                <a:cs typeface="Calibri" panose="020F0502020204030204" pitchFamily="34" charset="0"/>
              </a:endParaRPr>
            </a:p>
          </p:txBody>
        </p:sp>
      </p:grpSp>
      <p:sp>
        <p:nvSpPr>
          <p:cNvPr id="34" name="Text Placeholder 9">
            <a:extLst>
              <a:ext uri="{FF2B5EF4-FFF2-40B4-BE49-F238E27FC236}">
                <a16:creationId xmlns:a16="http://schemas.microsoft.com/office/drawing/2014/main" id="{A4A15372-8AE5-4D79-AA30-CC0BE7B111EB}"/>
              </a:ext>
            </a:extLst>
          </p:cNvPr>
          <p:cNvSpPr txBox="1">
            <a:spLocks/>
          </p:cNvSpPr>
          <p:nvPr/>
        </p:nvSpPr>
        <p:spPr>
          <a:xfrm>
            <a:off x="7703597" y="1905997"/>
            <a:ext cx="1437485" cy="1220705"/>
          </a:xfrm>
          <a:prstGeom prst="rect">
            <a:avLst/>
          </a:prstGeom>
        </p:spPr>
        <p:txBody>
          <a:bodyPr vert="horz" lIns="68580" tIns="34290" rIns="68580" bIns="34290" rtlCol="0" anchor="t"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783">
              <a:spcBef>
                <a:spcPts val="0"/>
              </a:spcBef>
              <a:spcAft>
                <a:spcPts val="300"/>
              </a:spcAft>
              <a:buClr>
                <a:srgbClr val="81BC00"/>
              </a:buClr>
              <a:defRPr/>
            </a:pPr>
            <a:r>
              <a:rPr lang="en-US" sz="1200" b="1">
                <a:solidFill>
                  <a:srgbClr val="0057B7"/>
                </a:solidFill>
                <a:latin typeface="Calibri" panose="020F0502020204030204" pitchFamily="34" charset="0"/>
                <a:ea typeface="Open Sans" panose="020B0606030504020204" pitchFamily="34" charset="0"/>
                <a:cs typeface="Calibri" panose="020F0502020204030204" pitchFamily="34" charset="0"/>
              </a:rPr>
              <a:t>2020</a:t>
            </a:r>
            <a:endParaRPr lang="en-US" sz="1350" b="1">
              <a:solidFill>
                <a:srgbClr val="0057B7"/>
              </a:solidFill>
              <a:latin typeface="Calibri" panose="020F0502020204030204" pitchFamily="34" charset="0"/>
              <a:ea typeface="Open Sans" panose="020B0606030504020204" pitchFamily="34" charset="0"/>
              <a:cs typeface="Calibri" panose="020F0502020204030204" pitchFamily="34" charset="0"/>
            </a:endParaRPr>
          </a:p>
          <a:p>
            <a:pPr defTabSz="685783">
              <a:spcBef>
                <a:spcPts val="0"/>
              </a:spcBef>
              <a:spcAft>
                <a:spcPts val="450"/>
              </a:spcAft>
              <a:buClr>
                <a:srgbClr val="005DAA"/>
              </a:buClr>
              <a:defRPr/>
            </a:pPr>
            <a:r>
              <a:rPr lang="en-US" sz="900">
                <a:solidFill>
                  <a:srgbClr val="2D2D2D"/>
                </a:solidFill>
                <a:latin typeface="Calibri" panose="020F0502020204030204" pitchFamily="34" charset="0"/>
                <a:ea typeface="Open Sans" panose="020B0606030504020204" pitchFamily="34" charset="0"/>
                <a:cs typeface="Calibri" panose="020F0502020204030204" pitchFamily="34" charset="0"/>
              </a:rPr>
              <a:t>COVID-19 resulted in large investments for IISs, which equipped the nation with the ability to answer questions about national coverage and equitable vaccine distribution.</a:t>
            </a:r>
          </a:p>
          <a:p>
            <a:pPr defTabSz="685783">
              <a:spcBef>
                <a:spcPts val="0"/>
              </a:spcBef>
              <a:spcAft>
                <a:spcPts val="300"/>
              </a:spcAft>
              <a:buClr>
                <a:srgbClr val="81BC00"/>
              </a:buClr>
              <a:defRPr/>
            </a:pPr>
            <a:endParaRPr lang="en-US" sz="900" b="1">
              <a:solidFill>
                <a:srgbClr val="0F56DC"/>
              </a:solidFill>
              <a:latin typeface="Calibri" panose="020F0502020204030204" pitchFamily="34" charset="0"/>
              <a:ea typeface="Open Sans" panose="020B060603050402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E4A71052-3973-41CF-BB08-E3657AF58E77}"/>
              </a:ext>
            </a:extLst>
          </p:cNvPr>
          <p:cNvGrpSpPr/>
          <p:nvPr/>
        </p:nvGrpSpPr>
        <p:grpSpPr>
          <a:xfrm>
            <a:off x="5167415" y="3437911"/>
            <a:ext cx="171450" cy="1468022"/>
            <a:chOff x="9259133" y="4688553"/>
            <a:chExt cx="228600" cy="1957362"/>
          </a:xfrm>
        </p:grpSpPr>
        <p:cxnSp>
          <p:nvCxnSpPr>
            <p:cNvPr id="21" name="Straight Connector 20">
              <a:extLst>
                <a:ext uri="{FF2B5EF4-FFF2-40B4-BE49-F238E27FC236}">
                  <a16:creationId xmlns:a16="http://schemas.microsoft.com/office/drawing/2014/main" id="{A48CBA56-4CD5-4C0F-A57F-1704541698B3}"/>
                </a:ext>
              </a:extLst>
            </p:cNvPr>
            <p:cNvCxnSpPr>
              <a:cxnSpLocks/>
              <a:stCxn id="22" idx="0"/>
            </p:cNvCxnSpPr>
            <p:nvPr/>
          </p:nvCxnSpPr>
          <p:spPr>
            <a:xfrm flipV="1">
              <a:off x="9373433" y="4688553"/>
              <a:ext cx="9127" cy="1728762"/>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8E69D33-4446-4577-9982-DC81F1F4A4D3}"/>
                </a:ext>
              </a:extLst>
            </p:cNvPr>
            <p:cNvSpPr/>
            <p:nvPr/>
          </p:nvSpPr>
          <p:spPr>
            <a:xfrm>
              <a:off x="9259133" y="6417315"/>
              <a:ext cx="228600" cy="2286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algn="ctr" defTabSz="914355" eaLnBrk="1" fontAlgn="auto" hangingPunct="1">
                <a:spcBef>
                  <a:spcPts val="0"/>
                </a:spcBef>
                <a:spcAft>
                  <a:spcPts val="0"/>
                </a:spcAft>
                <a:defRPr/>
              </a:pPr>
              <a:endParaRPr lang="en-US" sz="1350">
                <a:solidFill>
                  <a:srgbClr val="9A3B25"/>
                </a:solidFill>
                <a:latin typeface="Calibri" panose="020F0502020204030204" pitchFamily="34" charset="0"/>
                <a:ea typeface="Microsoft YaHei"/>
                <a:cs typeface="Calibri" panose="020F0502020204030204" pitchFamily="34" charset="0"/>
              </a:endParaRPr>
            </a:p>
          </p:txBody>
        </p:sp>
      </p:grpSp>
      <p:sp>
        <p:nvSpPr>
          <p:cNvPr id="31" name="Rectangle 30">
            <a:extLst>
              <a:ext uri="{FF2B5EF4-FFF2-40B4-BE49-F238E27FC236}">
                <a16:creationId xmlns:a16="http://schemas.microsoft.com/office/drawing/2014/main" id="{E99A39EF-A202-4732-9D3C-88C0C348306C}"/>
              </a:ext>
            </a:extLst>
          </p:cNvPr>
          <p:cNvSpPr/>
          <p:nvPr/>
        </p:nvSpPr>
        <p:spPr>
          <a:xfrm>
            <a:off x="457200" y="624097"/>
            <a:ext cx="8229600" cy="599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r>
              <a:rPr lang="en-US" sz="1350">
                <a:solidFill>
                  <a:prstClr val="black"/>
                </a:solidFill>
                <a:latin typeface="Calibri" panose="020F0502020204030204" pitchFamily="34" charset="0"/>
                <a:ea typeface="Open Sans" panose="020B0606030504020204" pitchFamily="34" charset="0"/>
                <a:cs typeface="Calibri" panose="020F0502020204030204" pitchFamily="34" charset="0"/>
              </a:rPr>
              <a:t>IISs are based on a strong tradition of sharing across communities. The collaborative spirit emerged as IISs took shape, received support, and were nurtured over time. </a:t>
            </a:r>
          </a:p>
        </p:txBody>
      </p:sp>
      <p:sp>
        <p:nvSpPr>
          <p:cNvPr id="37" name="Text Placeholder 9">
            <a:extLst>
              <a:ext uri="{FF2B5EF4-FFF2-40B4-BE49-F238E27FC236}">
                <a16:creationId xmlns:a16="http://schemas.microsoft.com/office/drawing/2014/main" id="{F641CD9E-65B4-46BA-BA56-C9BB9BEB29B1}"/>
              </a:ext>
            </a:extLst>
          </p:cNvPr>
          <p:cNvSpPr txBox="1">
            <a:spLocks/>
          </p:cNvSpPr>
          <p:nvPr/>
        </p:nvSpPr>
        <p:spPr>
          <a:xfrm>
            <a:off x="5338866" y="3579562"/>
            <a:ext cx="1651693" cy="1061588"/>
          </a:xfrm>
          <a:prstGeom prst="rect">
            <a:avLst/>
          </a:prstGeom>
        </p:spPr>
        <p:txBody>
          <a:bodyPr vert="horz" lIns="68580" tIns="34290" rIns="68580" bIns="34290" rtlCol="0" anchor="t"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783">
              <a:spcBef>
                <a:spcPts val="0"/>
              </a:spcBef>
              <a:spcAft>
                <a:spcPts val="300"/>
              </a:spcAft>
              <a:buClr>
                <a:srgbClr val="81BC00"/>
              </a:buClr>
              <a:defRPr/>
            </a:pPr>
            <a:r>
              <a:rPr lang="en-US" sz="1200" b="1">
                <a:solidFill>
                  <a:srgbClr val="0057B7"/>
                </a:solidFill>
                <a:latin typeface="Calibri" panose="020F0502020204030204" pitchFamily="34" charset="0"/>
                <a:ea typeface="Open Sans" panose="020B0606030504020204" pitchFamily="34" charset="0"/>
                <a:cs typeface="Calibri" panose="020F0502020204030204" pitchFamily="34" charset="0"/>
              </a:rPr>
              <a:t>2005</a:t>
            </a:r>
          </a:p>
          <a:p>
            <a:pPr defTabSz="685800">
              <a:spcBef>
                <a:spcPts val="0"/>
              </a:spcBef>
              <a:spcAft>
                <a:spcPts val="300"/>
              </a:spcAft>
              <a:buClr>
                <a:srgbClr val="81BC00"/>
              </a:buClr>
              <a:defRPr/>
            </a:pPr>
            <a:r>
              <a:rPr lang="en-US" sz="900">
                <a:solidFill>
                  <a:srgbClr val="000000"/>
                </a:solidFill>
                <a:latin typeface="Calibri" panose="020F0502020204030204" pitchFamily="34" charset="0"/>
                <a:ea typeface="Open Sans" panose="020B0606030504020204" pitchFamily="34" charset="0"/>
                <a:cs typeface="Calibri" panose="020F0502020204030204" pitchFamily="34" charset="0"/>
              </a:rPr>
              <a:t>Almost all jurisdictions had an IIS with standards development areas focused on data quality and sharing, privacy and confidentiality, clinical decision support, and immunization program operations.</a:t>
            </a:r>
          </a:p>
          <a:p>
            <a:pPr defTabSz="685783">
              <a:spcBef>
                <a:spcPts val="0"/>
              </a:spcBef>
              <a:spcAft>
                <a:spcPts val="300"/>
              </a:spcAft>
              <a:buClr>
                <a:srgbClr val="81BC00"/>
              </a:buClr>
              <a:defRPr/>
            </a:pPr>
            <a:endParaRPr lang="en-US" sz="900">
              <a:solidFill>
                <a:srgbClr val="0F56DC"/>
              </a:solidFill>
              <a:latin typeface="Calibri" panose="020F0502020204030204" pitchFamily="34" charset="0"/>
              <a:ea typeface="Open Sans" panose="020B0606030504020204" pitchFamily="34" charset="0"/>
              <a:cs typeface="Calibri" panose="020F0502020204030204" pitchFamily="34" charset="0"/>
            </a:endParaRPr>
          </a:p>
        </p:txBody>
      </p:sp>
      <p:sp>
        <p:nvSpPr>
          <p:cNvPr id="30" name="Text Placeholder 9">
            <a:extLst>
              <a:ext uri="{FF2B5EF4-FFF2-40B4-BE49-F238E27FC236}">
                <a16:creationId xmlns:a16="http://schemas.microsoft.com/office/drawing/2014/main" id="{5F5ED986-433E-4528-A6A9-948EF3524EAC}"/>
              </a:ext>
            </a:extLst>
          </p:cNvPr>
          <p:cNvSpPr txBox="1">
            <a:spLocks/>
          </p:cNvSpPr>
          <p:nvPr/>
        </p:nvSpPr>
        <p:spPr>
          <a:xfrm>
            <a:off x="2352289" y="3707352"/>
            <a:ext cx="1896783" cy="1092991"/>
          </a:xfrm>
          <a:prstGeom prst="rect">
            <a:avLst/>
          </a:prstGeom>
        </p:spPr>
        <p:txBody>
          <a:bodyPr vert="horz" lIns="68580" tIns="34290" rIns="68580" bIns="34290" rtlCol="0" anchor="t"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defTabSz="685783">
              <a:spcBef>
                <a:spcPts val="0"/>
              </a:spcBef>
              <a:spcAft>
                <a:spcPts val="300"/>
              </a:spcAft>
              <a:buClr>
                <a:srgbClr val="81BC00"/>
              </a:buClr>
              <a:defRPr/>
            </a:pPr>
            <a:r>
              <a:rPr lang="en-US" sz="1200" b="1">
                <a:solidFill>
                  <a:srgbClr val="0057B7"/>
                </a:solidFill>
                <a:latin typeface="Calibri" panose="020F0502020204030204" pitchFamily="34" charset="0"/>
                <a:ea typeface="Open Sans" panose="020B0606030504020204" pitchFamily="34" charset="0"/>
                <a:cs typeface="Calibri" panose="020F0502020204030204" pitchFamily="34" charset="0"/>
              </a:rPr>
              <a:t>1992</a:t>
            </a:r>
          </a:p>
          <a:p>
            <a:pPr defTabSz="685783">
              <a:spcBef>
                <a:spcPts val="0"/>
              </a:spcBef>
              <a:buClr>
                <a:srgbClr val="005DAA"/>
              </a:buClr>
              <a:defRPr/>
            </a:pPr>
            <a:r>
              <a:rPr lang="en-US" sz="900">
                <a:solidFill>
                  <a:srgbClr val="2D2D2D"/>
                </a:solidFill>
                <a:latin typeface="Calibri" panose="020F0502020204030204" pitchFamily="34" charset="0"/>
                <a:ea typeface="Open Sans" panose="020B0606030504020204" pitchFamily="34" charset="0"/>
                <a:cs typeface="Calibri" panose="020F0502020204030204" pitchFamily="34" charset="0"/>
              </a:rPr>
              <a:t>CDC began awarding planning grants to focus on pediatric immunizations. Due to jurisdictional regulations and policies, awardee systems varied between commercial and homegrown.</a:t>
            </a:r>
          </a:p>
        </p:txBody>
      </p:sp>
      <p:pic>
        <p:nvPicPr>
          <p:cNvPr id="12" name="Picture 11">
            <a:extLst>
              <a:ext uri="{FF2B5EF4-FFF2-40B4-BE49-F238E27FC236}">
                <a16:creationId xmlns:a16="http://schemas.microsoft.com/office/drawing/2014/main" id="{BA20A2BD-36D7-453F-8E53-59F0066D38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7" y="2628559"/>
            <a:ext cx="9143999" cy="1618704"/>
          </a:xfrm>
          <a:prstGeom prst="rect">
            <a:avLst/>
          </a:prstGeom>
        </p:spPr>
      </p:pic>
      <p:sp>
        <p:nvSpPr>
          <p:cNvPr id="20" name="Slide Number Placeholder 3">
            <a:extLst>
              <a:ext uri="{FF2B5EF4-FFF2-40B4-BE49-F238E27FC236}">
                <a16:creationId xmlns:a16="http://schemas.microsoft.com/office/drawing/2014/main" id="{22B760B1-4243-9FEE-2926-5DF07561226F}"/>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8</a:t>
            </a:fld>
            <a:endParaRPr lang="en-US" sz="900">
              <a:solidFill>
                <a:srgbClr val="17468F"/>
              </a:solidFill>
            </a:endParaRPr>
          </a:p>
        </p:txBody>
      </p:sp>
    </p:spTree>
    <p:extLst>
      <p:ext uri="{BB962C8B-B14F-4D97-AF65-F5344CB8AC3E}">
        <p14:creationId xmlns:p14="http://schemas.microsoft.com/office/powerpoint/2010/main" val="3704735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3218F89-DF36-1904-CA3A-909F5CADF67C}"/>
              </a:ext>
            </a:extLst>
          </p:cNvPr>
          <p:cNvSpPr/>
          <p:nvPr/>
        </p:nvSpPr>
        <p:spPr>
          <a:xfrm>
            <a:off x="0" y="1430333"/>
            <a:ext cx="9144000" cy="195445"/>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BE98E68-C2B6-31F6-8217-47E9CE1BF686}"/>
              </a:ext>
            </a:extLst>
          </p:cNvPr>
          <p:cNvSpPr/>
          <p:nvPr/>
        </p:nvSpPr>
        <p:spPr>
          <a:xfrm>
            <a:off x="1996323" y="1883106"/>
            <a:ext cx="1807860" cy="1824557"/>
          </a:xfrm>
          <a:prstGeom prst="rect">
            <a:avLst/>
          </a:prstGeom>
          <a:solidFill>
            <a:schemeClr val="bg1"/>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0"/>
              </a:spcBef>
              <a:spcAft>
                <a:spcPts val="600"/>
              </a:spcAft>
            </a:pPr>
            <a:r>
              <a:rPr lang="en-US" sz="1000">
                <a:solidFill>
                  <a:srgbClr val="000000"/>
                </a:solidFill>
                <a:latin typeface="Calibri"/>
                <a:cs typeface="Calibri"/>
              </a:rPr>
              <a:t>Jurisdictions use IISs to manage the Vaccines for Children (VFC) program and understand their jurisdiction’s vaccine coverage. ​</a:t>
            </a:r>
            <a:endParaRPr lang="en-US">
              <a:solidFill>
                <a:srgbClr val="FFFFFF"/>
              </a:solidFill>
              <a:latin typeface="Myriad Web Pro"/>
              <a:cs typeface="Calibri"/>
            </a:endParaRPr>
          </a:p>
          <a:p>
            <a:pPr marL="129540" indent="-129540">
              <a:buClr>
                <a:srgbClr val="0033A1"/>
              </a:buClr>
              <a:buFont typeface="Arial" panose="020B0604020202020204" pitchFamily="34" charset="0"/>
              <a:buChar char="•"/>
            </a:pPr>
            <a:r>
              <a:rPr lang="en-US" sz="1000" b="1">
                <a:solidFill>
                  <a:srgbClr val="000000"/>
                </a:solidFill>
                <a:latin typeface="Calibri"/>
                <a:cs typeface="Calibri"/>
              </a:rPr>
              <a:t>13</a:t>
            </a:r>
            <a:r>
              <a:rPr lang="en-US" sz="1000">
                <a:solidFill>
                  <a:srgbClr val="000000"/>
                </a:solidFill>
                <a:latin typeface="Calibri"/>
                <a:cs typeface="Calibri"/>
              </a:rPr>
              <a:t> jurisdictions signed Data Use Agreements (DUAs) </a:t>
            </a:r>
            <a:endParaRPr lang="en-US"/>
          </a:p>
          <a:p>
            <a:pPr marL="129540" indent="-129540">
              <a:buClr>
                <a:schemeClr val="accent5"/>
              </a:buClr>
              <a:buFont typeface="Arial" panose="020B0604020202020204" pitchFamily="34" charset="0"/>
              <a:buChar char="•"/>
            </a:pPr>
            <a:r>
              <a:rPr lang="en-US" sz="1000">
                <a:solidFill>
                  <a:srgbClr val="000000"/>
                </a:solidFill>
                <a:latin typeface="Calibri"/>
                <a:cs typeface="Calibri"/>
              </a:rPr>
              <a:t>Routine data reported quarterly and flu data reported monthly </a:t>
            </a:r>
            <a:endParaRPr lang="en-US" sz="1000">
              <a:solidFill>
                <a:srgbClr val="000000"/>
              </a:solidFill>
              <a:latin typeface="Calibri" panose="020F0502020204030204" pitchFamily="34" charset="0"/>
              <a:cs typeface="Calibri" panose="020F0502020204030204" pitchFamily="34" charset="0"/>
            </a:endParaRPr>
          </a:p>
          <a:p>
            <a:pPr marL="129540" indent="-129540">
              <a:buClr>
                <a:schemeClr val="accent5"/>
              </a:buClr>
              <a:buFont typeface="Arial" panose="020B0604020202020204" pitchFamily="34" charset="0"/>
              <a:buChar char="•"/>
            </a:pPr>
            <a:r>
              <a:rPr lang="en-US" sz="1000">
                <a:solidFill>
                  <a:srgbClr val="000000"/>
                </a:solidFill>
                <a:latin typeface="Calibri"/>
                <a:cs typeface="Calibri"/>
              </a:rPr>
              <a:t>Data use was limited</a:t>
            </a:r>
          </a:p>
        </p:txBody>
      </p:sp>
      <p:sp>
        <p:nvSpPr>
          <p:cNvPr id="4" name="Arrow: Chevron 3">
            <a:extLst>
              <a:ext uri="{FF2B5EF4-FFF2-40B4-BE49-F238E27FC236}">
                <a16:creationId xmlns:a16="http://schemas.microsoft.com/office/drawing/2014/main" id="{B52B2D60-FFA6-A428-0024-CCF1662A67CE}"/>
              </a:ext>
            </a:extLst>
          </p:cNvPr>
          <p:cNvSpPr/>
          <p:nvPr/>
        </p:nvSpPr>
        <p:spPr>
          <a:xfrm>
            <a:off x="1905582" y="1158480"/>
            <a:ext cx="2094046" cy="724627"/>
          </a:xfrm>
          <a:prstGeom prst="chevron">
            <a:avLst>
              <a:gd name="adj" fmla="val 25676"/>
            </a:avLst>
          </a:prstGeom>
          <a:solidFill>
            <a:schemeClr val="tx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libri" panose="020F0502020204030204" pitchFamily="34" charset="0"/>
                <a:cs typeface="Calibri" panose="020F0502020204030204" pitchFamily="34" charset="0"/>
              </a:rPr>
              <a:t>Pre-COVID-19</a:t>
            </a:r>
          </a:p>
        </p:txBody>
      </p:sp>
      <p:sp>
        <p:nvSpPr>
          <p:cNvPr id="6" name="Rectangle 5">
            <a:extLst>
              <a:ext uri="{FF2B5EF4-FFF2-40B4-BE49-F238E27FC236}">
                <a16:creationId xmlns:a16="http://schemas.microsoft.com/office/drawing/2014/main" id="{A44019F5-9008-A202-CA0C-E7A186325B84}"/>
              </a:ext>
            </a:extLst>
          </p:cNvPr>
          <p:cNvSpPr/>
          <p:nvPr/>
        </p:nvSpPr>
        <p:spPr>
          <a:xfrm>
            <a:off x="4090369" y="1883106"/>
            <a:ext cx="1807860" cy="1824556"/>
          </a:xfrm>
          <a:prstGeom prst="rect">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111C04C-F922-852B-A490-9E73A6E2F72D}"/>
              </a:ext>
            </a:extLst>
          </p:cNvPr>
          <p:cNvSpPr/>
          <p:nvPr/>
        </p:nvSpPr>
        <p:spPr>
          <a:xfrm>
            <a:off x="3999627" y="1158480"/>
            <a:ext cx="2094046" cy="724627"/>
          </a:xfrm>
          <a:prstGeom prst="chevron">
            <a:avLst>
              <a:gd name="adj" fmla="val 25676"/>
            </a:avLst>
          </a:prstGeom>
          <a:solidFill>
            <a:schemeClr val="tx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libri" panose="020F0502020204030204" pitchFamily="34" charset="0"/>
                <a:cs typeface="Calibri" panose="020F0502020204030204" pitchFamily="34" charset="0"/>
              </a:rPr>
              <a:t>COVID-19 Response</a:t>
            </a:r>
          </a:p>
        </p:txBody>
      </p:sp>
      <p:sp>
        <p:nvSpPr>
          <p:cNvPr id="8" name="Rectangle 7">
            <a:extLst>
              <a:ext uri="{FF2B5EF4-FFF2-40B4-BE49-F238E27FC236}">
                <a16:creationId xmlns:a16="http://schemas.microsoft.com/office/drawing/2014/main" id="{3B501DA3-CFFA-A720-B1F5-27134A2C6977}"/>
              </a:ext>
            </a:extLst>
          </p:cNvPr>
          <p:cNvSpPr/>
          <p:nvPr/>
        </p:nvSpPr>
        <p:spPr>
          <a:xfrm>
            <a:off x="6184415" y="1883106"/>
            <a:ext cx="1807860" cy="1824555"/>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Chevron 8">
            <a:extLst>
              <a:ext uri="{FF2B5EF4-FFF2-40B4-BE49-F238E27FC236}">
                <a16:creationId xmlns:a16="http://schemas.microsoft.com/office/drawing/2014/main" id="{DA0287B1-B5C1-0533-6BC0-A6BF53971156}"/>
              </a:ext>
            </a:extLst>
          </p:cNvPr>
          <p:cNvSpPr/>
          <p:nvPr/>
        </p:nvSpPr>
        <p:spPr>
          <a:xfrm>
            <a:off x="6093674" y="1158480"/>
            <a:ext cx="2094046" cy="724627"/>
          </a:xfrm>
          <a:prstGeom prst="chevron">
            <a:avLst>
              <a:gd name="adj" fmla="val 25676"/>
            </a:avLst>
          </a:prstGeom>
          <a:solidFill>
            <a:schemeClr val="tx1">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libri" panose="020F0502020204030204" pitchFamily="34" charset="0"/>
                <a:cs typeface="Calibri" panose="020F0502020204030204" pitchFamily="34" charset="0"/>
              </a:rPr>
              <a:t>Present</a:t>
            </a:r>
          </a:p>
        </p:txBody>
      </p:sp>
      <p:sp>
        <p:nvSpPr>
          <p:cNvPr id="15" name="TextBox 25">
            <a:extLst>
              <a:ext uri="{FF2B5EF4-FFF2-40B4-BE49-F238E27FC236}">
                <a16:creationId xmlns:a16="http://schemas.microsoft.com/office/drawing/2014/main" id="{7630A714-D265-F359-563C-0794F6215239}"/>
              </a:ext>
            </a:extLst>
          </p:cNvPr>
          <p:cNvSpPr txBox="1"/>
          <p:nvPr/>
        </p:nvSpPr>
        <p:spPr>
          <a:xfrm>
            <a:off x="333673" y="1597502"/>
            <a:ext cx="1231256" cy="1904999"/>
          </a:xfrm>
          <a:prstGeom prst="rect">
            <a:avLst/>
          </a:prstGeom>
          <a:noFill/>
          <a:ln>
            <a:noFill/>
          </a:ln>
        </p:spPr>
        <p:txBody>
          <a:bodyPr wrap="square" lIns="91440" tIns="45720" rIns="91440" bIns="4572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1100" b="1" kern="0">
              <a:solidFill>
                <a:schemeClr val="tx2">
                  <a:lumMod val="50000"/>
                </a:schemeClr>
              </a:solidFill>
              <a:latin typeface="Corbel" panose="020B0503020204020204"/>
              <a:cs typeface="Calibri" panose="020F0502020204030204" pitchFamily="34" charset="0"/>
            </a:endParaRPr>
          </a:p>
          <a:p>
            <a:pPr algn="ctr">
              <a:defRPr/>
            </a:pPr>
            <a:r>
              <a:rPr lang="en-US" sz="1600" b="1" kern="0">
                <a:solidFill>
                  <a:schemeClr val="tx1">
                    <a:lumMod val="75000"/>
                  </a:schemeClr>
                </a:solidFill>
                <a:latin typeface="Corbel" panose="020B0503020204020204"/>
                <a:cs typeface="Calibri"/>
              </a:rPr>
              <a:t>DUAs and Data Reporting</a:t>
            </a:r>
          </a:p>
        </p:txBody>
      </p:sp>
      <p:sp>
        <p:nvSpPr>
          <p:cNvPr id="17" name="TextBox 20">
            <a:extLst>
              <a:ext uri="{FF2B5EF4-FFF2-40B4-BE49-F238E27FC236}">
                <a16:creationId xmlns:a16="http://schemas.microsoft.com/office/drawing/2014/main" id="{7ECFD68F-3BFA-6E61-0FB0-0371E5A2FA08}"/>
              </a:ext>
            </a:extLst>
          </p:cNvPr>
          <p:cNvSpPr txBox="1"/>
          <p:nvPr/>
        </p:nvSpPr>
        <p:spPr>
          <a:xfrm>
            <a:off x="4097348" y="1883105"/>
            <a:ext cx="1807860" cy="1015663"/>
          </a:xfrm>
          <a:prstGeom prst="rect">
            <a:avLst/>
          </a:prstGeom>
          <a:noFill/>
          <a:ln>
            <a:no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solidFill>
                  <a:srgbClr val="000000"/>
                </a:solidFill>
                <a:latin typeface="Calibri" panose="020F0502020204030204" pitchFamily="34" charset="0"/>
                <a:cs typeface="Calibri" panose="020F0502020204030204" pitchFamily="34" charset="0"/>
              </a:rPr>
              <a:t>Federally provided vaccine, provider agreements, and a COVID-19-specific DUA superseded state reporting and data sharing laws to allow reporting to CDC.</a:t>
            </a:r>
          </a:p>
        </p:txBody>
      </p:sp>
      <p:sp>
        <p:nvSpPr>
          <p:cNvPr id="18" name="TextBox 24">
            <a:extLst>
              <a:ext uri="{FF2B5EF4-FFF2-40B4-BE49-F238E27FC236}">
                <a16:creationId xmlns:a16="http://schemas.microsoft.com/office/drawing/2014/main" id="{0F6116B1-DE92-FAFC-252F-FF8E9704CF48}"/>
              </a:ext>
            </a:extLst>
          </p:cNvPr>
          <p:cNvSpPr txBox="1"/>
          <p:nvPr/>
        </p:nvSpPr>
        <p:spPr>
          <a:xfrm>
            <a:off x="4106896" y="2856589"/>
            <a:ext cx="1813111"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9779" indent="-129779">
              <a:buClr>
                <a:schemeClr val="accent5"/>
              </a:buClr>
              <a:buFont typeface="Arial" panose="020B0604020202020204" pitchFamily="34" charset="0"/>
              <a:buChar char="•"/>
              <a:defRPr/>
            </a:pPr>
            <a:r>
              <a:rPr lang="en-US" sz="1000" b="1">
                <a:solidFill>
                  <a:srgbClr val="000000"/>
                </a:solidFill>
                <a:latin typeface="Calibri" panose="020F0502020204030204" pitchFamily="34" charset="0"/>
                <a:cs typeface="Calibri" panose="020F0502020204030204" pitchFamily="34" charset="0"/>
              </a:rPr>
              <a:t>64</a:t>
            </a:r>
            <a:r>
              <a:rPr lang="en-US" sz="1000">
                <a:solidFill>
                  <a:srgbClr val="000000"/>
                </a:solidFill>
                <a:latin typeface="Calibri" panose="020F0502020204030204" pitchFamily="34" charset="0"/>
                <a:cs typeface="Calibri" panose="020F0502020204030204" pitchFamily="34" charset="0"/>
              </a:rPr>
              <a:t> jurisdictions with DUAs</a:t>
            </a:r>
          </a:p>
          <a:p>
            <a:pPr marL="129779" indent="-129779">
              <a:buClr>
                <a:schemeClr val="accent5"/>
              </a:buClr>
              <a:buFont typeface="Arial" panose="020B0604020202020204" pitchFamily="34" charset="0"/>
              <a:buChar char="•"/>
              <a:defRPr/>
            </a:pPr>
            <a:r>
              <a:rPr lang="en-US" sz="1000">
                <a:solidFill>
                  <a:srgbClr val="000000"/>
                </a:solidFill>
                <a:latin typeface="Calibri" panose="020F0502020204030204" pitchFamily="34" charset="0"/>
                <a:cs typeface="Calibri" panose="020F0502020204030204" pitchFamily="34" charset="0"/>
              </a:rPr>
              <a:t>COVID-19 data reported daily, then weekly</a:t>
            </a:r>
          </a:p>
        </p:txBody>
      </p:sp>
      <p:sp>
        <p:nvSpPr>
          <p:cNvPr id="19" name="TextBox 1">
            <a:extLst>
              <a:ext uri="{FF2B5EF4-FFF2-40B4-BE49-F238E27FC236}">
                <a16:creationId xmlns:a16="http://schemas.microsoft.com/office/drawing/2014/main" id="{E5EE5F6B-7F54-A886-B0BF-4DDCA60300F4}"/>
              </a:ext>
            </a:extLst>
          </p:cNvPr>
          <p:cNvSpPr txBox="1"/>
          <p:nvPr/>
        </p:nvSpPr>
        <p:spPr>
          <a:xfrm>
            <a:off x="6184416" y="1883104"/>
            <a:ext cx="1710138" cy="1400383"/>
          </a:xfrm>
          <a:prstGeom prst="rect">
            <a:avLst/>
          </a:prstGeom>
          <a:noFill/>
          <a:ln>
            <a:no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buClr>
                <a:srgbClr val="592C5F">
                  <a:lumMod val="60000"/>
                  <a:lumOff val="40000"/>
                </a:srgbClr>
              </a:buClr>
              <a:defRPr/>
            </a:pPr>
            <a:r>
              <a:rPr lang="en-US" sz="1000">
                <a:solidFill>
                  <a:srgbClr val="3B495B"/>
                </a:solidFill>
                <a:latin typeface="Calibri" panose="020F0502020204030204" pitchFamily="34" charset="0"/>
                <a:cs typeface="Calibri" panose="020F0502020204030204" pitchFamily="34" charset="0"/>
              </a:rPr>
              <a:t>New DUA allows reporting of routine vaccination data across the lifespan. </a:t>
            </a:r>
          </a:p>
          <a:p>
            <a:pPr marL="129779" indent="-129779">
              <a:buClr>
                <a:schemeClr val="accent5"/>
              </a:buClr>
              <a:buFont typeface="Arial" panose="020B0604020202020204" pitchFamily="34" charset="0"/>
              <a:buChar char="•"/>
              <a:defRPr/>
            </a:pPr>
            <a:r>
              <a:rPr lang="en-US" sz="1000" b="1">
                <a:solidFill>
                  <a:srgbClr val="3B495B"/>
                </a:solidFill>
                <a:latin typeface="Calibri" panose="020F0502020204030204" pitchFamily="34" charset="0"/>
                <a:cs typeface="Calibri" panose="020F0502020204030204" pitchFamily="34" charset="0"/>
              </a:rPr>
              <a:t>54</a:t>
            </a:r>
            <a:r>
              <a:rPr lang="en-US" sz="1000">
                <a:solidFill>
                  <a:srgbClr val="3B495B"/>
                </a:solidFill>
                <a:latin typeface="Calibri" panose="020F0502020204030204" pitchFamily="34" charset="0"/>
                <a:cs typeface="Calibri" panose="020F0502020204030204" pitchFamily="34" charset="0"/>
              </a:rPr>
              <a:t> jurisdictions with DUAs</a:t>
            </a:r>
          </a:p>
          <a:p>
            <a:pPr marL="129779" indent="-129779">
              <a:buClr>
                <a:schemeClr val="accent5"/>
              </a:buClr>
              <a:buFont typeface="Arial" panose="020B0604020202020204" pitchFamily="34" charset="0"/>
              <a:buChar char="•"/>
              <a:defRPr/>
            </a:pPr>
            <a:r>
              <a:rPr lang="en-US" sz="1000">
                <a:solidFill>
                  <a:srgbClr val="3B495B"/>
                </a:solidFill>
                <a:latin typeface="Calibri" panose="020F0502020204030204" pitchFamily="34" charset="0"/>
                <a:cs typeface="Calibri" panose="020F0502020204030204" pitchFamily="34" charset="0"/>
              </a:rPr>
              <a:t>Line-level routine data reported quarterly</a:t>
            </a:r>
          </a:p>
          <a:p>
            <a:pPr marL="129779" indent="-129779">
              <a:buClr>
                <a:schemeClr val="accent5"/>
              </a:buClr>
              <a:buFont typeface="Arial" panose="020B0604020202020204" pitchFamily="34" charset="0"/>
              <a:buChar char="•"/>
              <a:defRPr/>
            </a:pPr>
            <a:r>
              <a:rPr lang="en-US" sz="1000">
                <a:solidFill>
                  <a:srgbClr val="3B495B"/>
                </a:solidFill>
                <a:latin typeface="Calibri" panose="020F0502020204030204" pitchFamily="34" charset="0"/>
                <a:cs typeface="Calibri" panose="020F0502020204030204" pitchFamily="34" charset="0"/>
              </a:rPr>
              <a:t>Aggregate RSV, flu, COVID-19 data reported monthly</a:t>
            </a:r>
          </a:p>
        </p:txBody>
      </p:sp>
      <p:pic>
        <p:nvPicPr>
          <p:cNvPr id="21" name="Graphic 20" descr="Scales of justice outline">
            <a:extLst>
              <a:ext uri="{FF2B5EF4-FFF2-40B4-BE49-F238E27FC236}">
                <a16:creationId xmlns:a16="http://schemas.microsoft.com/office/drawing/2014/main" id="{EB9AD5B0-F754-6235-BB7B-38E4D2C4D9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400" y="2555868"/>
            <a:ext cx="685800" cy="685800"/>
          </a:xfrm>
          <a:prstGeom prst="rect">
            <a:avLst/>
          </a:prstGeom>
        </p:spPr>
      </p:pic>
      <p:sp>
        <p:nvSpPr>
          <p:cNvPr id="23" name="AutoShape 4" descr="Upload outline">
            <a:extLst>
              <a:ext uri="{FF2B5EF4-FFF2-40B4-BE49-F238E27FC236}">
                <a16:creationId xmlns:a16="http://schemas.microsoft.com/office/drawing/2014/main" id="{5C59563E-2276-AC91-ED92-38A2B6816C61}"/>
              </a:ext>
            </a:extLst>
          </p:cNvPr>
          <p:cNvSpPr>
            <a:spLocks noChangeAspect="1" noChangeArrowheads="1"/>
          </p:cNvSpPr>
          <p:nvPr/>
        </p:nvSpPr>
        <p:spPr bwMode="auto">
          <a:xfrm>
            <a:off x="5421630" y="594195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extBox 25">
            <a:extLst>
              <a:ext uri="{FF2B5EF4-FFF2-40B4-BE49-F238E27FC236}">
                <a16:creationId xmlns:a16="http://schemas.microsoft.com/office/drawing/2014/main" id="{D1F99BAE-E68C-ECD0-0E40-F65C95F96BA0}"/>
              </a:ext>
            </a:extLst>
          </p:cNvPr>
          <p:cNvSpPr txBox="1"/>
          <p:nvPr/>
        </p:nvSpPr>
        <p:spPr>
          <a:xfrm>
            <a:off x="311896" y="3564526"/>
            <a:ext cx="1231256" cy="1644167"/>
          </a:xfrm>
          <a:prstGeom prst="rect">
            <a:avLst/>
          </a:prstGeom>
          <a:noFill/>
          <a:ln>
            <a:noFill/>
          </a:ln>
        </p:spPr>
        <p:txBody>
          <a:bodyPr wrap="square" lIns="91440" tIns="45720" rIns="91440" bIns="4572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1100" b="1" kern="0">
              <a:solidFill>
                <a:schemeClr val="tx2">
                  <a:lumMod val="50000"/>
                </a:schemeClr>
              </a:solidFill>
              <a:latin typeface="Corbel" panose="020B0503020204020204"/>
              <a:cs typeface="Calibri" panose="020F0502020204030204" pitchFamily="34" charset="0"/>
            </a:endParaRPr>
          </a:p>
          <a:p>
            <a:pPr algn="ctr">
              <a:defRPr/>
            </a:pPr>
            <a:r>
              <a:rPr lang="en-US" sz="1600" b="1" kern="0">
                <a:solidFill>
                  <a:schemeClr val="tx1">
                    <a:lumMod val="75000"/>
                  </a:schemeClr>
                </a:solidFill>
                <a:latin typeface="Corbel" panose="020B0503020204020204"/>
                <a:cs typeface="Calibri"/>
              </a:rPr>
              <a:t>Latest Data Reporting</a:t>
            </a:r>
          </a:p>
        </p:txBody>
      </p:sp>
      <p:pic>
        <p:nvPicPr>
          <p:cNvPr id="25" name="Graphic 24" descr="Upload outline">
            <a:extLst>
              <a:ext uri="{FF2B5EF4-FFF2-40B4-BE49-F238E27FC236}">
                <a16:creationId xmlns:a16="http://schemas.microsoft.com/office/drawing/2014/main" id="{6221C006-FE54-4B2D-CD44-0185DFB455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84623" y="4276628"/>
            <a:ext cx="685800" cy="685800"/>
          </a:xfrm>
          <a:prstGeom prst="rect">
            <a:avLst/>
          </a:prstGeom>
        </p:spPr>
      </p:pic>
      <p:sp>
        <p:nvSpPr>
          <p:cNvPr id="2" name="Slide Number Placeholder 3">
            <a:extLst>
              <a:ext uri="{FF2B5EF4-FFF2-40B4-BE49-F238E27FC236}">
                <a16:creationId xmlns:a16="http://schemas.microsoft.com/office/drawing/2014/main" id="{749C95E1-68A8-FE25-7820-F97AFD0928E1}"/>
              </a:ext>
            </a:extLst>
          </p:cNvPr>
          <p:cNvSpPr txBox="1">
            <a:spLocks/>
          </p:cNvSpPr>
          <p:nvPr/>
        </p:nvSpPr>
        <p:spPr>
          <a:xfrm>
            <a:off x="8544665" y="4734851"/>
            <a:ext cx="460917" cy="274637"/>
          </a:xfrm>
          <a:prstGeom prst="rect">
            <a:avLst/>
          </a:prstGeom>
        </p:spPr>
        <p:txBody>
          <a:bodyPr vert="horz" lIns="68580" tIns="34290" rIns="68580" bIns="3429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2875">
              <a:spcBef>
                <a:spcPts val="750"/>
              </a:spcBef>
              <a:buNone/>
              <a:defRPr/>
            </a:pPr>
            <a:fld id="{0C2FA08C-26E4-CA4A-8F70-5CDDC8BEA5E9}" type="slidenum">
              <a:rPr lang="en-US" sz="900">
                <a:solidFill>
                  <a:srgbClr val="17468F"/>
                </a:solidFill>
              </a:rPr>
              <a:pPr marL="0" indent="0" algn="r" defTabSz="342875">
                <a:spcBef>
                  <a:spcPts val="750"/>
                </a:spcBef>
                <a:buNone/>
                <a:defRPr/>
              </a:pPr>
              <a:t>9</a:t>
            </a:fld>
            <a:endParaRPr lang="en-US" sz="900">
              <a:solidFill>
                <a:srgbClr val="17468F"/>
              </a:solidFill>
            </a:endParaRPr>
          </a:p>
        </p:txBody>
      </p:sp>
      <p:sp>
        <p:nvSpPr>
          <p:cNvPr id="3" name="Title 7">
            <a:extLst>
              <a:ext uri="{FF2B5EF4-FFF2-40B4-BE49-F238E27FC236}">
                <a16:creationId xmlns:a16="http://schemas.microsoft.com/office/drawing/2014/main" id="{FFCFC07B-C344-A0DD-C5FC-0545CA57626E}"/>
              </a:ext>
            </a:extLst>
          </p:cNvPr>
          <p:cNvSpPr txBox="1">
            <a:spLocks/>
          </p:cNvSpPr>
          <p:nvPr/>
        </p:nvSpPr>
        <p:spPr>
          <a:xfrm>
            <a:off x="457200" y="205979"/>
            <a:ext cx="8229600" cy="857250"/>
          </a:xfrm>
          <a:prstGeom prst="rect">
            <a:avLst/>
          </a:prstGeom>
        </p:spPr>
        <p:txBody>
          <a:bodyPr lIns="68580" tIns="34290" rIns="68580" bIns="34290" anchor="t" anchorCtr="0"/>
          <a:lstStyle>
            <a:lvl1pPr algn="l" rtl="0" eaLnBrk="0" fontAlgn="base" hangingPunct="0">
              <a:lnSpc>
                <a:spcPts val="4000"/>
              </a:lnSpc>
              <a:spcBef>
                <a:spcPct val="0"/>
              </a:spcBef>
              <a:spcAft>
                <a:spcPct val="0"/>
              </a:spcAft>
              <a:defRPr sz="3733" b="1" kern="1200" baseline="0">
                <a:solidFill>
                  <a:srgbClr val="1E5AA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685800">
              <a:lnSpc>
                <a:spcPct val="90090"/>
              </a:lnSpc>
              <a:defRPr/>
            </a:pPr>
            <a:r>
              <a:rPr lang="en-US" sz="2800">
                <a:solidFill>
                  <a:srgbClr val="0057B7"/>
                </a:solidFill>
                <a:ea typeface="Open Sans" panose="020B0606030504020204" pitchFamily="34" charset="0"/>
                <a:cs typeface="Calibri" panose="020F0502020204030204" pitchFamily="34" charset="0"/>
              </a:rPr>
              <a:t>Immunization Data Reporting at the National Level</a:t>
            </a:r>
          </a:p>
        </p:txBody>
      </p:sp>
      <p:graphicFrame>
        <p:nvGraphicFramePr>
          <p:cNvPr id="10" name="Table 9">
            <a:extLst>
              <a:ext uri="{FF2B5EF4-FFF2-40B4-BE49-F238E27FC236}">
                <a16:creationId xmlns:a16="http://schemas.microsoft.com/office/drawing/2014/main" id="{25A5FC33-1916-8366-BEC8-DCF0F7AB8FAA}"/>
              </a:ext>
            </a:extLst>
          </p:cNvPr>
          <p:cNvGraphicFramePr>
            <a:graphicFrameLocks noGrp="1"/>
          </p:cNvGraphicFramePr>
          <p:nvPr>
            <p:extLst>
              <p:ext uri="{D42A27DB-BD31-4B8C-83A1-F6EECF244321}">
                <p14:modId xmlns:p14="http://schemas.microsoft.com/office/powerpoint/2010/main" val="628274706"/>
              </p:ext>
            </p:extLst>
          </p:nvPr>
        </p:nvGraphicFramePr>
        <p:xfrm>
          <a:off x="1981200" y="3872251"/>
          <a:ext cx="6705600" cy="1102790"/>
        </p:xfrm>
        <a:graphic>
          <a:graphicData uri="http://schemas.openxmlformats.org/drawingml/2006/table">
            <a:tbl>
              <a:tblPr/>
              <a:tblGrid>
                <a:gridCol w="899160">
                  <a:extLst>
                    <a:ext uri="{9D8B030D-6E8A-4147-A177-3AD203B41FA5}">
                      <a16:colId xmlns:a16="http://schemas.microsoft.com/office/drawing/2014/main" val="2086574007"/>
                    </a:ext>
                  </a:extLst>
                </a:gridCol>
                <a:gridCol w="822960">
                  <a:extLst>
                    <a:ext uri="{9D8B030D-6E8A-4147-A177-3AD203B41FA5}">
                      <a16:colId xmlns:a16="http://schemas.microsoft.com/office/drawing/2014/main" val="4201160543"/>
                    </a:ext>
                  </a:extLst>
                </a:gridCol>
                <a:gridCol w="1379220">
                  <a:extLst>
                    <a:ext uri="{9D8B030D-6E8A-4147-A177-3AD203B41FA5}">
                      <a16:colId xmlns:a16="http://schemas.microsoft.com/office/drawing/2014/main" val="3671664400"/>
                    </a:ext>
                  </a:extLst>
                </a:gridCol>
                <a:gridCol w="1440180">
                  <a:extLst>
                    <a:ext uri="{9D8B030D-6E8A-4147-A177-3AD203B41FA5}">
                      <a16:colId xmlns:a16="http://schemas.microsoft.com/office/drawing/2014/main" val="703577105"/>
                    </a:ext>
                  </a:extLst>
                </a:gridCol>
                <a:gridCol w="2164080">
                  <a:extLst>
                    <a:ext uri="{9D8B030D-6E8A-4147-A177-3AD203B41FA5}">
                      <a16:colId xmlns:a16="http://schemas.microsoft.com/office/drawing/2014/main" val="1760050596"/>
                    </a:ext>
                  </a:extLst>
                </a:gridCol>
              </a:tblGrid>
              <a:tr h="295888">
                <a:tc gridSpan="4">
                  <a:txBody>
                    <a:bodyPr/>
                    <a:lstStyle/>
                    <a:p>
                      <a:pPr algn="ctr" fontAlgn="base"/>
                      <a:r>
                        <a:rPr lang="en-US" sz="1100" b="1" i="0">
                          <a:solidFill>
                            <a:srgbClr val="FFFFFF"/>
                          </a:solidFill>
                          <a:effectLst/>
                          <a:latin typeface="Calibri"/>
                          <a:cs typeface="Calibri"/>
                        </a:rPr>
                        <a:t>March Aggregate Jurisdiction Data Submissions ​</a:t>
                      </a:r>
                      <a:endParaRPr lang="en-US" sz="1200" b="1" i="0">
                        <a:solidFill>
                          <a:srgbClr val="FFFFFF"/>
                        </a:solidFill>
                        <a:effectLst/>
                        <a:latin typeface="Calibri" panose="020F0502020204030204" pitchFamily="34" charset="0"/>
                        <a:cs typeface="Calibri" panose="020F0502020204030204" pitchFamily="34" charset="0"/>
                      </a:endParaRPr>
                    </a:p>
                    <a:p>
                      <a:pPr algn="ctr" fontAlgn="base"/>
                      <a:r>
                        <a:rPr lang="en-US" sz="1100" b="0" i="1">
                          <a:solidFill>
                            <a:srgbClr val="FFFFFF"/>
                          </a:solidFill>
                          <a:effectLst/>
                          <a:latin typeface="Calibri"/>
                          <a:cs typeface="Calibri"/>
                        </a:rPr>
                        <a:t>Submitted in April 2024</a:t>
                      </a:r>
                      <a:endParaRPr lang="en-US" sz="1100" b="1" i="0">
                        <a:solidFill>
                          <a:srgbClr val="FFFFFF"/>
                        </a:solidFill>
                        <a:effectLst/>
                        <a:latin typeface="Calibri"/>
                        <a:cs typeface="Calibri"/>
                      </a:endParaRPr>
                    </a:p>
                  </a:txBody>
                  <a:tcPr marL="70039" marR="70039" marT="35020" marB="35020" anchor="ctr">
                    <a:lnL w="38100" cap="flat" cmpd="sng" algn="ctr">
                      <a:solidFill>
                        <a:schemeClr val="tx1">
                          <a:lumMod val="7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1">
                          <a:lumMod val="7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ase"/>
                      <a:r>
                        <a:rPr lang="en-US" sz="1100" b="1" i="0">
                          <a:solidFill>
                            <a:srgbClr val="FFFFFF"/>
                          </a:solidFill>
                          <a:effectLst/>
                          <a:latin typeface="Calibri"/>
                          <a:cs typeface="Calibri"/>
                        </a:rPr>
                        <a:t>Q1 2024 Routine Data Submission​</a:t>
                      </a:r>
                      <a:endParaRPr lang="en-US" sz="1200" b="1" i="0">
                        <a:solidFill>
                          <a:srgbClr val="FFFFFF"/>
                        </a:solidFill>
                        <a:effectLst/>
                        <a:latin typeface="Calibri" panose="020F0502020204030204" pitchFamily="34" charset="0"/>
                        <a:cs typeface="Calibri" panose="020F0502020204030204" pitchFamily="34" charset="0"/>
                      </a:endParaRPr>
                    </a:p>
                    <a:p>
                      <a:pPr algn="ctr" fontAlgn="base"/>
                      <a:r>
                        <a:rPr lang="en-US" sz="1100" b="0" i="1">
                          <a:solidFill>
                            <a:srgbClr val="FFFFFF"/>
                          </a:solidFill>
                          <a:effectLst/>
                          <a:latin typeface="Calibri"/>
                          <a:cs typeface="Calibri"/>
                        </a:rPr>
                        <a:t>Submitted in April 2024 </a:t>
                      </a:r>
                      <a:r>
                        <a:rPr lang="en-US" sz="1100" b="1" i="0">
                          <a:solidFill>
                            <a:srgbClr val="FFFFFF"/>
                          </a:solidFill>
                          <a:effectLst/>
                          <a:latin typeface="Calibri"/>
                          <a:cs typeface="Calibri"/>
                        </a:rPr>
                        <a:t>​</a:t>
                      </a:r>
                      <a:endParaRPr lang="en-US" sz="1200" b="1" i="0">
                        <a:solidFill>
                          <a:srgbClr val="FFFFFF"/>
                        </a:solidFill>
                        <a:effectLst/>
                        <a:latin typeface="Calibri" panose="020F0502020204030204" pitchFamily="34" charset="0"/>
                        <a:cs typeface="Calibri" panose="020F0502020204030204" pitchFamily="34" charset="0"/>
                      </a:endParaRPr>
                    </a:p>
                  </a:txBody>
                  <a:tcPr marL="70039" marR="70039" marT="35020" marB="35020" anchor="ctr">
                    <a:lnL w="28575" cap="flat" cmpd="sng" algn="ctr">
                      <a:solidFill>
                        <a:schemeClr val="bg1"/>
                      </a:solidFill>
                      <a:prstDash val="solid"/>
                      <a:round/>
                      <a:headEnd type="none" w="med" len="med"/>
                      <a:tailEnd type="none" w="med" len="med"/>
                    </a:lnL>
                    <a:lnR w="38100" cap="flat" cmpd="sng" algn="ctr">
                      <a:solidFill>
                        <a:schemeClr val="tx1">
                          <a:lumMod val="75000"/>
                        </a:schemeClr>
                      </a:solidFill>
                      <a:prstDash val="solid"/>
                      <a:round/>
                      <a:headEnd type="none" w="med" len="med"/>
                      <a:tailEnd type="none" w="med" len="med"/>
                    </a:lnR>
                    <a:lnT w="38100" cap="flat" cmpd="sng" algn="ctr">
                      <a:solidFill>
                        <a:schemeClr val="tx1">
                          <a:lumMod val="7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255447632"/>
                  </a:ext>
                </a:extLst>
              </a:tr>
              <a:tr h="261670">
                <a:tc>
                  <a:txBody>
                    <a:bodyPr/>
                    <a:lstStyle/>
                    <a:p>
                      <a:pPr algn="ctr" fontAlgn="base"/>
                      <a:r>
                        <a:rPr lang="en-US" sz="1100" b="1" i="0" u="none" strike="noStrike">
                          <a:solidFill>
                            <a:srgbClr val="000000"/>
                          </a:solidFill>
                          <a:effectLst/>
                          <a:latin typeface="Calibri"/>
                          <a:cs typeface="Calibri"/>
                        </a:rPr>
                        <a:t>Flu Data</a:t>
                      </a:r>
                      <a:r>
                        <a:rPr lang="en-US" sz="1100" b="1" i="0">
                          <a:solidFill>
                            <a:srgbClr val="0F56DC"/>
                          </a:solidFill>
                          <a:effectLst/>
                          <a:latin typeface="Calibri"/>
                          <a:cs typeface="Calibri"/>
                        </a:rPr>
                        <a:t>​</a:t>
                      </a:r>
                      <a:endParaRPr lang="en-US" sz="1200" b="1" i="0">
                        <a:solidFill>
                          <a:srgbClr val="0F56DC"/>
                        </a:solidFill>
                        <a:effectLst/>
                        <a:latin typeface="Calibri"/>
                        <a:cs typeface="Calibri"/>
                      </a:endParaRPr>
                    </a:p>
                  </a:txBody>
                  <a:tcPr marL="70039" marR="70039" marT="35020" marB="35020" anchor="ctr">
                    <a:lnL w="38100" cap="flat" cmpd="sng" algn="ctr">
                      <a:solidFill>
                        <a:schemeClr val="tx1">
                          <a:lumMod val="7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ase"/>
                      <a:r>
                        <a:rPr lang="en-US" sz="1100" b="1" i="0" u="none" strike="noStrike">
                          <a:solidFill>
                            <a:srgbClr val="000000"/>
                          </a:solidFill>
                          <a:effectLst/>
                          <a:latin typeface="Calibri"/>
                          <a:cs typeface="Calibri"/>
                        </a:rPr>
                        <a:t>RSV Data</a:t>
                      </a:r>
                      <a:r>
                        <a:rPr lang="en-US" sz="1100" b="1" i="0">
                          <a:solidFill>
                            <a:srgbClr val="0F56DC"/>
                          </a:solidFill>
                          <a:effectLst/>
                          <a:latin typeface="Calibri"/>
                          <a:cs typeface="Calibri"/>
                        </a:rPr>
                        <a:t>​</a:t>
                      </a:r>
                      <a:endParaRPr lang="en-US" sz="1200" b="1" i="0">
                        <a:solidFill>
                          <a:srgbClr val="0F56DC"/>
                        </a:solidFill>
                        <a:effectLst/>
                        <a:latin typeface="Calibri"/>
                        <a:cs typeface="Calibri"/>
                      </a:endParaRPr>
                    </a:p>
                  </a:txBody>
                  <a:tcPr marL="70039" marR="70039" marT="35020" marB="350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ase"/>
                      <a:r>
                        <a:rPr lang="en-US" sz="1100" b="1" i="0" u="none" strike="noStrike">
                          <a:solidFill>
                            <a:srgbClr val="000000"/>
                          </a:solidFill>
                          <a:effectLst/>
                          <a:latin typeface="Calibri"/>
                          <a:cs typeface="Calibri"/>
                        </a:rPr>
                        <a:t>COVID-19 All Data</a:t>
                      </a:r>
                      <a:r>
                        <a:rPr lang="en-US" sz="1100" b="1" i="0">
                          <a:solidFill>
                            <a:srgbClr val="0F56DC"/>
                          </a:solidFill>
                          <a:effectLst/>
                          <a:latin typeface="Calibri"/>
                          <a:cs typeface="Calibri"/>
                        </a:rPr>
                        <a:t>​</a:t>
                      </a:r>
                      <a:endParaRPr lang="en-US" sz="1200" b="1" i="0">
                        <a:solidFill>
                          <a:srgbClr val="0F56DC"/>
                        </a:solidFill>
                        <a:effectLst/>
                        <a:latin typeface="Calibri"/>
                        <a:cs typeface="Calibri"/>
                      </a:endParaRPr>
                    </a:p>
                  </a:txBody>
                  <a:tcPr marL="70039" marR="70039" marT="35020" marB="350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ase"/>
                      <a:r>
                        <a:rPr lang="en-US" sz="1100" b="1" i="0" u="none" strike="noStrike">
                          <a:solidFill>
                            <a:srgbClr val="000000"/>
                          </a:solidFill>
                          <a:effectLst/>
                          <a:latin typeface="Calibri"/>
                          <a:cs typeface="Calibri"/>
                        </a:rPr>
                        <a:t>COVID-19 Bridge Data</a:t>
                      </a:r>
                      <a:r>
                        <a:rPr lang="en-US" sz="1100" b="1" i="0">
                          <a:solidFill>
                            <a:srgbClr val="0F56DC"/>
                          </a:solidFill>
                          <a:effectLst/>
                          <a:latin typeface="Calibri"/>
                          <a:cs typeface="Calibri"/>
                        </a:rPr>
                        <a:t>​</a:t>
                      </a:r>
                      <a:endParaRPr lang="en-US" sz="1200" b="1" i="0">
                        <a:solidFill>
                          <a:srgbClr val="0F56DC"/>
                        </a:solidFill>
                        <a:effectLst/>
                        <a:latin typeface="Calibri"/>
                        <a:cs typeface="Calibri"/>
                      </a:endParaRPr>
                    </a:p>
                  </a:txBody>
                  <a:tcPr marL="70039" marR="70039" marT="35020" marB="350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ase"/>
                      <a:r>
                        <a:rPr lang="en-US" sz="1100" b="1" i="0" u="none" strike="noStrike">
                          <a:solidFill>
                            <a:srgbClr val="000000"/>
                          </a:solidFill>
                          <a:effectLst/>
                          <a:latin typeface="Calibri"/>
                          <a:cs typeface="Calibri"/>
                        </a:rPr>
                        <a:t>Record Level Routine Data</a:t>
                      </a:r>
                      <a:r>
                        <a:rPr lang="en-US" sz="1100" b="1" i="0">
                          <a:solidFill>
                            <a:srgbClr val="0F56DC"/>
                          </a:solidFill>
                          <a:effectLst/>
                          <a:latin typeface="Calibri"/>
                          <a:cs typeface="Calibri"/>
                        </a:rPr>
                        <a:t>​</a:t>
                      </a:r>
                      <a:endParaRPr lang="en-US" sz="1200" b="1" i="0">
                        <a:solidFill>
                          <a:srgbClr val="0F56DC"/>
                        </a:solidFill>
                        <a:effectLst/>
                        <a:latin typeface="Calibri"/>
                        <a:cs typeface="Calibri"/>
                      </a:endParaRPr>
                    </a:p>
                  </a:txBody>
                  <a:tcPr marL="70039" marR="70039" marT="35020" marB="35020" anchor="ctr">
                    <a:lnL w="28575" cap="flat" cmpd="sng" algn="ctr">
                      <a:solidFill>
                        <a:schemeClr val="bg1"/>
                      </a:solidFill>
                      <a:prstDash val="solid"/>
                      <a:round/>
                      <a:headEnd type="none" w="med" len="med"/>
                      <a:tailEnd type="none" w="med" len="med"/>
                    </a:lnL>
                    <a:lnR w="38100" cap="flat" cmpd="sng" algn="ctr">
                      <a:solidFill>
                        <a:schemeClr val="tx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534549940"/>
                  </a:ext>
                </a:extLst>
              </a:tr>
              <a:tr h="131296">
                <a:tc>
                  <a:txBody>
                    <a:bodyPr/>
                    <a:lstStyle/>
                    <a:p>
                      <a:pPr algn="ctr" fontAlgn="base"/>
                      <a:r>
                        <a:rPr lang="en-US" sz="1200" b="0" i="0">
                          <a:solidFill>
                            <a:srgbClr val="000000"/>
                          </a:solidFill>
                          <a:effectLst/>
                          <a:latin typeface="Calibri"/>
                          <a:cs typeface="Calibri"/>
                        </a:rPr>
                        <a:t>54</a:t>
                      </a:r>
                    </a:p>
                  </a:txBody>
                  <a:tcPr marL="70039" marR="70039" marT="35020" marB="35020" anchor="ctr">
                    <a:lnL w="38100" cap="flat" cmpd="sng" algn="ctr">
                      <a:solidFill>
                        <a:schemeClr val="tx1">
                          <a:lumMod val="7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fontAlgn="base">
                        <a:buNone/>
                      </a:pPr>
                      <a:r>
                        <a:rPr lang="en-US" sz="1200" b="0" i="0" u="none" strike="noStrike">
                          <a:solidFill>
                            <a:srgbClr val="000000"/>
                          </a:solidFill>
                          <a:effectLst/>
                          <a:latin typeface="Calibri"/>
                          <a:cs typeface="Calibri"/>
                        </a:rPr>
                        <a:t>48</a:t>
                      </a:r>
                    </a:p>
                  </a:txBody>
                  <a:tcPr marL="70039" marR="70039" marT="35020" marB="350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ase"/>
                      <a:r>
                        <a:rPr lang="en-US" sz="1200" b="0" i="0">
                          <a:solidFill>
                            <a:srgbClr val="000000"/>
                          </a:solidFill>
                          <a:effectLst/>
                          <a:latin typeface="Calibri"/>
                          <a:cs typeface="Calibri"/>
                        </a:rPr>
                        <a:t>53</a:t>
                      </a:r>
                    </a:p>
                  </a:txBody>
                  <a:tcPr marL="70039" marR="70039" marT="35020" marB="350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ase"/>
                      <a:r>
                        <a:rPr lang="en-US" sz="1200" b="0" i="0">
                          <a:solidFill>
                            <a:srgbClr val="000000"/>
                          </a:solidFill>
                          <a:effectLst/>
                          <a:latin typeface="Calibri"/>
                          <a:cs typeface="Calibri"/>
                        </a:rPr>
                        <a:t>50</a:t>
                      </a:r>
                    </a:p>
                  </a:txBody>
                  <a:tcPr marL="70039" marR="70039" marT="35020" marB="35020" anchor="ctr">
                    <a:lnL w="28575" cap="flat" cmpd="sng" algn="ctr">
                      <a:solidFill>
                        <a:schemeClr val="bg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ase"/>
                      <a:r>
                        <a:rPr lang="en-US" sz="1200" b="0" i="0">
                          <a:solidFill>
                            <a:srgbClr val="000000"/>
                          </a:solidFill>
                          <a:effectLst/>
                          <a:latin typeface="Calibri"/>
                          <a:cs typeface="Calibri"/>
                        </a:rPr>
                        <a:t>51</a:t>
                      </a:r>
                    </a:p>
                    <a:p>
                      <a:pPr lvl="0" algn="ctr">
                        <a:buNone/>
                      </a:pPr>
                      <a:r>
                        <a:rPr lang="en-US" sz="1200" b="0" i="1">
                          <a:solidFill>
                            <a:srgbClr val="000000"/>
                          </a:solidFill>
                          <a:effectLst/>
                          <a:latin typeface="Calibri"/>
                          <a:cs typeface="Calibri"/>
                        </a:rPr>
                        <a:t>16 PPRL</a:t>
                      </a:r>
                    </a:p>
                  </a:txBody>
                  <a:tcPr marL="70039" marR="70039" marT="35020" marB="35020" anchor="ctr">
                    <a:lnL w="12700" cap="flat" cmpd="sng" algn="ctr">
                      <a:solidFill>
                        <a:schemeClr val="tx1">
                          <a:lumMod val="20000"/>
                          <a:lumOff val="80000"/>
                        </a:schemeClr>
                      </a:solidFill>
                      <a:prstDash val="solid"/>
                      <a:round/>
                      <a:headEnd type="none" w="med" len="med"/>
                      <a:tailEnd type="none" w="med" len="med"/>
                    </a:lnL>
                    <a:lnR w="38100" cap="flat" cmpd="sng" algn="ctr">
                      <a:solidFill>
                        <a:schemeClr val="tx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0167904"/>
                  </a:ext>
                </a:extLst>
              </a:tr>
            </a:tbl>
          </a:graphicData>
        </a:graphic>
      </p:graphicFrame>
    </p:spTree>
    <p:extLst>
      <p:ext uri="{BB962C8B-B14F-4D97-AF65-F5344CB8AC3E}">
        <p14:creationId xmlns:p14="http://schemas.microsoft.com/office/powerpoint/2010/main" val="24230923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r4Kc6yGRSk2.wabx2CKW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5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ec85d03-182b-49ed-8f82-201ea5a847cf" xsi:nil="true"/>
    <lcf76f155ced4ddcb4097134ff3c332f xmlns="98cc52a8-0c8d-4953-83b1-459125563f3d">
      <Terms xmlns="http://schemas.microsoft.com/office/infopath/2007/PartnerControls"/>
    </lcf76f155ced4ddcb4097134ff3c332f>
    <SharedWithUsers xmlns="8ec85d03-182b-49ed-8f82-201ea5a847cf">
      <UserInfo>
        <DisplayName>Gibbs-Scharf, Lynn (CDC/NCIRD/ISD)</DisplayName>
        <AccountId>19</AccountId>
        <AccountType/>
      </UserInfo>
      <UserInfo>
        <DisplayName>Deal, Lauren (CDC/NCIRD/ISD) (CTR)</DisplayName>
        <AccountId>415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963911A959B34CB3EB306A28914BF9" ma:contentTypeVersion="18" ma:contentTypeDescription="Create a new document." ma:contentTypeScope="" ma:versionID="f1941a648ebf3a819013400d6cd22417">
  <xsd:schema xmlns:xsd="http://www.w3.org/2001/XMLSchema" xmlns:xs="http://www.w3.org/2001/XMLSchema" xmlns:p="http://schemas.microsoft.com/office/2006/metadata/properties" xmlns:ns2="98cc52a8-0c8d-4953-83b1-459125563f3d" xmlns:ns3="8ec85d03-182b-49ed-8f82-201ea5a847cf" targetNamespace="http://schemas.microsoft.com/office/2006/metadata/properties" ma:root="true" ma:fieldsID="fdb561793b3a8e480500e07471c5e981" ns2:_="" ns3:_="">
    <xsd:import namespace="98cc52a8-0c8d-4953-83b1-459125563f3d"/>
    <xsd:import namespace="8ec85d03-182b-49ed-8f82-201ea5a847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c52a8-0c8d-4953-83b1-459125563f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c85d03-182b-49ed-8f82-201ea5a847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b459931-963f-488b-9676-afd569e73f55}" ma:internalName="TaxCatchAll" ma:showField="CatchAllData" ma:web="8ec85d03-182b-49ed-8f82-201ea5a847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5ABF1B-13F7-4BD5-AF40-514F40DF0F83}">
  <ds:schemaRefs>
    <ds:schemaRef ds:uri="http://www.w3.org/XML/1998/namespace"/>
    <ds:schemaRef ds:uri="98cc52a8-0c8d-4953-83b1-459125563f3d"/>
    <ds:schemaRef ds:uri="http://schemas.microsoft.com/office/2006/documentManagement/types"/>
    <ds:schemaRef ds:uri="http://purl.org/dc/term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8ec85d03-182b-49ed-8f82-201ea5a847cf"/>
    <ds:schemaRef ds:uri="http://purl.org/dc/dcmitype/"/>
  </ds:schemaRefs>
</ds:datastoreItem>
</file>

<file path=customXml/itemProps2.xml><?xml version="1.0" encoding="utf-8"?>
<ds:datastoreItem xmlns:ds="http://schemas.openxmlformats.org/officeDocument/2006/customXml" ds:itemID="{DC125EB3-2379-4E33-8A21-BDDEDD963AB7}">
  <ds:schemaRefs>
    <ds:schemaRef ds:uri="8ec85d03-182b-49ed-8f82-201ea5a847cf"/>
    <ds:schemaRef ds:uri="98cc52a8-0c8d-4953-83b1-459125563f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DAE818B-C696-4CBC-B556-E3643709B4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4915</Words>
  <Application>Microsoft Office PowerPoint</Application>
  <PresentationFormat>On-screen Show (16:9)</PresentationFormat>
  <Paragraphs>585</Paragraphs>
  <Slides>28</Slides>
  <Notes>18</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NCEH_ATSDR_combined</vt:lpstr>
      <vt:lpstr>1_NCEH_ATSDR_combined</vt:lpstr>
      <vt:lpstr>5_NCEH_ATSDR_combined</vt:lpstr>
      <vt:lpstr>Immunization Information Systems Overview</vt:lpstr>
      <vt:lpstr>Immunization Information Systems 101  </vt:lpstr>
      <vt:lpstr>Tools for Individual and Public Health</vt:lpstr>
      <vt:lpstr>Immunization Information Systems </vt:lpstr>
      <vt:lpstr>Overview</vt:lpstr>
      <vt:lpstr>Overview</vt:lpstr>
      <vt:lpstr>Benefits and Health Outcomes</vt:lpstr>
      <vt:lpstr>History of IISs</vt:lpstr>
      <vt:lpstr>PowerPoint Presentation</vt:lpstr>
      <vt:lpstr>PowerPoint Presentation</vt:lpstr>
      <vt:lpstr>National Surveillance: IIS Data Give a National View of Immunization Coverage  </vt:lpstr>
      <vt:lpstr>National Surveillance: Routine Data Architecture</vt:lpstr>
      <vt:lpstr>IIS Data Policy Landscape</vt:lpstr>
      <vt:lpstr>CDC’s Vision and Support for IISs</vt:lpstr>
      <vt:lpstr>PowerPoint Presentation</vt:lpstr>
      <vt:lpstr>CDC’s Focus Areas and Initiatives to Achieve the Vision</vt:lpstr>
      <vt:lpstr>PowerPoint Presentation</vt:lpstr>
      <vt:lpstr>  Data Collection and Management: IIS Data Quality Blueprint</vt:lpstr>
      <vt:lpstr>PowerPoint Presentation</vt:lpstr>
      <vt:lpstr>Technology and Standards: Guidance</vt:lpstr>
      <vt:lpstr> Technology: Immunization Gateway</vt:lpstr>
      <vt:lpstr>Technology:  IZ Gateway Data Exchange Metrics</vt:lpstr>
      <vt:lpstr>PowerPoint Presentation</vt:lpstr>
      <vt:lpstr>Technology &amp; Standards: 2D Barcodes</vt:lpstr>
      <vt:lpstr>Vaccine Administration Management System</vt:lpstr>
      <vt:lpstr>Community Engagement and Support:              Funding and Assistance</vt:lpstr>
      <vt:lpstr>PowerPoint Presentation</vt:lpstr>
      <vt:lpstr>Discussion and Questions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Dowling, Nicole (CDC/NCIRD/ISD)</cp:lastModifiedBy>
  <cp:revision>28</cp:revision>
  <dcterms:created xsi:type="dcterms:W3CDTF">2011-03-17T17:43:16Z</dcterms:created>
  <dcterms:modified xsi:type="dcterms:W3CDTF">2024-06-26T16:45:19Z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MSIP_Label_ea60d57e-af5b-4752-ac57-3e4f28ca11dc_Enabled">
    <vt:lpwstr>true</vt:lpwstr>
  </property>
  <property fmtid="{D5CDD505-2E9C-101B-9397-08002B2CF9AE}" pid="11" name="MSIP_Label_ea60d57e-af5b-4752-ac57-3e4f28ca11dc_SetDate">
    <vt:lpwstr>2024-06-13T18:03:52Z</vt:lpwstr>
  </property>
  <property fmtid="{D5CDD505-2E9C-101B-9397-08002B2CF9AE}" pid="12" name="MSIP_Label_ea60d57e-af5b-4752-ac57-3e4f28ca11dc_Method">
    <vt:lpwstr>Standard</vt:lpwstr>
  </property>
  <property fmtid="{D5CDD505-2E9C-101B-9397-08002B2CF9AE}" pid="13" name="MSIP_Label_ea60d57e-af5b-4752-ac57-3e4f28ca11dc_Name">
    <vt:lpwstr>ea60d57e-af5b-4752-ac57-3e4f28ca11dc</vt:lpwstr>
  </property>
  <property fmtid="{D5CDD505-2E9C-101B-9397-08002B2CF9AE}" pid="14" name="MSIP_Label_ea60d57e-af5b-4752-ac57-3e4f28ca11dc_SiteId">
    <vt:lpwstr>36da45f1-dd2c-4d1f-af13-5abe46b99921</vt:lpwstr>
  </property>
  <property fmtid="{D5CDD505-2E9C-101B-9397-08002B2CF9AE}" pid="15" name="MSIP_Label_ea60d57e-af5b-4752-ac57-3e4f28ca11dc_ActionId">
    <vt:lpwstr>4d044479-8179-4938-af0e-7a5fff5a4b67</vt:lpwstr>
  </property>
  <property fmtid="{D5CDD505-2E9C-101B-9397-08002B2CF9AE}" pid="16" name="MSIP_Label_ea60d57e-af5b-4752-ac57-3e4f28ca11dc_ContentBits">
    <vt:lpwstr>0</vt:lpwstr>
  </property>
  <property fmtid="{D5CDD505-2E9C-101B-9397-08002B2CF9AE}" pid="17" name="ContentTypeId">
    <vt:lpwstr>0x0101006B963911A959B34CB3EB306A28914BF9</vt:lpwstr>
  </property>
  <property fmtid="{D5CDD505-2E9C-101B-9397-08002B2CF9AE}" pid="18" name="MediaServiceImageTags">
    <vt:lpwstr/>
  </property>
</Properties>
</file>