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1"/>
  </p:sldMasterIdLst>
  <p:notesMasterIdLst>
    <p:notesMasterId r:id="rId35"/>
  </p:notesMasterIdLst>
  <p:handoutMasterIdLst>
    <p:handoutMasterId r:id="rId36"/>
  </p:handoutMasterIdLst>
  <p:sldIdLst>
    <p:sldId id="338" r:id="rId2"/>
    <p:sldId id="328" r:id="rId3"/>
    <p:sldId id="267" r:id="rId4"/>
    <p:sldId id="364" r:id="rId5"/>
    <p:sldId id="440" r:id="rId6"/>
    <p:sldId id="541" r:id="rId7"/>
    <p:sldId id="563" r:id="rId8"/>
    <p:sldId id="574" r:id="rId9"/>
    <p:sldId id="542" r:id="rId10"/>
    <p:sldId id="565" r:id="rId11"/>
    <p:sldId id="544" r:id="rId12"/>
    <p:sldId id="566" r:id="rId13"/>
    <p:sldId id="546" r:id="rId14"/>
    <p:sldId id="553" r:id="rId15"/>
    <p:sldId id="554" r:id="rId16"/>
    <p:sldId id="555" r:id="rId17"/>
    <p:sldId id="556" r:id="rId18"/>
    <p:sldId id="557" r:id="rId19"/>
    <p:sldId id="558" r:id="rId20"/>
    <p:sldId id="559" r:id="rId21"/>
    <p:sldId id="560" r:id="rId22"/>
    <p:sldId id="562" r:id="rId23"/>
    <p:sldId id="561" r:id="rId24"/>
    <p:sldId id="567" r:id="rId25"/>
    <p:sldId id="573" r:id="rId26"/>
    <p:sldId id="572" r:id="rId27"/>
    <p:sldId id="441" r:id="rId28"/>
    <p:sldId id="442" r:id="rId29"/>
    <p:sldId id="443" r:id="rId30"/>
    <p:sldId id="444" r:id="rId31"/>
    <p:sldId id="445" r:id="rId32"/>
    <p:sldId id="446" r:id="rId33"/>
    <p:sldId id="547" r:id="rId34"/>
  </p:sldIdLst>
  <p:sldSz cx="9144000" cy="6858000" type="screen4x3"/>
  <p:notesSz cx="7023100" cy="9309100"/>
  <p:custShowLst>
    <p:custShow name="Custom Show 1" id="0">
      <p:sldLst>
        <p:sld r:id="rId4"/>
      </p:sldLst>
    </p:custShow>
  </p:custShow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0" userDrawn="1">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DE43AD-8100-90C7-8E69-90B70D5F1435}" name="Grimm, Valerie E. (CIV)" initials="GVE(" userId="S::Valerie.E.Grimm@usdoj.gov::de39697e-ee99-4719-a7f1-5ef56bca8be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FF8BE1"/>
    <a:srgbClr val="FF97E4"/>
    <a:srgbClr val="FF32CB"/>
    <a:srgbClr val="743ECD"/>
    <a:srgbClr val="FF9700"/>
    <a:srgbClr val="32CB32"/>
    <a:srgbClr val="6666FF"/>
    <a:srgbClr val="00000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3" autoAdjust="0"/>
    <p:restoredTop sz="94672" autoAdjust="0"/>
  </p:normalViewPr>
  <p:slideViewPr>
    <p:cSldViewPr>
      <p:cViewPr varScale="1">
        <p:scale>
          <a:sx n="104" d="100"/>
          <a:sy n="104" d="100"/>
        </p:scale>
        <p:origin x="1776" y="108"/>
      </p:cViewPr>
      <p:guideLst>
        <p:guide orient="horz" pos="7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895" tIns="45948" rIns="91895" bIns="45948"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895" tIns="45948" rIns="91895" bIns="45948" rtlCol="0"/>
          <a:lstStyle>
            <a:lvl1pPr algn="r" eaLnBrk="1" hangingPunct="1">
              <a:defRPr sz="1200">
                <a:latin typeface="Arial" charset="0"/>
                <a:cs typeface="+mn-cs"/>
              </a:defRPr>
            </a:lvl1pPr>
          </a:lstStyle>
          <a:p>
            <a:pPr>
              <a:defRPr/>
            </a:pPr>
            <a:fld id="{20843CE2-4F24-494A-9796-830EACCCC4F7}" type="datetimeFigureOut">
              <a:rPr lang="en-US"/>
              <a:pPr>
                <a:defRPr/>
              </a:pPr>
              <a:t>6/27/2024</a:t>
            </a:fld>
            <a:endParaRPr lang="en-US" dirty="0"/>
          </a:p>
        </p:txBody>
      </p:sp>
      <p:sp>
        <p:nvSpPr>
          <p:cNvPr id="4" name="Footer Placeholder 3"/>
          <p:cNvSpPr>
            <a:spLocks noGrp="1"/>
          </p:cNvSpPr>
          <p:nvPr>
            <p:ph type="ftr" sz="quarter" idx="2"/>
          </p:nvPr>
        </p:nvSpPr>
        <p:spPr>
          <a:xfrm>
            <a:off x="0" y="8842375"/>
            <a:ext cx="3043238" cy="465138"/>
          </a:xfrm>
          <a:prstGeom prst="rect">
            <a:avLst/>
          </a:prstGeom>
        </p:spPr>
        <p:txBody>
          <a:bodyPr vert="horz" lIns="91895" tIns="45948" rIns="91895" bIns="45948"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wrap="square" lIns="91895" tIns="45948" rIns="91895" bIns="45948" numCol="1" anchor="b" anchorCtr="0" compatLnSpc="1">
            <a:prstTxWarp prst="textNoShape">
              <a:avLst/>
            </a:prstTxWarp>
          </a:bodyPr>
          <a:lstStyle>
            <a:lvl1pPr algn="r" eaLnBrk="1" hangingPunct="1">
              <a:defRPr sz="1200"/>
            </a:lvl1pPr>
          </a:lstStyle>
          <a:p>
            <a:pPr>
              <a:defRPr/>
            </a:pPr>
            <a:fld id="{55A88761-BB72-4293-A1EA-0444EFA3D839}"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1895" tIns="45948" rIns="91895" bIns="45948"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79203"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1895" tIns="45948" rIns="91895" bIns="45948"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5" name="Rectangle 5"/>
          <p:cNvSpPr>
            <a:spLocks noGrp="1" noChangeArrowheads="1"/>
          </p:cNvSpPr>
          <p:nvPr>
            <p:ph type="body" sz="quarter" idx="3"/>
          </p:nvPr>
        </p:nvSpPr>
        <p:spPr bwMode="auto">
          <a:xfrm>
            <a:off x="703263" y="4422776"/>
            <a:ext cx="5616575" cy="4187825"/>
          </a:xfrm>
          <a:prstGeom prst="rect">
            <a:avLst/>
          </a:prstGeom>
          <a:noFill/>
          <a:ln w="9525">
            <a:noFill/>
            <a:miter lim="800000"/>
            <a:headEnd/>
            <a:tailEnd/>
          </a:ln>
          <a:effectLst/>
        </p:spPr>
        <p:txBody>
          <a:bodyPr vert="horz" wrap="square" lIns="91895" tIns="45948" rIns="91895" bIns="4594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9206" name="Rectangle 6"/>
          <p:cNvSpPr>
            <a:spLocks noGrp="1" noChangeArrowheads="1"/>
          </p:cNvSpPr>
          <p:nvPr>
            <p:ph type="ftr" sz="quarter" idx="4"/>
          </p:nvPr>
        </p:nvSpPr>
        <p:spPr bwMode="auto">
          <a:xfrm>
            <a:off x="0" y="8842375"/>
            <a:ext cx="3043238" cy="465138"/>
          </a:xfrm>
          <a:prstGeom prst="rect">
            <a:avLst/>
          </a:prstGeom>
          <a:noFill/>
          <a:ln w="9525">
            <a:noFill/>
            <a:miter lim="800000"/>
            <a:headEnd/>
            <a:tailEnd/>
          </a:ln>
          <a:effectLst/>
        </p:spPr>
        <p:txBody>
          <a:bodyPr vert="horz" wrap="square" lIns="91895" tIns="45948" rIns="91895" bIns="45948"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79207" name="Rectangle 7"/>
          <p:cNvSpPr>
            <a:spLocks noGrp="1" noChangeArrowheads="1"/>
          </p:cNvSpPr>
          <p:nvPr>
            <p:ph type="sldNum" sz="quarter" idx="5"/>
          </p:nvPr>
        </p:nvSpPr>
        <p:spPr bwMode="auto">
          <a:xfrm>
            <a:off x="3978275" y="8842375"/>
            <a:ext cx="3043238" cy="465138"/>
          </a:xfrm>
          <a:prstGeom prst="rect">
            <a:avLst/>
          </a:prstGeom>
          <a:noFill/>
          <a:ln w="9525">
            <a:noFill/>
            <a:miter lim="800000"/>
            <a:headEnd/>
            <a:tailEnd/>
          </a:ln>
          <a:effectLst/>
        </p:spPr>
        <p:txBody>
          <a:bodyPr vert="horz" wrap="square" lIns="91895" tIns="45948" rIns="91895" bIns="45948" numCol="1" anchor="b" anchorCtr="0" compatLnSpc="1">
            <a:prstTxWarp prst="textNoShape">
              <a:avLst/>
            </a:prstTxWarp>
          </a:bodyPr>
          <a:lstStyle>
            <a:lvl1pPr algn="r" eaLnBrk="1" hangingPunct="1">
              <a:defRPr sz="1200"/>
            </a:lvl1pPr>
          </a:lstStyle>
          <a:p>
            <a:pPr>
              <a:defRPr/>
            </a:pPr>
            <a:fld id="{EE89DBD1-BA23-425F-8AFD-F4328CDD1C1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4437" indent="-285711">
              <a:spcBef>
                <a:spcPct val="30000"/>
              </a:spcBef>
              <a:defRPr sz="1200">
                <a:solidFill>
                  <a:schemeClr val="tx1"/>
                </a:solidFill>
                <a:latin typeface="Arial" panose="020B0604020202020204" pitchFamily="34" charset="0"/>
              </a:defRPr>
            </a:lvl2pPr>
            <a:lvl3pPr marL="1146020" indent="-226982">
              <a:spcBef>
                <a:spcPct val="30000"/>
              </a:spcBef>
              <a:defRPr sz="1200">
                <a:solidFill>
                  <a:schemeClr val="tx1"/>
                </a:solidFill>
                <a:latin typeface="Arial" panose="020B0604020202020204" pitchFamily="34" charset="0"/>
              </a:defRPr>
            </a:lvl3pPr>
            <a:lvl4pPr marL="1606333" indent="-226982">
              <a:spcBef>
                <a:spcPct val="30000"/>
              </a:spcBef>
              <a:defRPr sz="1200">
                <a:solidFill>
                  <a:schemeClr val="tx1"/>
                </a:solidFill>
                <a:latin typeface="Arial" panose="020B0604020202020204" pitchFamily="34" charset="0"/>
              </a:defRPr>
            </a:lvl4pPr>
            <a:lvl5pPr marL="2065059" indent="-226982">
              <a:spcBef>
                <a:spcPct val="30000"/>
              </a:spcBef>
              <a:defRPr sz="1200">
                <a:solidFill>
                  <a:schemeClr val="tx1"/>
                </a:solidFill>
                <a:latin typeface="Arial" panose="020B0604020202020204" pitchFamily="34" charset="0"/>
              </a:defRPr>
            </a:lvl5pPr>
            <a:lvl6pPr marL="2522197" indent="-226982" eaLnBrk="0" fontAlgn="base" hangingPunct="0">
              <a:spcBef>
                <a:spcPct val="30000"/>
              </a:spcBef>
              <a:spcAft>
                <a:spcPct val="0"/>
              </a:spcAft>
              <a:defRPr sz="1200">
                <a:solidFill>
                  <a:schemeClr val="tx1"/>
                </a:solidFill>
                <a:latin typeface="Arial" panose="020B0604020202020204" pitchFamily="34" charset="0"/>
              </a:defRPr>
            </a:lvl6pPr>
            <a:lvl7pPr marL="2979335" indent="-226982" eaLnBrk="0" fontAlgn="base" hangingPunct="0">
              <a:spcBef>
                <a:spcPct val="30000"/>
              </a:spcBef>
              <a:spcAft>
                <a:spcPct val="0"/>
              </a:spcAft>
              <a:defRPr sz="1200">
                <a:solidFill>
                  <a:schemeClr val="tx1"/>
                </a:solidFill>
                <a:latin typeface="Arial" panose="020B0604020202020204" pitchFamily="34" charset="0"/>
              </a:defRPr>
            </a:lvl7pPr>
            <a:lvl8pPr marL="3436474" indent="-226982" eaLnBrk="0" fontAlgn="base" hangingPunct="0">
              <a:spcBef>
                <a:spcPct val="30000"/>
              </a:spcBef>
              <a:spcAft>
                <a:spcPct val="0"/>
              </a:spcAft>
              <a:defRPr sz="1200">
                <a:solidFill>
                  <a:schemeClr val="tx1"/>
                </a:solidFill>
                <a:latin typeface="Arial" panose="020B0604020202020204" pitchFamily="34" charset="0"/>
              </a:defRPr>
            </a:lvl8pPr>
            <a:lvl9pPr marL="3893612" indent="-226982"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D1AB151-C3E5-461F-B4CC-0044BD2150C5}"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895543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105085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637435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317845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4258942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595447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844624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629774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3851940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888917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331291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70467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565181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dirty="0">
                  <a:latin typeface="Arial" charset="0"/>
                  <a:cs typeface="+mn-cs"/>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dirty="0">
                  <a:latin typeface="Arial" charset="0"/>
                  <a:cs typeface="+mn-cs"/>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dirty="0">
                  <a:latin typeface="Arial" charset="0"/>
                  <a:cs typeface="+mn-cs"/>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dirty="0">
                  <a:latin typeface="Arial" charset="0"/>
                  <a:cs typeface="+mn-cs"/>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dirty="0">
                <a:latin typeface="Arial" charset="0"/>
                <a:cs typeface="+mn-cs"/>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10340 w 5740"/>
                <a:gd name="T5" fmla="*/ 7 h 1906"/>
                <a:gd name="T6" fmla="*/ 103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2347" name="Rectangle 11"/>
          <p:cNvSpPr>
            <a:spLocks noGrp="1" noChangeArrowheads="1"/>
          </p:cNvSpPr>
          <p:nvPr>
            <p:ph type="ctrTitle" sz="quarter"/>
          </p:nvPr>
        </p:nvSpPr>
        <p:spPr>
          <a:xfrm>
            <a:off x="685800" y="1736725"/>
            <a:ext cx="7772400" cy="1920875"/>
          </a:xfrm>
        </p:spPr>
        <p:txBody>
          <a:bodyPr/>
          <a:lstStyle>
            <a:lvl1pPr>
              <a:defRPr/>
            </a:lvl1pPr>
          </a:lstStyle>
          <a:p>
            <a:r>
              <a:rPr lang="en-US"/>
              <a:t>Click to edit Master title style</a:t>
            </a:r>
          </a:p>
        </p:txBody>
      </p:sp>
      <p:sp>
        <p:nvSpPr>
          <p:cNvPr id="14234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9F722623-968D-4292-A480-FA594522EF6E}" type="slidenum">
              <a:rPr lang="en-US" altLang="en-US"/>
              <a:pPr>
                <a:defRPr/>
              </a:pPr>
              <a:t>‹#›</a:t>
            </a:fld>
            <a:endParaRPr lang="en-US" altLang="en-US" dirty="0"/>
          </a:p>
        </p:txBody>
      </p:sp>
    </p:spTree>
    <p:extLst>
      <p:ext uri="{BB962C8B-B14F-4D97-AF65-F5344CB8AC3E}">
        <p14:creationId xmlns:p14="http://schemas.microsoft.com/office/powerpoint/2010/main" val="3339767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EFC22247-C82F-4E74-A417-BCEECB3ED65C}" type="slidenum">
              <a:rPr lang="en-US" altLang="en-US"/>
              <a:pPr>
                <a:defRPr/>
              </a:pPr>
              <a:t>‹#›</a:t>
            </a:fld>
            <a:endParaRPr lang="en-US" altLang="en-US" dirty="0"/>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6688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800F4B5-1F4D-4EAE-B111-0B1BD21810DF}" type="slidenum">
              <a:rPr lang="en-US" altLang="en-US"/>
              <a:pPr>
                <a:defRPr/>
              </a:pPr>
              <a:t>‹#›</a:t>
            </a:fld>
            <a:endParaRPr lang="en-US" altLang="en-US" dirty="0"/>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80486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25963"/>
          </a:xfrm>
        </p:spPr>
        <p:txBody>
          <a:bodyPr/>
          <a:lstStyle/>
          <a:p>
            <a:pPr lvl="0"/>
            <a:endParaRPr lang="en-US" noProof="0"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E48B218-6DB8-461B-AFEA-03570DB8CFD7}" type="slidenum">
              <a:rPr lang="en-US" altLang="en-US"/>
              <a:pPr>
                <a:defRPr/>
              </a:pPr>
              <a:t>‹#›</a:t>
            </a:fld>
            <a:endParaRPr lang="en-US" altLang="en-US" dirty="0"/>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90074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03C3209-8EF1-4FC9-B373-6D7629C3F71F}" type="slidenum">
              <a:rPr lang="en-US" altLang="en-US"/>
              <a:pPr>
                <a:defRPr/>
              </a:pPr>
              <a:t>‹#›</a:t>
            </a:fld>
            <a:endParaRPr lang="en-US" altLang="en-US" dirty="0"/>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84289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B9988D8-CCB3-487A-B969-04163DC2E4CC}" type="slidenum">
              <a:rPr lang="en-US" altLang="en-US"/>
              <a:pPr>
                <a:defRPr/>
              </a:pPr>
              <a:t>‹#›</a:t>
            </a:fld>
            <a:endParaRPr lang="en-US" altLang="en-US" dirty="0"/>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75369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D506C80E-0FE0-45A2-8773-7D976BFAFBF1}" type="slidenum">
              <a:rPr lang="en-US" altLang="en-US"/>
              <a:pPr>
                <a:defRPr/>
              </a:pPr>
              <a:t>‹#›</a:t>
            </a:fld>
            <a:endParaRPr lang="en-US" altLang="en-US" dirty="0"/>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53141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BA03E447-C4E3-48BC-A14D-E7047C0A4BD4}" type="slidenum">
              <a:rPr lang="en-US" altLang="en-US"/>
              <a:pPr>
                <a:defRPr/>
              </a:pPr>
              <a:t>‹#›</a:t>
            </a:fld>
            <a:endParaRPr lang="en-US" altLang="en-US" dirty="0"/>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97230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9E5254D8-68F6-451D-9644-23F71B9A06EC}" type="slidenum">
              <a:rPr lang="en-US" altLang="en-US"/>
              <a:pPr>
                <a:defRPr/>
              </a:pPr>
              <a:t>‹#›</a:t>
            </a:fld>
            <a:endParaRPr lang="en-US" altLang="en-US" dirty="0"/>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2580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65B88D6-C81F-46FF-AFC2-C9D97E7FF900}" type="slidenum">
              <a:rPr lang="en-US" altLang="en-US"/>
              <a:pPr>
                <a:defRPr/>
              </a:pPr>
              <a:t>‹#›</a:t>
            </a:fld>
            <a:endParaRPr lang="en-US" altLang="en-US" dirty="0"/>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29547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9D1E35E-C421-4359-8B28-D27F4760689D}" type="slidenum">
              <a:rPr lang="en-US" altLang="en-US"/>
              <a:pPr>
                <a:defRPr/>
              </a:pPr>
              <a:t>‹#›</a:t>
            </a:fld>
            <a:endParaRPr lang="en-US" altLang="en-US" dirty="0"/>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970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6193D311-4DD0-41A9-8CB9-2A20C3AB338D}" type="slidenum">
              <a:rPr lang="en-US" altLang="en-US"/>
              <a:pPr>
                <a:defRPr/>
              </a:pPr>
              <a:t>‹#›</a:t>
            </a:fld>
            <a:endParaRPr lang="en-US" altLang="en-US" dirty="0"/>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37861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lumOff val="25000"/>
              </a:schemeClr>
            </a:gs>
            <a:gs pos="77000">
              <a:schemeClr val="bg1">
                <a:lumMod val="40000"/>
                <a:lumOff val="60000"/>
              </a:schemeClr>
            </a:gs>
            <a:gs pos="62000">
              <a:schemeClr val="bg2">
                <a:lumMod val="25000"/>
                <a:lumOff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4131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27DE259-2CE8-4E25-BA32-B40579EC5C34}" type="slidenum">
              <a:rPr lang="en-US" altLang="en-US"/>
              <a:pPr>
                <a:defRPr/>
              </a:pPr>
              <a:t>‹#›</a:t>
            </a:fld>
            <a:endParaRPr lang="en-US" altLang="en-US" dirty="0"/>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4131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dirty="0">
                  <a:latin typeface="Arial" charset="0"/>
                  <a:cs typeface="+mn-cs"/>
                </a:endParaRPr>
              </a:p>
            </p:txBody>
          </p:sp>
          <p:sp>
            <p:nvSpPr>
              <p:cNvPr id="14131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dirty="0">
                  <a:latin typeface="Arial" charset="0"/>
                  <a:cs typeface="+mn-cs"/>
                </a:endParaRPr>
              </a:p>
            </p:txBody>
          </p:sp>
          <p:sp>
            <p:nvSpPr>
              <p:cNvPr id="14132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dirty="0">
                  <a:latin typeface="Arial" charset="0"/>
                  <a:cs typeface="+mn-cs"/>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132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dirty="0">
                  <a:latin typeface="Arial" charset="0"/>
                  <a:cs typeface="+mn-cs"/>
                </a:endParaRPr>
              </a:p>
            </p:txBody>
          </p:sp>
        </p:grpSp>
        <p:sp>
          <p:nvSpPr>
            <p:cNvPr id="14132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dirty="0">
                <a:latin typeface="Arial" charset="0"/>
                <a:cs typeface="+mn-cs"/>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10340 w 5740"/>
                <a:gd name="T5" fmla="*/ 7 h 1906"/>
                <a:gd name="T6" fmla="*/ 103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132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132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14132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7031" r:id="rId1"/>
    <p:sldLayoutId id="2147487020" r:id="rId2"/>
    <p:sldLayoutId id="2147487021" r:id="rId3"/>
    <p:sldLayoutId id="2147487022" r:id="rId4"/>
    <p:sldLayoutId id="2147487023" r:id="rId5"/>
    <p:sldLayoutId id="2147487024" r:id="rId6"/>
    <p:sldLayoutId id="2147487025" r:id="rId7"/>
    <p:sldLayoutId id="2147487026" r:id="rId8"/>
    <p:sldLayoutId id="2147487027" r:id="rId9"/>
    <p:sldLayoutId id="2147487028" r:id="rId10"/>
    <p:sldLayoutId id="2147487029" r:id="rId11"/>
    <p:sldLayoutId id="2147487030" r:id="rId12"/>
  </p:sldLayoutIdLst>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3" name="Picture 5" descr="doj_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584325"/>
            <a:ext cx="3451225" cy="346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6"/>
          <p:cNvSpPr>
            <a:spLocks noChangeArrowheads="1"/>
          </p:cNvSpPr>
          <p:nvPr/>
        </p:nvSpPr>
        <p:spPr bwMode="auto">
          <a:xfrm>
            <a:off x="4419600" y="1909763"/>
            <a:ext cx="45720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2800" b="1" dirty="0">
                <a:effectLst>
                  <a:outerShdw blurRad="38100" dist="38100" dir="2700000" algn="tl">
                    <a:srgbClr val="000000">
                      <a:alpha val="43137"/>
                    </a:srgbClr>
                  </a:outerShdw>
                </a:effectLst>
                <a:latin typeface="Arial" panose="020B0604020202020204" pitchFamily="34" charset="0"/>
              </a:rPr>
              <a:t>Report from the Department of Justice</a:t>
            </a:r>
          </a:p>
          <a:p>
            <a:pPr eaLnBrk="1" hangingPunct="1">
              <a:spcBef>
                <a:spcPct val="0"/>
              </a:spcBef>
              <a:buClrTx/>
              <a:buSzTx/>
              <a:buFontTx/>
              <a:buNone/>
            </a:pPr>
            <a:endParaRPr lang="en-US" altLang="en-US" sz="2800" b="1" dirty="0">
              <a:effectLst>
                <a:outerShdw blurRad="38100" dist="38100" dir="2700000" algn="tl">
                  <a:srgbClr val="000000">
                    <a:alpha val="43137"/>
                  </a:srgbClr>
                </a:outerShdw>
              </a:effectLst>
              <a:latin typeface="Arial" panose="020B0604020202020204" pitchFamily="34" charset="0"/>
            </a:endParaRPr>
          </a:p>
          <a:p>
            <a:pPr eaLnBrk="1" hangingPunct="1">
              <a:spcBef>
                <a:spcPct val="0"/>
              </a:spcBef>
              <a:buClrTx/>
              <a:buSzTx/>
              <a:buFontTx/>
              <a:buNone/>
            </a:pPr>
            <a:r>
              <a:rPr lang="en-US" altLang="en-US" sz="2800" b="1" dirty="0">
                <a:solidFill>
                  <a:srgbClr val="FFFF00"/>
                </a:solidFill>
                <a:effectLst>
                  <a:outerShdw blurRad="38100" dist="38100" dir="2700000" algn="tl">
                    <a:srgbClr val="000000">
                      <a:alpha val="43137"/>
                    </a:srgbClr>
                  </a:outerShdw>
                </a:effectLst>
                <a:latin typeface="Arial" panose="020B0604020202020204" pitchFamily="34" charset="0"/>
              </a:rPr>
              <a:t>July 11, 2024</a:t>
            </a:r>
          </a:p>
          <a:p>
            <a:pPr eaLnBrk="1" hangingPunct="1">
              <a:spcBef>
                <a:spcPct val="0"/>
              </a:spcBef>
              <a:buClrTx/>
              <a:buSzTx/>
              <a:buFontTx/>
              <a:buNone/>
            </a:pPr>
            <a:endParaRPr lang="en-US" altLang="en-US" sz="2800" dirty="0">
              <a:effectLst>
                <a:outerShdw blurRad="38100" dist="38100" dir="2700000" algn="tl">
                  <a:srgbClr val="000000">
                    <a:alpha val="43137"/>
                  </a:srgbClr>
                </a:outerShdw>
              </a:effectLst>
              <a:latin typeface="Arial" panose="020B0604020202020204" pitchFamily="34" charset="0"/>
            </a:endParaRPr>
          </a:p>
          <a:p>
            <a:pPr eaLnBrk="1" hangingPunct="1">
              <a:spcBef>
                <a:spcPct val="0"/>
              </a:spcBef>
              <a:buClrTx/>
              <a:buSzTx/>
              <a:buFontTx/>
              <a:buNone/>
            </a:pPr>
            <a:r>
              <a:rPr lang="en-US" altLang="en-US" sz="2000" dirty="0">
                <a:solidFill>
                  <a:srgbClr val="FFFF00"/>
                </a:solidFill>
                <a:effectLst>
                  <a:outerShdw blurRad="38100" dist="38100" dir="2700000" algn="tl">
                    <a:srgbClr val="000000">
                      <a:alpha val="43137"/>
                    </a:srgbClr>
                  </a:outerShdw>
                </a:effectLst>
                <a:latin typeface="Arial" panose="020B0604020202020204" pitchFamily="34" charset="0"/>
              </a:rPr>
              <a:t>Heather Pearlman</a:t>
            </a:r>
          </a:p>
          <a:p>
            <a:pPr eaLnBrk="1" hangingPunct="1">
              <a:spcBef>
                <a:spcPct val="0"/>
              </a:spcBef>
              <a:buClrTx/>
              <a:buSzTx/>
              <a:buFont typeface="Wingdings" panose="05000000000000000000" pitchFamily="2" charset="2"/>
              <a:buNone/>
            </a:pPr>
            <a:r>
              <a:rPr lang="en-US" altLang="en-US" sz="2000" i="1" dirty="0">
                <a:effectLst>
                  <a:outerShdw blurRad="38100" dist="38100" dir="2700000" algn="tl">
                    <a:srgbClr val="000000">
                      <a:alpha val="43137"/>
                    </a:srgbClr>
                  </a:outerShdw>
                </a:effectLst>
                <a:latin typeface="Arial" panose="020B0604020202020204" pitchFamily="34" charset="0"/>
              </a:rPr>
              <a:t>Deputy Director, Torts Branch</a:t>
            </a:r>
            <a:endParaRPr lang="en-US" altLang="en-US" sz="2000" dirty="0">
              <a:solidFill>
                <a:srgbClr val="FFFF00"/>
              </a:solidFill>
              <a:effectLst>
                <a:outerShdw blurRad="38100" dist="38100" dir="2700000" algn="tl">
                  <a:srgbClr val="000000">
                    <a:alpha val="43137"/>
                  </a:srgbClr>
                </a:outerShdw>
              </a:effectLst>
              <a:latin typeface="Arial" panose="020B0604020202020204" pitchFamily="34" charset="0"/>
            </a:endParaRPr>
          </a:p>
          <a:p>
            <a:pPr eaLnBrk="1" hangingPunct="1">
              <a:spcBef>
                <a:spcPct val="0"/>
              </a:spcBef>
              <a:buClrTx/>
              <a:buSzTx/>
              <a:buFontTx/>
              <a:buNone/>
            </a:pPr>
            <a:endParaRPr lang="en-US" altLang="en-US" sz="2400" b="1" dirty="0">
              <a:solidFill>
                <a:srgbClr val="FFCC00"/>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3200" dirty="0">
                <a:latin typeface="Arial" pitchFamily="34" charset="0"/>
                <a:cs typeface="Arial" pitchFamily="34" charset="0"/>
              </a:rPr>
              <a:t>Appeals:  U.S. Court of Federal Claims</a:t>
            </a:r>
          </a:p>
        </p:txBody>
      </p:sp>
      <p:sp>
        <p:nvSpPr>
          <p:cNvPr id="65539" name="Rectangle 3"/>
          <p:cNvSpPr>
            <a:spLocks noGrp="1" noChangeArrowheads="1"/>
          </p:cNvSpPr>
          <p:nvPr>
            <p:ph sz="half" idx="1"/>
          </p:nvPr>
        </p:nvSpPr>
        <p:spPr>
          <a:xfrm>
            <a:off x="914400" y="1828800"/>
            <a:ext cx="7339446" cy="4371370"/>
          </a:xfrm>
        </p:spPr>
        <p:txBody>
          <a:bodyPr/>
          <a:lstStyle/>
          <a:p>
            <a:pPr marL="0" lvl="0" indent="0">
              <a:spcBef>
                <a:spcPts val="0"/>
              </a:spcBef>
              <a:spcAft>
                <a:spcPts val="1200"/>
              </a:spcAft>
              <a:buClr>
                <a:srgbClr val="FFCC00"/>
              </a:buClr>
              <a:buNone/>
              <a:defRPr/>
            </a:pPr>
            <a:endParaRPr lang="en-US" sz="2400" b="1" u="sng" dirty="0">
              <a:solidFill>
                <a:srgbClr val="FFFFFF"/>
              </a:solidFill>
              <a:latin typeface="Arial" pitchFamily="34" charset="0"/>
              <a:cs typeface="Arial" pitchFamily="34" charset="0"/>
            </a:endParaRPr>
          </a:p>
          <a:p>
            <a:pPr marL="0" lvl="0" indent="0">
              <a:spcBef>
                <a:spcPts val="0"/>
              </a:spcBef>
              <a:spcAft>
                <a:spcPts val="1200"/>
              </a:spcAft>
              <a:buClr>
                <a:srgbClr val="FFCC00"/>
              </a:buClr>
              <a:buNone/>
              <a:defRPr/>
            </a:pPr>
            <a:r>
              <a:rPr lang="en-US" sz="2400" b="1" u="sng" dirty="0">
                <a:solidFill>
                  <a:srgbClr val="FFFFFF"/>
                </a:solidFill>
                <a:latin typeface="Arial" pitchFamily="34" charset="0"/>
                <a:cs typeface="Arial" pitchFamily="34" charset="0"/>
              </a:rPr>
              <a:t>Appeals by Respondent</a:t>
            </a:r>
            <a:r>
              <a:rPr lang="en-US" sz="2400" b="1" dirty="0">
                <a:solidFill>
                  <a:srgbClr val="FFFFFF"/>
                </a:solidFill>
                <a:latin typeface="Arial" pitchFamily="34" charset="0"/>
                <a:cs typeface="Arial" pitchFamily="34" charset="0"/>
              </a:rPr>
              <a:t>:</a:t>
            </a:r>
          </a:p>
          <a:p>
            <a:pPr marL="0" indent="-457200">
              <a:spcBef>
                <a:spcPts val="0"/>
              </a:spcBef>
              <a:spcAft>
                <a:spcPts val="1200"/>
              </a:spcAft>
              <a:buClr>
                <a:srgbClr val="FFFF00"/>
              </a:buClr>
              <a:defRPr/>
            </a:pPr>
            <a:r>
              <a:rPr lang="en-US" sz="2000" b="1" i="1" dirty="0" err="1">
                <a:solidFill>
                  <a:srgbClr val="FFFF00"/>
                </a:solidFill>
                <a:latin typeface="Arial" pitchFamily="34" charset="0"/>
                <a:cs typeface="Arial" pitchFamily="34" charset="0"/>
              </a:rPr>
              <a:t>Sturdevant</a:t>
            </a:r>
            <a:r>
              <a:rPr lang="en-US" sz="2000" b="1" i="1" dirty="0">
                <a:solidFill>
                  <a:srgbClr val="FFFF00"/>
                </a:solidFill>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anose="020B0604020202020204" pitchFamily="34" charset="0"/>
                <a:cs typeface="Arial" pitchFamily="34" charset="0"/>
              </a:rPr>
              <a:t>Affirmed </a:t>
            </a:r>
          </a:p>
          <a:p>
            <a:pPr marL="0" indent="-457200">
              <a:spcBef>
                <a:spcPts val="0"/>
              </a:spcBef>
              <a:spcAft>
                <a:spcPts val="500"/>
              </a:spcAft>
              <a:buClr>
                <a:srgbClr val="FFFF00"/>
              </a:buClr>
              <a:defRPr/>
            </a:pPr>
            <a:endParaRPr lang="en-US" sz="2000" dirty="0">
              <a:solidFill>
                <a:srgbClr val="FFFF00"/>
              </a:solidFill>
              <a:latin typeface="Arial" panose="020B0604020202020204" pitchFamily="34" charset="0"/>
              <a:cs typeface="Arial" pitchFamily="34" charset="0"/>
            </a:endParaRPr>
          </a:p>
          <a:p>
            <a:pPr marL="0" lvl="0" indent="0">
              <a:spcBef>
                <a:spcPts val="0"/>
              </a:spcBef>
              <a:spcAft>
                <a:spcPts val="500"/>
              </a:spcAft>
              <a:buClr>
                <a:srgbClr val="FFFF00"/>
              </a:buClr>
              <a:buNone/>
              <a:defRPr/>
            </a:pPr>
            <a:endParaRPr lang="en-US" sz="2000" dirty="0">
              <a:solidFill>
                <a:srgbClr val="FFFF00"/>
              </a:solidFill>
              <a:latin typeface="Arial" panose="020B0604020202020204" pitchFamily="34" charset="0"/>
              <a:cs typeface="Arial" pitchFamily="34" charset="0"/>
            </a:endParaRPr>
          </a:p>
          <a:p>
            <a:pPr marL="0" lvl="0" indent="-457200">
              <a:spcBef>
                <a:spcPts val="0"/>
              </a:spcBef>
              <a:spcAft>
                <a:spcPts val="500"/>
              </a:spcAft>
              <a:buClr>
                <a:srgbClr val="FFFF00"/>
              </a:buClr>
              <a:defRPr/>
            </a:pPr>
            <a:endParaRPr lang="en-US" sz="2000" b="1" i="1" dirty="0">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10</a:t>
            </a:fld>
            <a:endParaRPr lang="en-US" altLang="en-US" dirty="0"/>
          </a:p>
        </p:txBody>
      </p:sp>
      <p:sp>
        <p:nvSpPr>
          <p:cNvPr id="10245" name="TextBox 11"/>
          <p:cNvSpPr txBox="1">
            <a:spLocks noChangeArrowheads="1"/>
          </p:cNvSpPr>
          <p:nvPr/>
        </p:nvSpPr>
        <p:spPr bwMode="auto">
          <a:xfrm>
            <a:off x="851441" y="5921421"/>
            <a:ext cx="73636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i="1" dirty="0">
                <a:effectLst>
                  <a:outerShdw blurRad="38100" dist="38100" dir="2700000" algn="tl">
                    <a:srgbClr val="000000">
                      <a:alpha val="43137"/>
                    </a:srgbClr>
                  </a:outerShdw>
                </a:effectLst>
                <a:latin typeface="Arial" panose="020B0604020202020204" pitchFamily="34" charset="0"/>
              </a:rPr>
              <a:t>All decisions are available on the CFC’s website: </a:t>
            </a:r>
            <a:r>
              <a:rPr lang="en-US" altLang="en-US" sz="1600" u="sng" dirty="0">
                <a:effectLst>
                  <a:outerShdw blurRad="38100" dist="38100" dir="2700000" algn="tl">
                    <a:srgbClr val="000000">
                      <a:alpha val="43137"/>
                    </a:srgbClr>
                  </a:outerShdw>
                </a:effectLst>
                <a:latin typeface="Arial" panose="020B0604020202020204" pitchFamily="34" charset="0"/>
              </a:rPr>
              <a:t>http://www.uscfc.uscourts.gov</a:t>
            </a:r>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Decided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3" name="TextBox 2">
            <a:extLst>
              <a:ext uri="{FF2B5EF4-FFF2-40B4-BE49-F238E27FC236}">
                <a16:creationId xmlns:a16="http://schemas.microsoft.com/office/drawing/2014/main" id="{3E82538F-D3EC-B167-5146-E223CFBFCE1C}"/>
              </a:ext>
            </a:extLst>
          </p:cNvPr>
          <p:cNvSpPr txBox="1"/>
          <p:nvPr/>
        </p:nvSpPr>
        <p:spPr>
          <a:xfrm>
            <a:off x="3352800" y="6416873"/>
            <a:ext cx="5205846" cy="615553"/>
          </a:xfrm>
          <a:prstGeom prst="rect">
            <a:avLst/>
          </a:prstGeom>
          <a:noFill/>
        </p:spPr>
        <p:txBody>
          <a:bodyPr wrap="square" rtlCol="0">
            <a:spAutoFit/>
          </a:bodyPr>
          <a:lstStyle/>
          <a:p>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 are new this reporting period</a:t>
            </a:r>
          </a:p>
          <a:p>
            <a:endParaRPr lang="en-US" dirty="0"/>
          </a:p>
        </p:txBody>
      </p:sp>
    </p:spTree>
    <p:extLst>
      <p:ext uri="{BB962C8B-B14F-4D97-AF65-F5344CB8AC3E}">
        <p14:creationId xmlns:p14="http://schemas.microsoft.com/office/powerpoint/2010/main" val="3669233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3200" dirty="0">
                <a:latin typeface="Arial" pitchFamily="34" charset="0"/>
                <a:cs typeface="Arial" pitchFamily="34" charset="0"/>
              </a:rPr>
              <a:t>Appeals:  U.S. Court of Federal Claims</a:t>
            </a:r>
          </a:p>
        </p:txBody>
      </p:sp>
      <p:sp>
        <p:nvSpPr>
          <p:cNvPr id="65539" name="Rectangle 3"/>
          <p:cNvSpPr>
            <a:spLocks noGrp="1" noChangeArrowheads="1"/>
          </p:cNvSpPr>
          <p:nvPr>
            <p:ph sz="half" idx="1"/>
          </p:nvPr>
        </p:nvSpPr>
        <p:spPr>
          <a:xfrm>
            <a:off x="914400" y="1828800"/>
            <a:ext cx="7339446"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a:t>
            </a:r>
            <a:r>
              <a:rPr lang="en-US" sz="2400" b="1" dirty="0">
                <a:latin typeface="Arial" pitchFamily="34" charset="0"/>
                <a:cs typeface="Arial" pitchFamily="34" charset="0"/>
              </a:rPr>
              <a:t>:</a:t>
            </a:r>
            <a:endParaRPr lang="en-US" sz="2000" dirty="0">
              <a:solidFill>
                <a:srgbClr val="FFFFFF"/>
              </a:solidFill>
              <a:latin typeface="Arial" pitchFamily="34" charset="0"/>
              <a:cs typeface="Arial" pitchFamily="34" charset="0"/>
            </a:endParaRP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Capri v. HHS</a:t>
            </a:r>
            <a:r>
              <a:rPr lang="en-US" sz="2000" dirty="0">
                <a:solidFill>
                  <a:srgbClr val="FFFFFF"/>
                </a:solidFill>
                <a:latin typeface="Arial" pitchFamily="34" charset="0"/>
                <a:cs typeface="Arial" pitchFamily="34" charset="0"/>
              </a:rPr>
              <a:t> (Entitlement)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Felix v. HHS </a:t>
            </a:r>
            <a:r>
              <a:rPr lang="en-US" sz="2000" dirty="0">
                <a:solidFill>
                  <a:srgbClr val="FFFFFF"/>
                </a:solidFill>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Flowers v. HHS </a:t>
            </a:r>
            <a:r>
              <a:rPr lang="en-US" sz="2000" dirty="0">
                <a:solidFill>
                  <a:srgbClr val="FFFFFF"/>
                </a:solidFill>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Gonzalez v. HHS </a:t>
            </a:r>
            <a:r>
              <a:rPr lang="en-US" sz="2000" dirty="0">
                <a:solidFill>
                  <a:srgbClr val="FFFFFF"/>
                </a:solidFill>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Goodwin v. HHS </a:t>
            </a:r>
            <a:r>
              <a:rPr lang="en-US" sz="2000" dirty="0">
                <a:solidFill>
                  <a:srgbClr val="FFFFFF"/>
                </a:solidFill>
                <a:latin typeface="Arial" pitchFamily="34" charset="0"/>
                <a:cs typeface="Arial" pitchFamily="34" charset="0"/>
              </a:rPr>
              <a:t>(Entitlement) </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Gothers v. HHS </a:t>
            </a:r>
            <a:r>
              <a:rPr lang="en-US" sz="2000" dirty="0">
                <a:solidFill>
                  <a:srgbClr val="FFFFFF"/>
                </a:solidFill>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Hampton v. HHS </a:t>
            </a:r>
            <a:r>
              <a:rPr lang="en-US" sz="2000" dirty="0">
                <a:solidFill>
                  <a:srgbClr val="FFFFFF"/>
                </a:solidFill>
                <a:latin typeface="Arial" pitchFamily="34" charset="0"/>
                <a:cs typeface="Arial" pitchFamily="34" charset="0"/>
              </a:rPr>
              <a:t>(Entitlement)</a:t>
            </a:r>
          </a:p>
          <a:p>
            <a:pPr marL="0" indent="-457200">
              <a:spcBef>
                <a:spcPts val="0"/>
              </a:spcBef>
              <a:spcAft>
                <a:spcPts val="500"/>
              </a:spcAft>
              <a:buClr>
                <a:srgbClr val="FFFF00"/>
              </a:buClr>
              <a:defRPr/>
            </a:pPr>
            <a:endParaRPr lang="en-US" sz="2000" dirty="0">
              <a:solidFill>
                <a:srgbClr val="FFFFFF"/>
              </a:solidFill>
              <a:latin typeface="Arial" pitchFamily="34" charset="0"/>
              <a:cs typeface="Arial" pitchFamily="34" charset="0"/>
            </a:endParaRPr>
          </a:p>
          <a:p>
            <a:pPr marL="0" indent="-457200">
              <a:spcBef>
                <a:spcPts val="0"/>
              </a:spcBef>
              <a:spcAft>
                <a:spcPts val="500"/>
              </a:spcAft>
              <a:buClr>
                <a:srgbClr val="FFFF00"/>
              </a:buClr>
              <a:defRPr/>
            </a:pPr>
            <a:endParaRPr lang="en-US" sz="2000" dirty="0">
              <a:solidFill>
                <a:srgbClr val="FFFFFF"/>
              </a:solidFill>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11</a:t>
            </a:fld>
            <a:endParaRPr lang="en-US" altLang="en-US" dirty="0"/>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Pending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8" name="TextBox 1"/>
          <p:cNvSpPr txBox="1">
            <a:spLocks noChangeArrowheads="1"/>
          </p:cNvSpPr>
          <p:nvPr/>
        </p:nvSpPr>
        <p:spPr bwMode="auto">
          <a:xfrm>
            <a:off x="3200400" y="6386096"/>
            <a:ext cx="525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lvl="0" eaLnBrk="1" hangingPunct="1">
              <a:spcBef>
                <a:spcPct val="0"/>
              </a:spcBef>
              <a:buClrTx/>
              <a:buSzTx/>
              <a:buNone/>
            </a:pP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 are new this reporting period</a:t>
            </a:r>
          </a:p>
        </p:txBody>
      </p:sp>
    </p:spTree>
    <p:extLst>
      <p:ext uri="{BB962C8B-B14F-4D97-AF65-F5344CB8AC3E}">
        <p14:creationId xmlns:p14="http://schemas.microsoft.com/office/powerpoint/2010/main" val="310237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3200" dirty="0">
                <a:latin typeface="Arial" pitchFamily="34" charset="0"/>
                <a:cs typeface="Arial" pitchFamily="34" charset="0"/>
              </a:rPr>
              <a:t>Appeals:  U.S. Court of Federal Claims</a:t>
            </a:r>
          </a:p>
        </p:txBody>
      </p:sp>
      <p:sp>
        <p:nvSpPr>
          <p:cNvPr id="65539" name="Rectangle 3"/>
          <p:cNvSpPr>
            <a:spLocks noGrp="1" noChangeArrowheads="1"/>
          </p:cNvSpPr>
          <p:nvPr>
            <p:ph sz="half" idx="1"/>
          </p:nvPr>
        </p:nvSpPr>
        <p:spPr>
          <a:xfrm>
            <a:off x="914400" y="1828800"/>
            <a:ext cx="7339446"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 (cont.)</a:t>
            </a:r>
            <a:r>
              <a:rPr lang="en-US" sz="2400" b="1" dirty="0">
                <a:latin typeface="Arial" pitchFamily="34" charset="0"/>
                <a:cs typeface="Arial" pitchFamily="34" charset="0"/>
              </a:rPr>
              <a:t>:</a:t>
            </a:r>
            <a:endParaRPr lang="en-US" sz="2000" dirty="0">
              <a:solidFill>
                <a:srgbClr val="FFFFFF"/>
              </a:solidFill>
              <a:latin typeface="Arial" pitchFamily="34" charset="0"/>
              <a:cs typeface="Arial" pitchFamily="34" charset="0"/>
            </a:endParaRP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Herms v. HHS </a:t>
            </a:r>
            <a:r>
              <a:rPr lang="en-US" sz="2000" dirty="0">
                <a:solidFill>
                  <a:srgbClr val="FFFFFF"/>
                </a:solidFill>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FF"/>
                </a:solidFill>
                <a:latin typeface="Arial" pitchFamily="34" charset="0"/>
                <a:cs typeface="Arial" pitchFamily="34" charset="0"/>
              </a:rPr>
              <a:t>Hoffman v. HHS </a:t>
            </a:r>
            <a:r>
              <a:rPr lang="en-US" sz="2000" dirty="0">
                <a:solidFill>
                  <a:srgbClr val="FFFFFF"/>
                </a:solidFill>
                <a:latin typeface="Arial" pitchFamily="34" charset="0"/>
                <a:cs typeface="Arial" pitchFamily="34" charset="0"/>
              </a:rPr>
              <a:t>(Entitlement)</a:t>
            </a:r>
            <a:endParaRPr lang="en-US" sz="2000" dirty="0">
              <a:solidFill>
                <a:srgbClr val="FFFF00"/>
              </a:solidFill>
              <a:latin typeface="Arial" pitchFamily="34" charset="0"/>
              <a:cs typeface="Arial" pitchFamily="34" charset="0"/>
            </a:endParaRP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Mead v. HHS </a:t>
            </a:r>
            <a:r>
              <a:rPr lang="en-US" sz="2000" dirty="0">
                <a:latin typeface="Arial" pitchFamily="34" charset="0"/>
                <a:cs typeface="Arial" pitchFamily="34" charset="0"/>
              </a:rPr>
              <a:t>(Attorneys’ Fees/Costs)</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Miller 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Sparrow v. HHS </a:t>
            </a:r>
            <a:r>
              <a:rPr lang="en-US" sz="2000" dirty="0">
                <a:latin typeface="Arial" pitchFamily="34" charset="0"/>
                <a:cs typeface="Arial" pitchFamily="34" charset="0"/>
              </a:rPr>
              <a:t>(Entitlement)</a:t>
            </a:r>
          </a:p>
          <a:p>
            <a:pPr marL="0" indent="-457200">
              <a:spcBef>
                <a:spcPts val="0"/>
              </a:spcBef>
              <a:spcAft>
                <a:spcPts val="600"/>
              </a:spcAft>
              <a:buClr>
                <a:srgbClr val="FFFF00"/>
              </a:buClr>
              <a:defRPr/>
            </a:pPr>
            <a:r>
              <a:rPr lang="en-US" sz="2000" b="1" i="1" dirty="0">
                <a:solidFill>
                  <a:srgbClr val="FFFF00"/>
                </a:solidFill>
                <a:latin typeface="Arial" pitchFamily="34" charset="0"/>
                <a:cs typeface="Arial" pitchFamily="34" charset="0"/>
              </a:rPr>
              <a:t>Stewart-Robinson 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endParaRPr lang="en-US" sz="800" dirty="0">
              <a:solidFill>
                <a:srgbClr val="FFFFFF"/>
              </a:solidFill>
              <a:latin typeface="Arial" pitchFamily="34" charset="0"/>
              <a:cs typeface="Arial" pitchFamily="34" charset="0"/>
            </a:endParaRPr>
          </a:p>
          <a:p>
            <a:pPr marL="0" lvl="0" indent="0">
              <a:spcBef>
                <a:spcPts val="0"/>
              </a:spcBef>
              <a:spcAft>
                <a:spcPts val="600"/>
              </a:spcAft>
              <a:buClr>
                <a:srgbClr val="FFCC00"/>
              </a:buClr>
              <a:buNone/>
              <a:defRPr/>
            </a:pPr>
            <a:r>
              <a:rPr lang="en-US" sz="2400" b="1" u="sng" dirty="0">
                <a:solidFill>
                  <a:srgbClr val="FFFFFF"/>
                </a:solidFill>
                <a:latin typeface="Arial" pitchFamily="34" charset="0"/>
                <a:cs typeface="Arial" pitchFamily="34" charset="0"/>
              </a:rPr>
              <a:t>Appeals by Respondent</a:t>
            </a:r>
            <a:r>
              <a:rPr lang="en-US" sz="2400" b="1" dirty="0">
                <a:solidFill>
                  <a:srgbClr val="FFFFFF"/>
                </a:solidFill>
                <a:latin typeface="Arial" pitchFamily="34" charset="0"/>
                <a:cs typeface="Arial" pitchFamily="34" charset="0"/>
              </a:rPr>
              <a:t>:</a:t>
            </a:r>
            <a:endParaRPr lang="en-US" sz="2000" b="1" i="1" dirty="0">
              <a:latin typeface="Arial" pitchFamily="34" charset="0"/>
              <a:cs typeface="Arial" pitchFamily="34" charset="0"/>
            </a:endParaRPr>
          </a:p>
          <a:p>
            <a:pPr marL="0" indent="-457200">
              <a:spcBef>
                <a:spcPts val="0"/>
              </a:spcBef>
              <a:spcAft>
                <a:spcPts val="600"/>
              </a:spcAft>
              <a:buClr>
                <a:srgbClr val="FFFF00"/>
              </a:buClr>
              <a:defRPr/>
            </a:pPr>
            <a:r>
              <a:rPr lang="en-US" sz="2000" b="1" i="1" dirty="0">
                <a:solidFill>
                  <a:srgbClr val="FFFF00"/>
                </a:solidFill>
                <a:latin typeface="Arial" pitchFamily="34" charset="0"/>
                <a:cs typeface="Arial" pitchFamily="34" charset="0"/>
              </a:rPr>
              <a:t>Mead v. HHS </a:t>
            </a:r>
            <a:r>
              <a:rPr lang="en-US" sz="2000" dirty="0">
                <a:latin typeface="Arial" pitchFamily="34" charset="0"/>
                <a:cs typeface="Arial" pitchFamily="34" charset="0"/>
              </a:rPr>
              <a:t>(Attorneys’ Fees/Costs)</a:t>
            </a:r>
          </a:p>
          <a:p>
            <a:pPr marL="0" indent="0">
              <a:spcBef>
                <a:spcPts val="0"/>
              </a:spcBef>
              <a:spcAft>
                <a:spcPts val="500"/>
              </a:spcAft>
              <a:buClr>
                <a:srgbClr val="FFFF00"/>
              </a:buClr>
              <a:buNone/>
              <a:defRPr/>
            </a:pPr>
            <a:endParaRPr lang="en-US" sz="2000" dirty="0">
              <a:solidFill>
                <a:srgbClr val="FFFFFF"/>
              </a:solidFill>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12</a:t>
            </a:fld>
            <a:endParaRPr lang="en-US" altLang="en-US" dirty="0"/>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Pending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8" name="TextBox 1"/>
          <p:cNvSpPr txBox="1">
            <a:spLocks noChangeArrowheads="1"/>
          </p:cNvSpPr>
          <p:nvPr/>
        </p:nvSpPr>
        <p:spPr bwMode="auto">
          <a:xfrm>
            <a:off x="3352800" y="6386096"/>
            <a:ext cx="5105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lvl="0" eaLnBrk="1" hangingPunct="1">
              <a:spcBef>
                <a:spcPct val="0"/>
              </a:spcBef>
              <a:buClrTx/>
              <a:buSzTx/>
              <a:buNone/>
            </a:pP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 are new this reporting period</a:t>
            </a:r>
          </a:p>
        </p:txBody>
      </p:sp>
    </p:spTree>
    <p:extLst>
      <p:ext uri="{BB962C8B-B14F-4D97-AF65-F5344CB8AC3E}">
        <p14:creationId xmlns:p14="http://schemas.microsoft.com/office/powerpoint/2010/main" val="2975586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3600" dirty="0">
                <a:latin typeface="Arial" pitchFamily="34" charset="0"/>
                <a:cs typeface="Arial" pitchFamily="34" charset="0"/>
              </a:rPr>
              <a:t>Scheduled Oral Arguments</a:t>
            </a:r>
          </a:p>
        </p:txBody>
      </p:sp>
      <p:sp>
        <p:nvSpPr>
          <p:cNvPr id="65539" name="Rectangle 3"/>
          <p:cNvSpPr>
            <a:spLocks noGrp="1" noChangeArrowheads="1"/>
          </p:cNvSpPr>
          <p:nvPr>
            <p:ph sz="half" idx="1"/>
          </p:nvPr>
        </p:nvSpPr>
        <p:spPr>
          <a:xfrm>
            <a:off x="914400" y="1828800"/>
            <a:ext cx="72390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U.S. Court of Appeals for the Federal Circuit</a:t>
            </a:r>
            <a:r>
              <a:rPr lang="en-US" sz="2400" b="1" dirty="0">
                <a:latin typeface="Arial" pitchFamily="34" charset="0"/>
                <a:cs typeface="Arial" pitchFamily="34" charset="0"/>
              </a:rPr>
              <a:t>:</a:t>
            </a:r>
          </a:p>
          <a:p>
            <a:pPr>
              <a:spcBef>
                <a:spcPts val="0"/>
              </a:spcBef>
              <a:spcAft>
                <a:spcPts val="1200"/>
              </a:spcAft>
              <a:buClr>
                <a:srgbClr val="FFFF00"/>
              </a:buClr>
              <a:defRPr/>
            </a:pPr>
            <a:r>
              <a:rPr lang="en-US" sz="2000" b="1" i="1" dirty="0" err="1">
                <a:latin typeface="Arial" pitchFamily="34" charset="0"/>
                <a:cs typeface="Arial" pitchFamily="34" charset="0"/>
              </a:rPr>
              <a:t>Falzon</a:t>
            </a:r>
            <a:r>
              <a:rPr lang="en-US" sz="2000" b="1" i="1" dirty="0">
                <a:latin typeface="Arial" pitchFamily="34" charset="0"/>
                <a:cs typeface="Arial" pitchFamily="34" charset="0"/>
              </a:rPr>
              <a:t> v. HHS</a:t>
            </a:r>
            <a:r>
              <a:rPr lang="en-US" sz="2000" b="1" dirty="0">
                <a:latin typeface="Arial" pitchFamily="34" charset="0"/>
                <a:cs typeface="Arial" pitchFamily="34" charset="0"/>
              </a:rPr>
              <a:t>: </a:t>
            </a:r>
            <a:r>
              <a:rPr lang="en-US" sz="2000" dirty="0">
                <a:latin typeface="Arial" pitchFamily="34" charset="0"/>
                <a:cs typeface="Arial" pitchFamily="34" charset="0"/>
              </a:rPr>
              <a:t>July 8, 2024 – 10:00 a.m.</a:t>
            </a:r>
          </a:p>
          <a:p>
            <a:pPr>
              <a:spcBef>
                <a:spcPts val="0"/>
              </a:spcBef>
              <a:spcAft>
                <a:spcPts val="1200"/>
              </a:spcAft>
              <a:buClr>
                <a:srgbClr val="FFFF00"/>
              </a:buClr>
              <a:defRPr/>
            </a:pPr>
            <a:r>
              <a:rPr lang="en-US" sz="2000" b="1" i="1" dirty="0">
                <a:latin typeface="Arial" pitchFamily="34" charset="0"/>
                <a:cs typeface="Arial" pitchFamily="34" charset="0"/>
              </a:rPr>
              <a:t>Henkel v. HHS</a:t>
            </a:r>
            <a:r>
              <a:rPr lang="en-US" sz="2000" b="1" dirty="0">
                <a:latin typeface="Arial" pitchFamily="34" charset="0"/>
                <a:cs typeface="Arial" pitchFamily="34" charset="0"/>
              </a:rPr>
              <a:t>: </a:t>
            </a:r>
            <a:r>
              <a:rPr lang="en-US" sz="2000" dirty="0">
                <a:latin typeface="Arial" pitchFamily="34" charset="0"/>
                <a:cs typeface="Arial" pitchFamily="34" charset="0"/>
              </a:rPr>
              <a:t>July 10, 2024 – 10:00 a.m.</a:t>
            </a:r>
          </a:p>
          <a:p>
            <a:pPr marL="0" indent="0">
              <a:spcBef>
                <a:spcPts val="0"/>
              </a:spcBef>
              <a:spcAft>
                <a:spcPts val="1200"/>
              </a:spcAft>
              <a:buClr>
                <a:srgbClr val="FFFF00"/>
              </a:buClr>
              <a:buNone/>
              <a:defRPr/>
            </a:pPr>
            <a:endParaRPr lang="en-US" sz="2000" dirty="0">
              <a:latin typeface="Arial" pitchFamily="34" charset="0"/>
              <a:cs typeface="Arial" pitchFamily="34" charset="0"/>
            </a:endParaRPr>
          </a:p>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U.S. Court of Federal Claims</a:t>
            </a:r>
            <a:r>
              <a:rPr lang="en-US" sz="2400" b="1" dirty="0">
                <a:latin typeface="Arial" pitchFamily="34" charset="0"/>
                <a:cs typeface="Arial" pitchFamily="34" charset="0"/>
              </a:rPr>
              <a:t>:</a:t>
            </a:r>
          </a:p>
          <a:p>
            <a:pPr>
              <a:spcBef>
                <a:spcPts val="0"/>
              </a:spcBef>
              <a:spcAft>
                <a:spcPts val="1200"/>
              </a:spcAft>
              <a:buClr>
                <a:srgbClr val="FFFF00"/>
              </a:buClr>
              <a:defRPr/>
            </a:pPr>
            <a:r>
              <a:rPr lang="en-US" sz="2000" b="1" i="1" dirty="0">
                <a:latin typeface="Arial" pitchFamily="34" charset="0"/>
                <a:cs typeface="Arial" pitchFamily="34" charset="0"/>
              </a:rPr>
              <a:t>Sparrow v. HHS</a:t>
            </a:r>
            <a:r>
              <a:rPr lang="en-US" sz="2000" b="1" dirty="0">
                <a:latin typeface="Arial" pitchFamily="34" charset="0"/>
                <a:cs typeface="Arial" pitchFamily="34" charset="0"/>
              </a:rPr>
              <a:t>: </a:t>
            </a:r>
            <a:r>
              <a:rPr lang="en-US" sz="2000" dirty="0">
                <a:latin typeface="Arial" pitchFamily="34" charset="0"/>
                <a:cs typeface="Arial" pitchFamily="34" charset="0"/>
              </a:rPr>
              <a:t>July 9, 2024 – 2:00 p.m.</a:t>
            </a:r>
          </a:p>
          <a:p>
            <a:pPr>
              <a:spcBef>
                <a:spcPts val="0"/>
              </a:spcBef>
              <a:spcAft>
                <a:spcPts val="1200"/>
              </a:spcAft>
              <a:buClr>
                <a:srgbClr val="FFFF00"/>
              </a:buClr>
              <a:defRPr/>
            </a:pPr>
            <a:r>
              <a:rPr lang="en-US" sz="2000" b="1" i="1" dirty="0">
                <a:latin typeface="Arial" pitchFamily="34" charset="0"/>
                <a:cs typeface="Arial" pitchFamily="34" charset="0"/>
              </a:rPr>
              <a:t>Goodwin v. HHS</a:t>
            </a:r>
            <a:r>
              <a:rPr lang="en-US" sz="2000" b="1" dirty="0">
                <a:latin typeface="Arial" pitchFamily="34" charset="0"/>
                <a:cs typeface="Arial" pitchFamily="34" charset="0"/>
              </a:rPr>
              <a:t>: </a:t>
            </a:r>
            <a:r>
              <a:rPr lang="en-US" sz="2000" dirty="0">
                <a:latin typeface="Arial" pitchFamily="34" charset="0"/>
                <a:cs typeface="Arial" pitchFamily="34" charset="0"/>
              </a:rPr>
              <a:t>July 24, 2024 – 10:00 a.m.</a:t>
            </a:r>
          </a:p>
          <a:p>
            <a:pPr>
              <a:spcBef>
                <a:spcPts val="0"/>
              </a:spcBef>
              <a:spcAft>
                <a:spcPts val="1200"/>
              </a:spcAft>
              <a:buClr>
                <a:srgbClr val="FFFF00"/>
              </a:buCl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b="1" i="1" dirty="0">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4" name="Slide Number Placeholder 3"/>
          <p:cNvSpPr>
            <a:spLocks noGrp="1"/>
          </p:cNvSpPr>
          <p:nvPr>
            <p:ph type="sldNum" sz="quarter" idx="11"/>
          </p:nvPr>
        </p:nvSpPr>
        <p:spPr/>
        <p:txBody>
          <a:bodyPr/>
          <a:lstStyle/>
          <a:p>
            <a:pPr>
              <a:defRPr/>
            </a:pPr>
            <a:fld id="{D506C80E-0FE0-45A2-8773-7D976BFAFBF1}" type="slidenum">
              <a:rPr lang="en-US" altLang="en-US" smtClean="0"/>
              <a:pPr>
                <a:defRPr/>
              </a:pPr>
              <a:t>13</a:t>
            </a:fld>
            <a:endParaRPr lang="en-US" altLang="en-US" dirty="0"/>
          </a:p>
        </p:txBody>
      </p:sp>
    </p:spTree>
    <p:extLst>
      <p:ext uri="{BB962C8B-B14F-4D97-AF65-F5344CB8AC3E}">
        <p14:creationId xmlns:p14="http://schemas.microsoft.com/office/powerpoint/2010/main" val="3684664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14</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1736474526"/>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0 Years 7 Months 4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0 Years 9 Months 7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0 Months 15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 Months 14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 Months 16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10 Months 15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10 Months 16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10 Months 23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10 Months 3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11 Months 14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11 Months 15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11 Months 28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78982921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15</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1672039917"/>
              </p:ext>
            </p:extLst>
          </p:nvPr>
        </p:nvGraphicFramePr>
        <p:xfrm>
          <a:off x="0" y="883777"/>
          <a:ext cx="9144825"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8345">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11 months 30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11 months 31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11 months 8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11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11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15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17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2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20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2 months 29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3 months 25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3 months 9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366308161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16</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3562887713"/>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a:t>
                      </a:r>
                      <a:r>
                        <a:rPr lang="en-US" sz="1400" u="none" strike="noStrike" dirty="0" err="1">
                          <a:effectLst/>
                          <a:latin typeface="Arial" panose="020B0604020202020204" pitchFamily="34" charset="0"/>
                          <a:cs typeface="Arial" panose="020B0604020202020204" pitchFamily="34" charset="0"/>
                        </a:rPr>
                        <a:t>ies</a:t>
                      </a:r>
                      <a:r>
                        <a:rPr lang="en-US" sz="1400" u="none" strike="noStrike" dirty="0">
                          <a:effectLst/>
                          <a:latin typeface="Arial" panose="020B0604020202020204" pitchFamily="34" charset="0"/>
                          <a:cs typeface="Arial" panose="020B0604020202020204" pitchFamily="34" charset="0"/>
                        </a:rPr>
                        <a:t>)</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4 months 1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4 months 15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4 months 7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4 months 7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13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14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2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23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GBS/CIDP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29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GBS/CIDP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29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CIDP/GBS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29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5 months 30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215624808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17</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2257239317"/>
              </p:ext>
            </p:extLst>
          </p:nvPr>
        </p:nvGraphicFramePr>
        <p:xfrm>
          <a:off x="0" y="866068"/>
          <a:ext cx="9144000" cy="5515102"/>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00735">
                <a:tc>
                  <a:txBody>
                    <a:bodyPr/>
                    <a:lstStyle/>
                    <a:p>
                      <a:pPr algn="ctr" fontAlgn="b"/>
                      <a:r>
                        <a:rPr lang="en-US" sz="1400" u="none" strike="noStrike">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a:t>
                      </a:r>
                      <a:r>
                        <a:rPr lang="en-US" sz="1400" u="none" strike="noStrike" dirty="0" err="1">
                          <a:effectLst/>
                          <a:latin typeface="Arial" panose="020B0604020202020204" pitchFamily="34" charset="0"/>
                          <a:cs typeface="Arial" panose="020B0604020202020204" pitchFamily="34" charset="0"/>
                        </a:rPr>
                        <a:t>ies</a:t>
                      </a:r>
                      <a:r>
                        <a:rPr lang="en-US" sz="1400" u="none" strike="noStrike" dirty="0">
                          <a:effectLst/>
                          <a:latin typeface="Arial" panose="020B0604020202020204" pitchFamily="34" charset="0"/>
                          <a:cs typeface="Arial" panose="020B0604020202020204" pitchFamily="34" charset="0"/>
                        </a:rPr>
                        <a:t>)</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5 months 30 days </a:t>
                      </a:r>
                    </a:p>
                  </a:txBody>
                  <a:tcPr marL="9525" marR="9525" marT="9525" marB="0" anchor="ctr"/>
                </a:tc>
                <a:extLst>
                  <a:ext uri="{0D108BD9-81ED-4DB2-BD59-A6C34878D82A}">
                    <a16:rowId xmlns:a16="http://schemas.microsoft.com/office/drawing/2014/main" val="2134074316"/>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6 months 16 days </a:t>
                      </a:r>
                    </a:p>
                  </a:txBody>
                  <a:tcPr marL="9525" marR="9525" marT="9525" marB="0" anchor="ctr"/>
                </a:tc>
                <a:extLst>
                  <a:ext uri="{0D108BD9-81ED-4DB2-BD59-A6C34878D82A}">
                    <a16:rowId xmlns:a16="http://schemas.microsoft.com/office/drawing/2014/main" val="3001311239"/>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6 months 19 days </a:t>
                      </a:r>
                    </a:p>
                  </a:txBody>
                  <a:tcPr marL="9525" marR="9525" marT="9525" marB="0" anchor="ctr"/>
                </a:tc>
                <a:extLst>
                  <a:ext uri="{0D108BD9-81ED-4DB2-BD59-A6C34878D82A}">
                    <a16:rowId xmlns:a16="http://schemas.microsoft.com/office/drawing/2014/main" val="728191551"/>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CIDP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6 months 20 days </a:t>
                      </a:r>
                    </a:p>
                  </a:txBody>
                  <a:tcPr marL="9525" marR="9525" marT="9525" marB="0" anchor="ctr"/>
                </a:tc>
                <a:extLst>
                  <a:ext uri="{0D108BD9-81ED-4DB2-BD59-A6C34878D82A}">
                    <a16:rowId xmlns:a16="http://schemas.microsoft.com/office/drawing/2014/main" val="3860607064"/>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6 months 27 days </a:t>
                      </a:r>
                    </a:p>
                  </a:txBody>
                  <a:tcPr marL="9525" marR="9525" marT="9525" marB="0" anchor="ctr"/>
                </a:tc>
                <a:extLst>
                  <a:ext uri="{0D108BD9-81ED-4DB2-BD59-A6C34878D82A}">
                    <a16:rowId xmlns:a16="http://schemas.microsoft.com/office/drawing/2014/main" val="420117543"/>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6 months 8 days </a:t>
                      </a:r>
                    </a:p>
                  </a:txBody>
                  <a:tcPr marL="9525" marR="9525" marT="9525" marB="0" anchor="ctr"/>
                </a:tc>
                <a:extLst>
                  <a:ext uri="{0D108BD9-81ED-4DB2-BD59-A6C34878D82A}">
                    <a16:rowId xmlns:a16="http://schemas.microsoft.com/office/drawing/2014/main" val="4146092906"/>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16 days </a:t>
                      </a:r>
                    </a:p>
                  </a:txBody>
                  <a:tcPr marL="9525" marR="9525" marT="9525" marB="0" anchor="ctr"/>
                </a:tc>
                <a:extLst>
                  <a:ext uri="{0D108BD9-81ED-4DB2-BD59-A6C34878D82A}">
                    <a16:rowId xmlns:a16="http://schemas.microsoft.com/office/drawing/2014/main" val="2277137888"/>
                  </a:ext>
                </a:extLst>
              </a:tr>
              <a:tr h="62997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17 days </a:t>
                      </a:r>
                    </a:p>
                  </a:txBody>
                  <a:tcPr marL="9525" marR="9525" marT="9525" marB="0" anchor="ctr"/>
                </a:tc>
                <a:extLst>
                  <a:ext uri="{0D108BD9-81ED-4DB2-BD59-A6C34878D82A}">
                    <a16:rowId xmlns:a16="http://schemas.microsoft.com/office/drawing/2014/main" val="1180113647"/>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Brachial Neuritis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17 days </a:t>
                      </a:r>
                    </a:p>
                  </a:txBody>
                  <a:tcPr marL="9525" marR="9525" marT="9525" marB="0" anchor="ctr"/>
                </a:tc>
                <a:extLst>
                  <a:ext uri="{0D108BD9-81ED-4DB2-BD59-A6C34878D82A}">
                    <a16:rowId xmlns:a16="http://schemas.microsoft.com/office/drawing/2014/main" val="3642263337"/>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18 days </a:t>
                      </a:r>
                    </a:p>
                  </a:txBody>
                  <a:tcPr marL="9525" marR="9525" marT="9525" marB="0" anchor="ctr"/>
                </a:tc>
                <a:extLst>
                  <a:ext uri="{0D108BD9-81ED-4DB2-BD59-A6C34878D82A}">
                    <a16:rowId xmlns:a16="http://schemas.microsoft.com/office/drawing/2014/main" val="2336987243"/>
                  </a:ext>
                </a:extLst>
              </a:tr>
              <a:tr h="428502">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25 days </a:t>
                      </a:r>
                    </a:p>
                  </a:txBody>
                  <a:tcPr marL="9525" marR="9525" marT="9525" marB="0" anchor="ctr"/>
                </a:tc>
                <a:extLst>
                  <a:ext uri="{0D108BD9-81ED-4DB2-BD59-A6C34878D82A}">
                    <a16:rowId xmlns:a16="http://schemas.microsoft.com/office/drawing/2014/main" val="2289355384"/>
                  </a:ext>
                </a:extLst>
              </a:tr>
              <a:tr h="385589">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7 months 30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42433894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18</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675216563"/>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7 months 31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13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13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TM</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13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19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Flu/PCV</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27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Tetanus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3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8 months 5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TM</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9 months 12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9 months 16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 years 9 months 17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CIDP</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 years 9 months 19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234120827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19</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3630302666"/>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0 months 25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0 months 4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 months 22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10 months 14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10 months 17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Facial Nerve Palsy</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10 months 30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11 months 21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11 months 31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69.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3 months 18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ITP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4 months 10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4 months 14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 years 4 months 19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5740302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p:txBody>
          <a:bodyPr/>
          <a:lstStyle/>
          <a:p>
            <a:pPr eaLnBrk="1" hangingPunct="1">
              <a:defRPr/>
            </a:pPr>
            <a:r>
              <a:rPr lang="en-US" dirty="0">
                <a:latin typeface="Arial" pitchFamily="34" charset="0"/>
                <a:cs typeface="Arial" pitchFamily="34" charset="0"/>
              </a:rPr>
              <a:t>Statistics</a:t>
            </a:r>
            <a:br>
              <a:rPr lang="en-US" dirty="0">
                <a:latin typeface="Arial" pitchFamily="34" charset="0"/>
                <a:cs typeface="Arial" pitchFamily="34" charset="0"/>
              </a:rPr>
            </a:br>
            <a:r>
              <a:rPr lang="en-US" sz="2000" dirty="0">
                <a:solidFill>
                  <a:srgbClr val="FFFF00"/>
                </a:solidFill>
                <a:latin typeface="Arial" pitchFamily="34" charset="0"/>
                <a:cs typeface="Arial" pitchFamily="34" charset="0"/>
              </a:rPr>
              <a:t>Reporting Period: 2/16/24 – 6/15/24</a:t>
            </a:r>
            <a:endParaRPr lang="en-US" sz="2400" dirty="0">
              <a:solidFill>
                <a:srgbClr val="FFFF00"/>
              </a:solidFill>
              <a:latin typeface="Arial" pitchFamily="34" charset="0"/>
              <a:cs typeface="Arial" pitchFamily="34" charset="0"/>
            </a:endParaRPr>
          </a:p>
        </p:txBody>
      </p:sp>
      <p:sp>
        <p:nvSpPr>
          <p:cNvPr id="148483" name="Rectangle 3"/>
          <p:cNvSpPr>
            <a:spLocks noGrp="1" noChangeArrowheads="1"/>
          </p:cNvSpPr>
          <p:nvPr>
            <p:ph idx="1"/>
          </p:nvPr>
        </p:nvSpPr>
        <p:spPr>
          <a:xfrm>
            <a:off x="647700" y="2247901"/>
            <a:ext cx="7848600" cy="2362199"/>
          </a:xfrm>
        </p:spPr>
        <p:txBody>
          <a:bodyPr/>
          <a:lstStyle/>
          <a:p>
            <a:pPr marL="0" indent="0" eaLnBrk="1" hangingPunct="1">
              <a:buFont typeface="Wingdings" panose="05000000000000000000" pitchFamily="2" charset="2"/>
              <a:buNone/>
              <a:defRPr/>
            </a:pPr>
            <a:r>
              <a:rPr lang="en-US" sz="2000" b="1" dirty="0">
                <a:latin typeface="Arial" pitchFamily="34" charset="0"/>
                <a:cs typeface="Arial" pitchFamily="34" charset="0"/>
              </a:rPr>
              <a:t>Total Petitions Filed in the United States Court of Federal Claims this Reporting Period: </a:t>
            </a:r>
            <a:r>
              <a:rPr lang="en-US" sz="2000" b="1" dirty="0">
                <a:solidFill>
                  <a:srgbClr val="FFFF00"/>
                </a:solidFill>
                <a:latin typeface="Arial" pitchFamily="34" charset="0"/>
                <a:cs typeface="Arial" pitchFamily="34" charset="0"/>
              </a:rPr>
              <a:t>366</a:t>
            </a:r>
          </a:p>
          <a:p>
            <a:pPr marL="0" indent="0" eaLnBrk="1" hangingPunct="1">
              <a:buFont typeface="Wingdings" panose="05000000000000000000" pitchFamily="2" charset="2"/>
              <a:buNone/>
              <a:defRPr/>
            </a:pPr>
            <a:endParaRPr lang="en-US" sz="2000" b="1" dirty="0">
              <a:solidFill>
                <a:srgbClr val="FFFF00"/>
              </a:solidFill>
              <a:latin typeface="Arial" pitchFamily="34" charset="0"/>
              <a:cs typeface="Arial" pitchFamily="34" charset="0"/>
            </a:endParaRPr>
          </a:p>
          <a:p>
            <a:pPr lvl="1" eaLnBrk="1" hangingPunct="1">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Involving Minors:  </a:t>
            </a:r>
            <a:r>
              <a:rPr lang="en-US" sz="1800" b="1" dirty="0">
                <a:solidFill>
                  <a:srgbClr val="FFFF00"/>
                </a:solidFill>
                <a:latin typeface="Arial" pitchFamily="34" charset="0"/>
                <a:cs typeface="Arial" pitchFamily="34" charset="0"/>
              </a:rPr>
              <a:t>34</a:t>
            </a:r>
          </a:p>
          <a:p>
            <a:pPr lvl="1" eaLnBrk="1" hangingPunct="1">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Involving Adults:  </a:t>
            </a:r>
            <a:r>
              <a:rPr lang="en-US" sz="1800" dirty="0">
                <a:latin typeface="Arial" pitchFamily="34" charset="0"/>
                <a:cs typeface="Arial" pitchFamily="34" charset="0"/>
              </a:rPr>
              <a:t>	</a:t>
            </a:r>
            <a:r>
              <a:rPr lang="en-US" sz="1800" b="1" dirty="0">
                <a:solidFill>
                  <a:srgbClr val="FFFF00"/>
                </a:solidFill>
                <a:latin typeface="Arial" pitchFamily="34" charset="0"/>
                <a:cs typeface="Arial" pitchFamily="34" charset="0"/>
              </a:rPr>
              <a:t>332</a:t>
            </a:r>
            <a:r>
              <a:rPr lang="en-US" dirty="0"/>
              <a:t>	</a:t>
            </a:r>
          </a:p>
        </p:txBody>
      </p:sp>
      <p:sp>
        <p:nvSpPr>
          <p:cNvPr id="4" name="Slide Number Placeholder 3"/>
          <p:cNvSpPr>
            <a:spLocks noGrp="1"/>
          </p:cNvSpPr>
          <p:nvPr>
            <p:ph type="sldNum" sz="quarter" idx="11"/>
          </p:nvPr>
        </p:nvSpPr>
        <p:spPr/>
        <p:txBody>
          <a:bodyPr/>
          <a:lstStyle/>
          <a:p>
            <a:pPr>
              <a:defRPr/>
            </a:pPr>
            <a:fld id="{003C3209-8EF1-4FC9-B373-6D7629C3F71F}" type="slidenum">
              <a:rPr lang="en-US" altLang="en-US" smtClean="0"/>
              <a:pPr>
                <a:defRPr/>
              </a:pPr>
              <a:t>2</a:t>
            </a:fld>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20</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4270259052"/>
              </p:ext>
            </p:extLst>
          </p:nvPr>
        </p:nvGraphicFramePr>
        <p:xfrm>
          <a:off x="0" y="883777"/>
          <a:ext cx="9144000" cy="5623630"/>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5 months 15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5 months 5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5 months 7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6 months 15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6 months 25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6 months 31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79.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Bullous Pemphigoid/SFN</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6 months 5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7 months 23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TM/GBS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7 months 23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7 months 24 days </a:t>
                      </a:r>
                    </a:p>
                  </a:txBody>
                  <a:tcPr marL="9525" marR="9525" marT="9525" marB="0" anchor="ctr"/>
                </a:tc>
                <a:extLst>
                  <a:ext uri="{0D108BD9-81ED-4DB2-BD59-A6C34878D82A}">
                    <a16:rowId xmlns:a16="http://schemas.microsoft.com/office/drawing/2014/main" val="2336987243"/>
                  </a:ext>
                </a:extLst>
              </a:tr>
              <a:tr h="457193">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7 months 31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Optic Neuritis</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 years 7 months 4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315544380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21</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3024128109"/>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7 months 7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8 months 20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8 months 27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GBS/CIDP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8 months 3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2 years 9 months 5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0 months 18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Brachial Neuritis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0 months 2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18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19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PCV</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22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23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 years 1 months 24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50010100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22</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1833150228"/>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25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25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25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28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 months 6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Vasculitis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10 months 1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ADEM</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10 months 6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12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13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14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20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 years 2 months 22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97071722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23</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1598061035"/>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28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29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2 months 3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1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11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12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18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2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20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25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119.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27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 years 3 months 5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273309379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24</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3817264138"/>
              </p:ext>
            </p:extLst>
          </p:nvPr>
        </p:nvGraphicFramePr>
        <p:xfrm>
          <a:off x="0" y="883777"/>
          <a:ext cx="9144000" cy="5577844"/>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4096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3 months 6 days </a:t>
                      </a:r>
                    </a:p>
                  </a:txBody>
                  <a:tcPr marL="9525" marR="9525" marT="9525" marB="0" anchor="ctr"/>
                </a:tc>
                <a:extLst>
                  <a:ext uri="{0D108BD9-81ED-4DB2-BD59-A6C34878D82A}">
                    <a16:rowId xmlns:a16="http://schemas.microsoft.com/office/drawing/2014/main" val="213407431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10 days </a:t>
                      </a:r>
                    </a:p>
                  </a:txBody>
                  <a:tcPr marL="9525" marR="9525" marT="9525" marB="0" anchor="ctr"/>
                </a:tc>
                <a:extLst>
                  <a:ext uri="{0D108BD9-81ED-4DB2-BD59-A6C34878D82A}">
                    <a16:rowId xmlns:a16="http://schemas.microsoft.com/office/drawing/2014/main" val="3001311239"/>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11 days </a:t>
                      </a:r>
                    </a:p>
                  </a:txBody>
                  <a:tcPr marL="9525" marR="9525" marT="9525" marB="0" anchor="ctr"/>
                </a:tc>
                <a:extLst>
                  <a:ext uri="{0D108BD9-81ED-4DB2-BD59-A6C34878D82A}">
                    <a16:rowId xmlns:a16="http://schemas.microsoft.com/office/drawing/2014/main" val="728191551"/>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11 days </a:t>
                      </a:r>
                    </a:p>
                  </a:txBody>
                  <a:tcPr marL="9525" marR="9525" marT="9525" marB="0" anchor="ctr"/>
                </a:tc>
                <a:extLst>
                  <a:ext uri="{0D108BD9-81ED-4DB2-BD59-A6C34878D82A}">
                    <a16:rowId xmlns:a16="http://schemas.microsoft.com/office/drawing/2014/main" val="386060706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11 days </a:t>
                      </a:r>
                    </a:p>
                  </a:txBody>
                  <a:tcPr marL="9525" marR="9525" marT="9525" marB="0" anchor="ctr"/>
                </a:tc>
                <a:extLst>
                  <a:ext uri="{0D108BD9-81ED-4DB2-BD59-A6C34878D82A}">
                    <a16:rowId xmlns:a16="http://schemas.microsoft.com/office/drawing/2014/main" val="4201175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12 days </a:t>
                      </a:r>
                    </a:p>
                  </a:txBody>
                  <a:tcPr marL="9525" marR="9525" marT="9525" marB="0" anchor="ctr"/>
                </a:tc>
                <a:extLst>
                  <a:ext uri="{0D108BD9-81ED-4DB2-BD59-A6C34878D82A}">
                    <a16:rowId xmlns:a16="http://schemas.microsoft.com/office/drawing/2014/main" val="4146092906"/>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16 days </a:t>
                      </a:r>
                    </a:p>
                  </a:txBody>
                  <a:tcPr marL="9525" marR="9525" marT="9525" marB="0" anchor="ctr"/>
                </a:tc>
                <a:extLst>
                  <a:ext uri="{0D108BD9-81ED-4DB2-BD59-A6C34878D82A}">
                    <a16:rowId xmlns:a16="http://schemas.microsoft.com/office/drawing/2014/main" val="2277137888"/>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16 days </a:t>
                      </a:r>
                    </a:p>
                  </a:txBody>
                  <a:tcPr marL="9525" marR="9525" marT="9525" marB="0" anchor="ctr"/>
                </a:tc>
                <a:extLst>
                  <a:ext uri="{0D108BD9-81ED-4DB2-BD59-A6C34878D82A}">
                    <a16:rowId xmlns:a16="http://schemas.microsoft.com/office/drawing/2014/main" val="118011364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129.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17 days </a:t>
                      </a:r>
                    </a:p>
                  </a:txBody>
                  <a:tcPr marL="9525" marR="9525" marT="9525" marB="0" anchor="ctr"/>
                </a:tc>
                <a:extLst>
                  <a:ext uri="{0D108BD9-81ED-4DB2-BD59-A6C34878D82A}">
                    <a16:rowId xmlns:a16="http://schemas.microsoft.com/office/drawing/2014/main" val="3642263337"/>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18 days </a:t>
                      </a:r>
                    </a:p>
                  </a:txBody>
                  <a:tcPr marL="9525" marR="9525" marT="9525" marB="0" anchor="ctr"/>
                </a:tc>
                <a:extLst>
                  <a:ext uri="{0D108BD9-81ED-4DB2-BD59-A6C34878D82A}">
                    <a16:rowId xmlns:a16="http://schemas.microsoft.com/office/drawing/2014/main" val="2336987243"/>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2 days </a:t>
                      </a:r>
                    </a:p>
                  </a:txBody>
                  <a:tcPr marL="9525" marR="9525" marT="9525" marB="0" anchor="ctr"/>
                </a:tc>
                <a:extLst>
                  <a:ext uri="{0D108BD9-81ED-4DB2-BD59-A6C34878D82A}">
                    <a16:rowId xmlns:a16="http://schemas.microsoft.com/office/drawing/2014/main" val="2289355384"/>
                  </a:ext>
                </a:extLst>
              </a:tr>
              <a:tr h="4114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 years 4 months 2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140663782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25</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4164257854"/>
              </p:ext>
            </p:extLst>
          </p:nvPr>
        </p:nvGraphicFramePr>
        <p:xfrm>
          <a:off x="0" y="883777"/>
          <a:ext cx="9144000" cy="5517018"/>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08006">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Parsonage Turner Syndrome</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23 days </a:t>
                      </a:r>
                    </a:p>
                  </a:txBody>
                  <a:tcPr marL="9525" marR="9525" marT="9525" marB="0" anchor="ctr"/>
                </a:tc>
                <a:extLst>
                  <a:ext uri="{0D108BD9-81ED-4DB2-BD59-A6C34878D82A}">
                    <a16:rowId xmlns:a16="http://schemas.microsoft.com/office/drawing/2014/main" val="2134074316"/>
                  </a:ext>
                </a:extLst>
              </a:tr>
              <a:tr h="616207">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Rotavirus</a:t>
                      </a:r>
                    </a:p>
                  </a:txBody>
                  <a:tcPr marL="9525" marR="9525" marT="9525" marB="0" anchor="ctr"/>
                </a:tc>
                <a:tc>
                  <a:txBody>
                    <a:bodyPr/>
                    <a:lstStyle/>
                    <a:p>
                      <a:pPr algn="ctr" fontAlgn="b"/>
                      <a:r>
                        <a:rPr lang="fr-FR" sz="1400" b="0" i="0" u="none" strike="noStrike" dirty="0">
                          <a:solidFill>
                            <a:srgbClr val="000000"/>
                          </a:solidFill>
                          <a:effectLst/>
                          <a:latin typeface="Arial" panose="020B0604020202020204" pitchFamily="34" charset="0"/>
                          <a:cs typeface="Arial" panose="020B0604020202020204" pitchFamily="34" charset="0"/>
                        </a:rPr>
                        <a:t>Intussusception, </a:t>
                      </a:r>
                      <a:r>
                        <a:rPr lang="fr-FR" sz="1400" b="0" i="0" u="none" strike="noStrike" dirty="0" err="1">
                          <a:solidFill>
                            <a:srgbClr val="000000"/>
                          </a:solidFill>
                          <a:effectLst/>
                          <a:latin typeface="Arial" panose="020B0604020202020204" pitchFamily="34" charset="0"/>
                          <a:cs typeface="Arial" panose="020B0604020202020204" pitchFamily="34" charset="0"/>
                        </a:rPr>
                        <a:t>Sandifer</a:t>
                      </a:r>
                      <a:r>
                        <a:rPr lang="fr-FR" sz="1400" b="0" i="0" u="none" strike="noStrike" dirty="0">
                          <a:solidFill>
                            <a:srgbClr val="000000"/>
                          </a:solidFill>
                          <a:effectLst/>
                          <a:latin typeface="Arial" panose="020B0604020202020204" pitchFamily="34" charset="0"/>
                          <a:cs typeface="Arial" panose="020B0604020202020204" pitchFamily="34" charset="0"/>
                        </a:rPr>
                        <a:t> Syndrome, GERD, </a:t>
                      </a:r>
                      <a:r>
                        <a:rPr lang="fr-FR" sz="1400" b="0" i="0" u="none" strike="noStrike" dirty="0" err="1">
                          <a:solidFill>
                            <a:srgbClr val="000000"/>
                          </a:solidFill>
                          <a:effectLst/>
                          <a:latin typeface="Arial" panose="020B0604020202020204" pitchFamily="34" charset="0"/>
                          <a:cs typeface="Arial" panose="020B0604020202020204" pitchFamily="34" charset="0"/>
                        </a:rPr>
                        <a:t>Esophagitis</a:t>
                      </a:r>
                      <a:r>
                        <a:rPr lang="fr-FR" sz="1400" b="0" i="0" u="none" strike="noStrike" dirty="0">
                          <a:solidFill>
                            <a:srgbClr val="000000"/>
                          </a:solidFill>
                          <a:effectLst/>
                          <a:latin typeface="Arial" panose="020B0604020202020204" pitchFamily="34" charset="0"/>
                          <a:cs typeface="Arial" panose="020B0604020202020204" pitchFamily="34" charset="0"/>
                        </a:rPr>
                        <a:t>, Constipation</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24 days </a:t>
                      </a:r>
                    </a:p>
                  </a:txBody>
                  <a:tcPr marL="9525" marR="9525" marT="9525" marB="0" anchor="ctr"/>
                </a:tc>
                <a:extLst>
                  <a:ext uri="{0D108BD9-81ED-4DB2-BD59-A6C34878D82A}">
                    <a16:rowId xmlns:a16="http://schemas.microsoft.com/office/drawing/2014/main" val="3001311239"/>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25 days </a:t>
                      </a:r>
                    </a:p>
                  </a:txBody>
                  <a:tcPr marL="9525" marR="9525" marT="9525" marB="0" anchor="ctr"/>
                </a:tc>
                <a:extLst>
                  <a:ext uri="{0D108BD9-81ED-4DB2-BD59-A6C34878D82A}">
                    <a16:rowId xmlns:a16="http://schemas.microsoft.com/office/drawing/2014/main" val="728191551"/>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31 days </a:t>
                      </a:r>
                    </a:p>
                  </a:txBody>
                  <a:tcPr marL="9525" marR="9525" marT="9525" marB="0" anchor="ctr"/>
                </a:tc>
                <a:extLst>
                  <a:ext uri="{0D108BD9-81ED-4DB2-BD59-A6C34878D82A}">
                    <a16:rowId xmlns:a16="http://schemas.microsoft.com/office/drawing/2014/main" val="3860607064"/>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PCV</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31 days </a:t>
                      </a:r>
                    </a:p>
                  </a:txBody>
                  <a:tcPr marL="9525" marR="9525" marT="9525" marB="0" anchor="ctr"/>
                </a:tc>
                <a:extLst>
                  <a:ext uri="{0D108BD9-81ED-4DB2-BD59-A6C34878D82A}">
                    <a16:rowId xmlns:a16="http://schemas.microsoft.com/office/drawing/2014/main" val="420117543"/>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4 months 8 days </a:t>
                      </a:r>
                    </a:p>
                  </a:txBody>
                  <a:tcPr marL="9525" marR="9525" marT="9525" marB="0" anchor="ctr"/>
                </a:tc>
                <a:extLst>
                  <a:ext uri="{0D108BD9-81ED-4DB2-BD59-A6C34878D82A}">
                    <a16:rowId xmlns:a16="http://schemas.microsoft.com/office/drawing/2014/main" val="4146092906"/>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1 days </a:t>
                      </a:r>
                    </a:p>
                  </a:txBody>
                  <a:tcPr marL="9525" marR="9525" marT="9525" marB="0" anchor="ctr"/>
                </a:tc>
                <a:extLst>
                  <a:ext uri="{0D108BD9-81ED-4DB2-BD59-A6C34878D82A}">
                    <a16:rowId xmlns:a16="http://schemas.microsoft.com/office/drawing/2014/main" val="2277137888"/>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140.</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16 days </a:t>
                      </a:r>
                    </a:p>
                  </a:txBody>
                  <a:tcPr marL="9525" marR="9525" marT="9525" marB="0" anchor="ctr"/>
                </a:tc>
                <a:extLst>
                  <a:ext uri="{0D108BD9-81ED-4DB2-BD59-A6C34878D82A}">
                    <a16:rowId xmlns:a16="http://schemas.microsoft.com/office/drawing/2014/main" val="1180113647"/>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141.</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27 days </a:t>
                      </a:r>
                    </a:p>
                  </a:txBody>
                  <a:tcPr marL="9525" marR="9525" marT="9525" marB="0" anchor="ctr"/>
                </a:tc>
                <a:extLst>
                  <a:ext uri="{0D108BD9-81ED-4DB2-BD59-A6C34878D82A}">
                    <a16:rowId xmlns:a16="http://schemas.microsoft.com/office/drawing/2014/main" val="3642263337"/>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142.</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30 days </a:t>
                      </a:r>
                    </a:p>
                  </a:txBody>
                  <a:tcPr marL="9525" marR="9525" marT="9525" marB="0" anchor="ctr"/>
                </a:tc>
                <a:extLst>
                  <a:ext uri="{0D108BD9-81ED-4DB2-BD59-A6C34878D82A}">
                    <a16:rowId xmlns:a16="http://schemas.microsoft.com/office/drawing/2014/main" val="2336987243"/>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143.</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PCV</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5 days </a:t>
                      </a:r>
                    </a:p>
                  </a:txBody>
                  <a:tcPr marL="9525" marR="9525" marT="9525" marB="0" anchor="ctr"/>
                </a:tc>
                <a:extLst>
                  <a:ext uri="{0D108BD9-81ED-4DB2-BD59-A6C34878D82A}">
                    <a16:rowId xmlns:a16="http://schemas.microsoft.com/office/drawing/2014/main" val="2289355384"/>
                  </a:ext>
                </a:extLst>
              </a:tr>
              <a:tr h="390255">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144.</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3 years 5 months 6 days </a:t>
                      </a:r>
                    </a:p>
                  </a:txBody>
                  <a:tcPr marL="9525" marR="9525" marT="9525" marB="0" anchor="ctr"/>
                </a:tc>
                <a:extLst>
                  <a:ext uri="{0D108BD9-81ED-4DB2-BD59-A6C34878D82A}">
                    <a16:rowId xmlns:a16="http://schemas.microsoft.com/office/drawing/2014/main" val="229345828"/>
                  </a:ext>
                </a:extLst>
              </a:tr>
            </a:tbl>
          </a:graphicData>
        </a:graphic>
      </p:graphicFrame>
    </p:spTree>
    <p:extLst>
      <p:ext uri="{BB962C8B-B14F-4D97-AF65-F5344CB8AC3E}">
        <p14:creationId xmlns:p14="http://schemas.microsoft.com/office/powerpoint/2010/main" val="95106328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0" y="0"/>
            <a:ext cx="9144000" cy="819159"/>
          </a:xfrm>
        </p:spPr>
        <p:txBody>
          <a:bodyPr/>
          <a:lstStyle/>
          <a:p>
            <a:pPr eaLnBrk="1" hangingPunct="1">
              <a:defRPr/>
            </a:pPr>
            <a:r>
              <a:rPr lang="en-US" sz="3200" dirty="0">
                <a:latin typeface="Arial" pitchFamily="34" charset="0"/>
                <a:cs typeface="Arial" pitchFamily="34" charset="0"/>
              </a:rPr>
              <a:t>Adjudicated Settlements*</a:t>
            </a:r>
            <a:br>
              <a:rPr lang="en-US" sz="3200" dirty="0"/>
            </a:br>
            <a:r>
              <a:rPr lang="en-US" sz="1600" dirty="0">
                <a:solidFill>
                  <a:srgbClr val="FFFF00"/>
                </a:solidFill>
                <a:latin typeface="Arial" pitchFamily="34" charset="0"/>
                <a:cs typeface="Arial" pitchFamily="34" charset="0"/>
              </a:rPr>
              <a:t>Reporting Period: 2/16/24 – 6/15/24</a:t>
            </a:r>
            <a:endParaRPr lang="en-US" sz="2400" dirty="0">
              <a:solidFill>
                <a:srgbClr val="FFFF00"/>
              </a:solidFill>
            </a:endParaRP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F46A43A-DCB6-44AE-A50F-752BEC9052C8}" type="slidenum">
              <a:rPr lang="en-US" altLang="en-US" sz="1200" smtClean="0">
                <a:latin typeface="Arial" panose="020B0604020202020204" pitchFamily="34" charset="0"/>
              </a:rPr>
              <a:pPr>
                <a:spcBef>
                  <a:spcPct val="0"/>
                </a:spcBef>
                <a:buClrTx/>
                <a:buSzTx/>
                <a:buFontTx/>
                <a:buNone/>
              </a:pPr>
              <a:t>26</a:t>
            </a:fld>
            <a:endParaRPr lang="en-US" altLang="en-US" sz="1200">
              <a:latin typeface="Arial" panose="020B0604020202020204" pitchFamily="34" charset="0"/>
            </a:endParaRPr>
          </a:p>
        </p:txBody>
      </p:sp>
      <p:sp>
        <p:nvSpPr>
          <p:cNvPr id="3" name="Footer Placeholder 2"/>
          <p:cNvSpPr>
            <a:spLocks noGrp="1"/>
          </p:cNvSpPr>
          <p:nvPr>
            <p:ph type="ftr" sz="quarter" idx="12"/>
          </p:nvPr>
        </p:nvSpPr>
        <p:spPr>
          <a:xfrm>
            <a:off x="2286000" y="6400800"/>
            <a:ext cx="4572000" cy="323850"/>
          </a:xfrm>
        </p:spPr>
        <p:txBody>
          <a:bodyPr/>
          <a:lstStyle/>
          <a:p>
            <a:pPr>
              <a:defRPr/>
            </a:pPr>
            <a:r>
              <a:rPr lang="en-US" dirty="0"/>
              <a:t>*Terms of compensated settlements memorialized by Stipulation</a:t>
            </a:r>
          </a:p>
        </p:txBody>
      </p:sp>
      <p:graphicFrame>
        <p:nvGraphicFramePr>
          <p:cNvPr id="2" name="Table 1"/>
          <p:cNvGraphicFramePr>
            <a:graphicFrameLocks noGrp="1"/>
          </p:cNvGraphicFramePr>
          <p:nvPr>
            <p:extLst>
              <p:ext uri="{D42A27DB-BD31-4B8C-83A1-F6EECF244321}">
                <p14:modId xmlns:p14="http://schemas.microsoft.com/office/powerpoint/2010/main" val="283212207"/>
              </p:ext>
            </p:extLst>
          </p:nvPr>
        </p:nvGraphicFramePr>
        <p:xfrm>
          <a:off x="0" y="819158"/>
          <a:ext cx="9144000" cy="3717941"/>
        </p:xfrm>
        <a:graphic>
          <a:graphicData uri="http://schemas.openxmlformats.org/drawingml/2006/table">
            <a:tbl>
              <a:tblPr firstRow="1" bandRow="1">
                <a:tableStyleId>{FABFCF23-3B69-468F-B69F-88F6DE6A72F2}</a:tableStyleId>
              </a:tblPr>
              <a:tblGrid>
                <a:gridCol w="457200">
                  <a:extLst>
                    <a:ext uri="{9D8B030D-6E8A-4147-A177-3AD203B41FA5}">
                      <a16:colId xmlns:a16="http://schemas.microsoft.com/office/drawing/2014/main" val="3766381171"/>
                    </a:ext>
                  </a:extLst>
                </a:gridCol>
                <a:gridCol w="2743200">
                  <a:extLst>
                    <a:ext uri="{9D8B030D-6E8A-4147-A177-3AD203B41FA5}">
                      <a16:colId xmlns:a16="http://schemas.microsoft.com/office/drawing/2014/main" val="854589352"/>
                    </a:ext>
                  </a:extLst>
                </a:gridCol>
                <a:gridCol w="3017520">
                  <a:extLst>
                    <a:ext uri="{9D8B030D-6E8A-4147-A177-3AD203B41FA5}">
                      <a16:colId xmlns:a16="http://schemas.microsoft.com/office/drawing/2014/main" val="647760045"/>
                    </a:ext>
                  </a:extLst>
                </a:gridCol>
                <a:gridCol w="2926080">
                  <a:extLst>
                    <a:ext uri="{9D8B030D-6E8A-4147-A177-3AD203B41FA5}">
                      <a16:colId xmlns:a16="http://schemas.microsoft.com/office/drawing/2014/main" val="212683918"/>
                    </a:ext>
                  </a:extLst>
                </a:gridCol>
              </a:tblGrid>
              <a:tr h="626500">
                <a:tc>
                  <a:txBody>
                    <a:bodyPr/>
                    <a:lstStyle/>
                    <a:p>
                      <a:pPr algn="ctr" fontAlgn="b"/>
                      <a:r>
                        <a:rPr lang="en-US" sz="1400" u="none" strike="noStrike" dirty="0">
                          <a:effectLst/>
                          <a:latin typeface="Arial" panose="020B0604020202020204" pitchFamily="34" charset="0"/>
                          <a:cs typeface="Arial" panose="020B0604020202020204" pitchFamily="34" charset="0"/>
                        </a:rPr>
                        <a:t>No.</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Vaccine(s)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Alleged Injury(ies)</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Total Time to Resolution</a:t>
                      </a:r>
                      <a:endParaRPr lang="en-US" sz="1400" b="1" i="0" u="none" strike="noStrike" dirty="0">
                        <a:solidFill>
                          <a:srgbClr val="FFFFFF"/>
                        </a:solidFill>
                        <a:effectLst/>
                        <a:latin typeface="Arial" panose="020B0604020202020204" pitchFamily="34" charset="0"/>
                        <a:cs typeface="Arial" panose="020B0604020202020204" pitchFamily="34" charset="0"/>
                      </a:endParaRPr>
                    </a:p>
                  </a:txBody>
                  <a:tcPr marL="7982" marR="7982" marT="7982" marB="0" anchor="ctr">
                    <a:solidFill>
                      <a:schemeClr val="accent5">
                        <a:lumMod val="50000"/>
                      </a:schemeClr>
                    </a:solidFill>
                  </a:tcPr>
                </a:tc>
                <a:extLst>
                  <a:ext uri="{0D108BD9-81ED-4DB2-BD59-A6C34878D82A}">
                    <a16:rowId xmlns:a16="http://schemas.microsoft.com/office/drawing/2014/main" val="1888172335"/>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145.</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5 months 8 days </a:t>
                      </a:r>
                    </a:p>
                  </a:txBody>
                  <a:tcPr marL="9525" marR="9525" marT="9525" marB="0" anchor="ctr"/>
                </a:tc>
                <a:extLst>
                  <a:ext uri="{0D108BD9-81ED-4DB2-BD59-A6C34878D82A}">
                    <a16:rowId xmlns:a16="http://schemas.microsoft.com/office/drawing/2014/main" val="2134074316"/>
                  </a:ext>
                </a:extLst>
              </a:tr>
              <a:tr h="64456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146.</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Neuromyelitis Optica Spectrum Disorder ("NMOSD")</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6 months 25 days </a:t>
                      </a:r>
                    </a:p>
                  </a:txBody>
                  <a:tcPr marL="9525" marR="9525" marT="9525" marB="0" anchor="ctr"/>
                </a:tc>
                <a:extLst>
                  <a:ext uri="{0D108BD9-81ED-4DB2-BD59-A6C34878D82A}">
                    <a16:rowId xmlns:a16="http://schemas.microsoft.com/office/drawing/2014/main" val="3001311239"/>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147.</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Sudden Sensorineural Hearing Loss ("SSHL")</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3 years 6 months 31 days </a:t>
                      </a:r>
                    </a:p>
                  </a:txBody>
                  <a:tcPr marL="9525" marR="9525" marT="9525" marB="0" anchor="ctr"/>
                </a:tc>
                <a:extLst>
                  <a:ext uri="{0D108BD9-81ED-4DB2-BD59-A6C34878D82A}">
                    <a16:rowId xmlns:a16="http://schemas.microsoft.com/office/drawing/2014/main" val="728191551"/>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148.</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SIRVA</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4 years 0 months 23 days </a:t>
                      </a:r>
                    </a:p>
                  </a:txBody>
                  <a:tcPr marL="9525" marR="9525" marT="9525" marB="0" anchor="ctr"/>
                </a:tc>
                <a:extLst>
                  <a:ext uri="{0D108BD9-81ED-4DB2-BD59-A6C34878D82A}">
                    <a16:rowId xmlns:a16="http://schemas.microsoft.com/office/drawing/2014/main" val="3860607064"/>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149.</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Flu</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GBS</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4 years 0 months 3 days </a:t>
                      </a:r>
                    </a:p>
                  </a:txBody>
                  <a:tcPr marL="9525" marR="9525" marT="9525" marB="0" anchor="ctr"/>
                </a:tc>
                <a:extLst>
                  <a:ext uri="{0D108BD9-81ED-4DB2-BD59-A6C34878D82A}">
                    <a16:rowId xmlns:a16="http://schemas.microsoft.com/office/drawing/2014/main" val="420117543"/>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150.</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TM</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4 years 9 months 12 days </a:t>
                      </a:r>
                    </a:p>
                  </a:txBody>
                  <a:tcPr marL="9525" marR="9525" marT="9525" marB="0" anchor="ctr"/>
                </a:tc>
                <a:extLst>
                  <a:ext uri="{0D108BD9-81ED-4DB2-BD59-A6C34878D82A}">
                    <a16:rowId xmlns:a16="http://schemas.microsoft.com/office/drawing/2014/main" val="4146092906"/>
                  </a:ext>
                </a:extLst>
              </a:tr>
              <a:tr h="402126">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151.</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Tdap</a:t>
                      </a: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TM</a:t>
                      </a:r>
                    </a:p>
                  </a:txBody>
                  <a:tcPr marL="9525" marR="9525" marT="9525" marB="0" anchor="ct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 years 1 months 22 days </a:t>
                      </a:r>
                    </a:p>
                  </a:txBody>
                  <a:tcPr marL="9525" marR="9525" marT="9525" marB="0" anchor="ctr"/>
                </a:tc>
                <a:extLst>
                  <a:ext uri="{0D108BD9-81ED-4DB2-BD59-A6C34878D82A}">
                    <a16:rowId xmlns:a16="http://schemas.microsoft.com/office/drawing/2014/main" val="2277137888"/>
                  </a:ext>
                </a:extLst>
              </a:tr>
            </a:tbl>
          </a:graphicData>
        </a:graphic>
      </p:graphicFrame>
    </p:spTree>
    <p:extLst>
      <p:ext uri="{BB962C8B-B14F-4D97-AF65-F5344CB8AC3E}">
        <p14:creationId xmlns:p14="http://schemas.microsoft.com/office/powerpoint/2010/main" val="58791478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lstStyle/>
          <a:p>
            <a:pPr>
              <a:defRPr/>
            </a:pPr>
            <a:r>
              <a:rPr lang="en-US" dirty="0">
                <a:latin typeface="Arial" pitchFamily="34" charset="0"/>
                <a:cs typeface="Arial" pitchFamily="34" charset="0"/>
              </a:rPr>
              <a:t>Appendix</a:t>
            </a:r>
            <a:endParaRPr lang="en-US" sz="2400" dirty="0">
              <a:latin typeface="Arial" pitchFamily="34" charset="0"/>
              <a:cs typeface="Arial" pitchFamily="34" charset="0"/>
            </a:endParaRPr>
          </a:p>
        </p:txBody>
      </p:sp>
      <p:sp>
        <p:nvSpPr>
          <p:cNvPr id="3" name="Content Placeholder 2"/>
          <p:cNvSpPr>
            <a:spLocks noGrp="1"/>
          </p:cNvSpPr>
          <p:nvPr>
            <p:ph idx="1"/>
          </p:nvPr>
        </p:nvSpPr>
        <p:spPr>
          <a:xfrm>
            <a:off x="457200" y="2514600"/>
            <a:ext cx="8229600" cy="3611563"/>
          </a:xfrm>
        </p:spPr>
        <p:txBody>
          <a:bodyPr/>
          <a:lstStyle/>
          <a:p>
            <a:pPr eaLnBrk="1" hangingPunct="1">
              <a:lnSpc>
                <a:spcPct val="90000"/>
              </a:lnSpc>
              <a:buFont typeface="Wingdings" panose="05000000000000000000" pitchFamily="2" charset="2"/>
              <a:buNone/>
              <a:defRPr/>
            </a:pPr>
            <a:endParaRPr lang="en-US" sz="2200" b="1" dirty="0">
              <a:latin typeface="Arial" pitchFamily="34" charset="0"/>
              <a:cs typeface="Arial" pitchFamily="34" charset="0"/>
            </a:endParaRPr>
          </a:p>
          <a:p>
            <a:pPr eaLnBrk="1" hangingPunct="1">
              <a:lnSpc>
                <a:spcPct val="90000"/>
              </a:lnSpc>
              <a:buFont typeface="Wingdings" panose="05000000000000000000" pitchFamily="2" charset="2"/>
              <a:buNone/>
              <a:defRPr/>
            </a:pPr>
            <a:r>
              <a:rPr lang="en-US" sz="2200" dirty="0">
                <a:latin typeface="Arial" pitchFamily="34" charset="0"/>
                <a:cs typeface="Arial" pitchFamily="34" charset="0"/>
              </a:rPr>
              <a:t>	</a:t>
            </a:r>
            <a:r>
              <a:rPr lang="en-US" sz="2400" dirty="0"/>
              <a:t>		</a:t>
            </a:r>
            <a:endParaRPr lang="en-US" dirty="0"/>
          </a:p>
        </p:txBody>
      </p:sp>
      <p:sp>
        <p:nvSpPr>
          <p:cNvPr id="6" name="Slide Number Placeholder 5"/>
          <p:cNvSpPr>
            <a:spLocks noGrp="1"/>
          </p:cNvSpPr>
          <p:nvPr>
            <p:ph type="sldNum" sz="quarter" idx="11"/>
          </p:nvPr>
        </p:nvSpPr>
        <p:spPr/>
        <p:txBody>
          <a:bodyPr/>
          <a:lstStyle/>
          <a:p>
            <a:pPr>
              <a:defRPr/>
            </a:pPr>
            <a:fld id="{003C3209-8EF1-4FC9-B373-6D7629C3F71F}" type="slidenum">
              <a:rPr lang="en-US" altLang="en-US" smtClean="0"/>
              <a:pPr>
                <a:defRPr/>
              </a:pPr>
              <a:t>27</a:t>
            </a:fld>
            <a:endParaRPr lang="en-US"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a:xfrm>
            <a:off x="457200" y="0"/>
            <a:ext cx="8229600" cy="1143000"/>
          </a:xfrm>
        </p:spPr>
        <p:txBody>
          <a:bodyPr/>
          <a:lstStyle/>
          <a:p>
            <a:pPr eaLnBrk="1" hangingPunct="1">
              <a:defRPr/>
            </a:pPr>
            <a:r>
              <a:rPr lang="en-US" dirty="0">
                <a:latin typeface="Arial" pitchFamily="34" charset="0"/>
                <a:cs typeface="Arial" pitchFamily="34" charset="0"/>
              </a:rPr>
              <a:t>Glossary of Terms</a:t>
            </a:r>
          </a:p>
        </p:txBody>
      </p:sp>
      <p:sp>
        <p:nvSpPr>
          <p:cNvPr id="186371" name="Rectangle 3"/>
          <p:cNvSpPr>
            <a:spLocks noGrp="1" noChangeArrowheads="1"/>
          </p:cNvSpPr>
          <p:nvPr>
            <p:ph idx="1"/>
          </p:nvPr>
        </p:nvSpPr>
        <p:spPr>
          <a:xfrm>
            <a:off x="457200" y="1295400"/>
            <a:ext cx="8229600" cy="4953000"/>
          </a:xfrm>
        </p:spPr>
        <p:txBody>
          <a:bodyPr/>
          <a:lstStyle/>
          <a:p>
            <a:pPr eaLnBrk="1" hangingPunct="1">
              <a:lnSpc>
                <a:spcPct val="9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Petitions Adjudicated: </a:t>
            </a:r>
            <a:r>
              <a:rPr lang="en-US" sz="2200" b="1" dirty="0">
                <a:effectLst/>
                <a:latin typeface="Arial" pitchFamily="34" charset="0"/>
                <a:cs typeface="Arial" pitchFamily="34" charset="0"/>
              </a:rPr>
              <a:t> </a:t>
            </a:r>
            <a:r>
              <a:rPr lang="en-US" sz="2200" dirty="0">
                <a:effectLst/>
                <a:latin typeface="Arial" pitchFamily="34" charset="0"/>
                <a:cs typeface="Arial" pitchFamily="34" charset="0"/>
              </a:rPr>
              <a:t>Final judgment has entered on the petition in the United States Court of Federal Claims. </a:t>
            </a:r>
          </a:p>
          <a:p>
            <a:pPr eaLnBrk="1" hangingPunct="1">
              <a:lnSpc>
                <a:spcPct val="90000"/>
              </a:lnSpc>
              <a:defRPr/>
            </a:pPr>
            <a:endParaRPr lang="en-US" sz="2200" dirty="0">
              <a:effectLst/>
              <a:latin typeface="Arial" pitchFamily="34" charset="0"/>
              <a:cs typeface="Arial" pitchFamily="34" charset="0"/>
            </a:endParaRPr>
          </a:p>
          <a:p>
            <a:pPr eaLnBrk="1" hangingPunct="1">
              <a:lnSpc>
                <a:spcPct val="9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Final Judgment: </a:t>
            </a:r>
            <a:r>
              <a:rPr lang="en-US" sz="2200" dirty="0">
                <a:effectLst/>
                <a:latin typeface="Arial" pitchFamily="34" charset="0"/>
                <a:cs typeface="Arial" pitchFamily="34" charset="0"/>
              </a:rPr>
              <a:t> Clerk of Court, United States Court of Federal Claims, enters judgment awarding or denying compensation. </a:t>
            </a:r>
            <a:r>
              <a:rPr lang="en-US" sz="2200" dirty="0">
                <a:latin typeface="Arial" pitchFamily="34" charset="0"/>
                <a:cs typeface="Arial" pitchFamily="34" charset="0"/>
              </a:rPr>
              <a:t> </a:t>
            </a:r>
          </a:p>
          <a:p>
            <a:pPr eaLnBrk="1" hangingPunct="1">
              <a:lnSpc>
                <a:spcPct val="90000"/>
              </a:lnSpc>
              <a:defRPr/>
            </a:pPr>
            <a:endParaRPr lang="en-US" sz="2200" dirty="0">
              <a:latin typeface="Arial" pitchFamily="34" charset="0"/>
              <a:cs typeface="Arial" pitchFamily="34" charset="0"/>
            </a:endParaRPr>
          </a:p>
          <a:p>
            <a:pPr eaLnBrk="1" hangingPunct="1">
              <a:lnSpc>
                <a:spcPct val="9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Compensable:</a:t>
            </a:r>
            <a:r>
              <a:rPr lang="en-US" sz="2200" dirty="0">
                <a:effectLst>
                  <a:outerShdw blurRad="38100" dist="38100" dir="2700000" algn="tl">
                    <a:srgbClr val="000000">
                      <a:alpha val="43137"/>
                    </a:srgbClr>
                  </a:outerShdw>
                </a:effectLst>
                <a:latin typeface="Arial" pitchFamily="34" charset="0"/>
                <a:cs typeface="Arial" pitchFamily="34" charset="0"/>
              </a:rPr>
              <a:t> </a:t>
            </a:r>
            <a:r>
              <a:rPr lang="en-US" sz="2200" dirty="0">
                <a:effectLst/>
                <a:latin typeface="Arial" pitchFamily="34" charset="0"/>
                <a:cs typeface="Arial" pitchFamily="34" charset="0"/>
              </a:rPr>
              <a:t> Petitioner received an award of compensation, which can be achieved through a concession by HHS, settlement, or decision on the merits by the special master, United States Court of Federal Claims.</a:t>
            </a:r>
            <a:r>
              <a:rPr lang="en-US" sz="2200" dirty="0">
                <a:latin typeface="Arial" pitchFamily="34" charset="0"/>
                <a:cs typeface="Arial" pitchFamily="34" charset="0"/>
              </a:rPr>
              <a:t> </a:t>
            </a:r>
          </a:p>
          <a:p>
            <a:pPr eaLnBrk="1" hangingPunct="1">
              <a:lnSpc>
                <a:spcPct val="90000"/>
              </a:lnSpc>
              <a:defRPr/>
            </a:pPr>
            <a:endParaRPr lang="en-US" sz="2200" dirty="0">
              <a:latin typeface="Arial" pitchFamily="34" charset="0"/>
              <a:cs typeface="Arial" pitchFamily="34" charset="0"/>
            </a:endParaRPr>
          </a:p>
          <a:p>
            <a:pPr eaLnBrk="1" hangingPunct="1">
              <a:lnSpc>
                <a:spcPct val="9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Conceded by HHS:</a:t>
            </a:r>
            <a:r>
              <a:rPr lang="en-US" sz="2200" b="1" dirty="0">
                <a:effectLst/>
                <a:latin typeface="Arial" pitchFamily="34" charset="0"/>
                <a:cs typeface="Arial" pitchFamily="34" charset="0"/>
              </a:rPr>
              <a:t>  </a:t>
            </a:r>
            <a:r>
              <a:rPr lang="en-US" sz="2200" dirty="0">
                <a:effectLst/>
                <a:latin typeface="Arial" pitchFamily="34" charset="0"/>
                <a:cs typeface="Arial" pitchFamily="34" charset="0"/>
              </a:rPr>
              <a:t>HHS concluded that a petition should be compensated based on review and analysis of the medical records. </a:t>
            </a:r>
          </a:p>
          <a:p>
            <a:pPr eaLnBrk="1" hangingPunct="1">
              <a:lnSpc>
                <a:spcPct val="90000"/>
              </a:lnSpc>
              <a:defRPr/>
            </a:pPr>
            <a:endParaRPr lang="en-US" sz="2400" dirty="0"/>
          </a:p>
        </p:txBody>
      </p:sp>
      <p:sp>
        <p:nvSpPr>
          <p:cNvPr id="4" name="Slide Number Placeholder 3"/>
          <p:cNvSpPr>
            <a:spLocks noGrp="1"/>
          </p:cNvSpPr>
          <p:nvPr>
            <p:ph type="sldNum" sz="quarter" idx="11"/>
          </p:nvPr>
        </p:nvSpPr>
        <p:spPr/>
        <p:txBody>
          <a:bodyPr/>
          <a:lstStyle/>
          <a:p>
            <a:pPr>
              <a:defRPr/>
            </a:pPr>
            <a:fld id="{003C3209-8EF1-4FC9-B373-6D7629C3F71F}" type="slidenum">
              <a:rPr lang="en-US" altLang="en-US" smtClean="0"/>
              <a:pPr>
                <a:defRPr/>
              </a:pPr>
              <a:t>28</a:t>
            </a:fld>
            <a:endParaRPr lang="en-US"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0"/>
            <a:ext cx="8229600" cy="1143000"/>
          </a:xfrm>
        </p:spPr>
        <p:txBody>
          <a:bodyPr/>
          <a:lstStyle/>
          <a:p>
            <a:pPr eaLnBrk="1" hangingPunct="1">
              <a:defRPr/>
            </a:pPr>
            <a:r>
              <a:rPr lang="en-US" dirty="0">
                <a:latin typeface="Arial" pitchFamily="34" charset="0"/>
                <a:cs typeface="Arial" pitchFamily="34" charset="0"/>
              </a:rPr>
              <a:t>Glossary of Terms</a:t>
            </a:r>
          </a:p>
        </p:txBody>
      </p:sp>
      <p:sp>
        <p:nvSpPr>
          <p:cNvPr id="188419" name="Rectangle 3"/>
          <p:cNvSpPr>
            <a:spLocks noGrp="1" noChangeArrowheads="1"/>
          </p:cNvSpPr>
          <p:nvPr>
            <p:ph idx="1"/>
          </p:nvPr>
        </p:nvSpPr>
        <p:spPr>
          <a:xfrm>
            <a:off x="457200" y="1108364"/>
            <a:ext cx="8229600" cy="5486400"/>
          </a:xfrm>
        </p:spPr>
        <p:txBody>
          <a:bodyPr/>
          <a:lstStyle/>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Settlement:</a:t>
            </a:r>
            <a:r>
              <a:rPr lang="en-US" sz="2200" dirty="0">
                <a:effectLst>
                  <a:outerShdw blurRad="38100" dist="38100" dir="2700000" algn="tl">
                    <a:srgbClr val="000000">
                      <a:alpha val="43137"/>
                    </a:srgbClr>
                  </a:outerShdw>
                </a:effectLst>
                <a:latin typeface="Arial" pitchFamily="34" charset="0"/>
                <a:cs typeface="Arial" pitchFamily="34" charset="0"/>
              </a:rPr>
              <a:t> </a:t>
            </a:r>
            <a:r>
              <a:rPr lang="en-US" sz="2200" dirty="0">
                <a:effectLst/>
                <a:latin typeface="Arial" pitchFamily="34" charset="0"/>
                <a:cs typeface="Arial" pitchFamily="34" charset="0"/>
              </a:rPr>
              <a:t> Petition is resolved via a negotiated settlement between the parties, and results in the filing of a stipulation that memorializes the terms of the settlement.</a:t>
            </a:r>
            <a:endParaRPr lang="en-US" sz="2200" dirty="0">
              <a:latin typeface="Arial" pitchFamily="34" charset="0"/>
              <a:cs typeface="Arial" pitchFamily="34" charset="0"/>
            </a:endParaRPr>
          </a:p>
          <a:p>
            <a:pPr eaLnBrk="1" hangingPunct="1">
              <a:lnSpc>
                <a:spcPct val="80000"/>
              </a:lnSpc>
              <a:defRPr/>
            </a:pPr>
            <a:endParaRPr lang="en-US" sz="2200" dirty="0">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Decision:</a:t>
            </a:r>
            <a:r>
              <a:rPr lang="en-US" sz="2200" dirty="0">
                <a:effectLst>
                  <a:outerShdw blurRad="38100" dist="38100" dir="2700000" algn="tl">
                    <a:srgbClr val="000000">
                      <a:alpha val="43137"/>
                    </a:srgbClr>
                  </a:outerShdw>
                </a:effectLst>
                <a:latin typeface="Arial" pitchFamily="34" charset="0"/>
                <a:cs typeface="Arial" pitchFamily="34" charset="0"/>
              </a:rPr>
              <a:t> </a:t>
            </a:r>
            <a:r>
              <a:rPr lang="en-US" sz="2200" dirty="0">
                <a:effectLst/>
                <a:latin typeface="Arial" pitchFamily="34" charset="0"/>
                <a:cs typeface="Arial" pitchFamily="34" charset="0"/>
              </a:rPr>
              <a:t> Special Master issues decision on the merits of the petition.</a:t>
            </a:r>
          </a:p>
          <a:p>
            <a:pPr eaLnBrk="1" hangingPunct="1">
              <a:lnSpc>
                <a:spcPct val="80000"/>
              </a:lnSpc>
              <a:defRPr/>
            </a:pPr>
            <a:endParaRPr lang="en-US" sz="2200" dirty="0">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Non-compensable/Dismissed:</a:t>
            </a:r>
            <a:r>
              <a:rPr lang="en-US" sz="2200" dirty="0">
                <a:effectLst>
                  <a:outerShdw blurRad="38100" dist="38100" dir="2700000" algn="tl">
                    <a:srgbClr val="000000">
                      <a:alpha val="43137"/>
                    </a:srgbClr>
                  </a:outerShdw>
                </a:effectLst>
                <a:latin typeface="Arial" pitchFamily="34" charset="0"/>
                <a:cs typeface="Arial" pitchFamily="34" charset="0"/>
              </a:rPr>
              <a:t> </a:t>
            </a:r>
            <a:r>
              <a:rPr lang="en-US" sz="2200" dirty="0">
                <a:effectLst/>
                <a:latin typeface="Arial" pitchFamily="34" charset="0"/>
                <a:cs typeface="Arial" pitchFamily="34" charset="0"/>
              </a:rPr>
              <a:t> Petition dismissed.</a:t>
            </a:r>
          </a:p>
          <a:p>
            <a:pPr eaLnBrk="1" hangingPunct="1">
              <a:lnSpc>
                <a:spcPct val="80000"/>
              </a:lnSpc>
              <a:defRPr/>
            </a:pPr>
            <a:endParaRPr lang="en-US" sz="2200" dirty="0">
              <a:effectLst/>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Proffer:</a:t>
            </a:r>
            <a:r>
              <a:rPr lang="en-US" sz="2200" dirty="0">
                <a:effectLst>
                  <a:outerShdw blurRad="38100" dist="38100" dir="2700000" algn="tl">
                    <a:srgbClr val="000000">
                      <a:alpha val="43137"/>
                    </a:srgbClr>
                  </a:outerShdw>
                </a:effectLst>
                <a:latin typeface="Arial" pitchFamily="34" charset="0"/>
                <a:cs typeface="Arial" pitchFamily="34" charset="0"/>
              </a:rPr>
              <a:t> </a:t>
            </a:r>
            <a:r>
              <a:rPr lang="en-US" sz="2200" dirty="0">
                <a:effectLst/>
                <a:latin typeface="Arial" pitchFamily="34" charset="0"/>
                <a:cs typeface="Arial" pitchFamily="34" charset="0"/>
              </a:rPr>
              <a:t>After discussions between the parties regarding a reasonable amount of damages, respondent will file a suggested award of compensation, known within the Program as a “Proffer,” which is also agreed to by petitioners and their counsel. The Proffer is reviewed by the presiding special master to determine that it represents a reasonable measure of the amount of the award and describes compensation pursuant to 42 U.S.C. § 300aa-15(a). The special master issues a final decision consistent with the terms of the Proffer.</a:t>
            </a:r>
            <a:r>
              <a:rPr lang="en-US" sz="2200" dirty="0">
                <a:latin typeface="Arial" pitchFamily="34" charset="0"/>
                <a:cs typeface="Arial" pitchFamily="34" charset="0"/>
              </a:rPr>
              <a:t> </a:t>
            </a:r>
            <a:endParaRPr lang="en-US" sz="2200" dirty="0">
              <a:effectLst/>
              <a:latin typeface="Arial" pitchFamily="34" charset="0"/>
              <a:cs typeface="Arial" pitchFamily="34" charset="0"/>
            </a:endParaRPr>
          </a:p>
          <a:p>
            <a:pPr eaLnBrk="1" hangingPunct="1">
              <a:lnSpc>
                <a:spcPct val="80000"/>
              </a:lnSpc>
              <a:defRPr/>
            </a:pPr>
            <a:endParaRPr lang="en-US" sz="2400" dirty="0"/>
          </a:p>
        </p:txBody>
      </p:sp>
      <p:sp>
        <p:nvSpPr>
          <p:cNvPr id="4" name="Slide Number Placeholder 3"/>
          <p:cNvSpPr>
            <a:spLocks noGrp="1"/>
          </p:cNvSpPr>
          <p:nvPr>
            <p:ph type="sldNum" sz="quarter" idx="11"/>
          </p:nvPr>
        </p:nvSpPr>
        <p:spPr/>
        <p:txBody>
          <a:bodyPr/>
          <a:lstStyle/>
          <a:p>
            <a:pPr>
              <a:defRPr/>
            </a:pPr>
            <a:fld id="{003C3209-8EF1-4FC9-B373-6D7629C3F71F}" type="slidenum">
              <a:rPr lang="en-US" altLang="en-US" smtClean="0"/>
              <a:pPr>
                <a:defRPr/>
              </a:pPr>
              <a:t>29</a:t>
            </a:fld>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r>
              <a:rPr lang="en-US" dirty="0">
                <a:latin typeface="Arial" pitchFamily="34" charset="0"/>
                <a:cs typeface="Arial" pitchFamily="34" charset="0"/>
              </a:rPr>
              <a:t>Statistics</a:t>
            </a:r>
            <a:br>
              <a:rPr lang="en-US" dirty="0">
                <a:latin typeface="Arial" pitchFamily="34" charset="0"/>
                <a:cs typeface="Arial" pitchFamily="34" charset="0"/>
              </a:rPr>
            </a:br>
            <a:r>
              <a:rPr lang="en-US" sz="2000" dirty="0">
                <a:solidFill>
                  <a:srgbClr val="FFFF00"/>
                </a:solidFill>
                <a:latin typeface="Arial" pitchFamily="34" charset="0"/>
                <a:cs typeface="Arial" pitchFamily="34" charset="0"/>
              </a:rPr>
              <a:t>Reporting Period: 2/16/24 – 6/15/24</a:t>
            </a:r>
          </a:p>
        </p:txBody>
      </p:sp>
      <p:sp>
        <p:nvSpPr>
          <p:cNvPr id="36867" name="Rectangle 3"/>
          <p:cNvSpPr>
            <a:spLocks noGrp="1" noChangeArrowheads="1"/>
          </p:cNvSpPr>
          <p:nvPr>
            <p:ph idx="1"/>
          </p:nvPr>
        </p:nvSpPr>
        <p:spPr>
          <a:xfrm>
            <a:off x="457200" y="1362458"/>
            <a:ext cx="7848601" cy="4697918"/>
          </a:xfrm>
        </p:spPr>
        <p:txBody>
          <a:bodyPr/>
          <a:lstStyle/>
          <a:p>
            <a:pPr marL="0" indent="0" eaLnBrk="1" hangingPunct="1">
              <a:spcBef>
                <a:spcPts val="0"/>
              </a:spcBef>
              <a:spcAft>
                <a:spcPts val="1200"/>
              </a:spcAft>
              <a:buFont typeface="Wingdings" panose="05000000000000000000" pitchFamily="2" charset="2"/>
              <a:buNone/>
              <a:defRPr/>
            </a:pPr>
            <a:r>
              <a:rPr lang="en-US" sz="2000" b="1" dirty="0">
                <a:latin typeface="Arial" pitchFamily="34" charset="0"/>
                <a:cs typeface="Arial" pitchFamily="34" charset="0"/>
              </a:rPr>
              <a:t>Total Petitions Adjudicated this Reporting Period: </a:t>
            </a:r>
            <a:r>
              <a:rPr lang="en-US" sz="2000" b="1" dirty="0">
                <a:solidFill>
                  <a:srgbClr val="FFFF00"/>
                </a:solidFill>
                <a:latin typeface="Arial" pitchFamily="34" charset="0"/>
                <a:cs typeface="Arial" pitchFamily="34" charset="0"/>
              </a:rPr>
              <a:t>430</a:t>
            </a:r>
          </a:p>
          <a:p>
            <a:pPr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Cases Compensated: </a:t>
            </a:r>
            <a:r>
              <a:rPr lang="en-US" sz="1800" b="1" dirty="0">
                <a:solidFill>
                  <a:srgbClr val="FFFF00"/>
                </a:solidFill>
                <a:latin typeface="Arial" pitchFamily="34" charset="0"/>
                <a:cs typeface="Arial" pitchFamily="34" charset="0"/>
              </a:rPr>
              <a:t>371</a:t>
            </a:r>
          </a:p>
          <a:p>
            <a:pPr lvl="2"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Cases conceded by HHS:  </a:t>
            </a:r>
            <a:r>
              <a:rPr lang="en-US" sz="1800" b="1" dirty="0">
                <a:solidFill>
                  <a:srgbClr val="FFFF00"/>
                </a:solidFill>
                <a:latin typeface="Arial" pitchFamily="34" charset="0"/>
                <a:cs typeface="Arial" pitchFamily="34" charset="0"/>
              </a:rPr>
              <a:t>171</a:t>
            </a:r>
            <a:r>
              <a:rPr lang="en-US" sz="1800" b="1" dirty="0">
                <a:latin typeface="Arial" pitchFamily="34" charset="0"/>
                <a:cs typeface="Arial" pitchFamily="34" charset="0"/>
              </a:rPr>
              <a:t>*</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awarding Damages: </a:t>
            </a:r>
            <a:r>
              <a:rPr lang="en-US" sz="1800" b="1" dirty="0">
                <a:solidFill>
                  <a:srgbClr val="FFFF00"/>
                </a:solidFill>
                <a:latin typeface="Arial" pitchFamily="34" charset="0"/>
                <a:cs typeface="Arial" pitchFamily="34" charset="0"/>
              </a:rPr>
              <a:t>22</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adopting Proffer:  </a:t>
            </a:r>
            <a:r>
              <a:rPr lang="en-US" sz="1800" b="1" dirty="0">
                <a:solidFill>
                  <a:srgbClr val="FFFF00"/>
                </a:solidFill>
                <a:latin typeface="Arial" pitchFamily="34" charset="0"/>
                <a:cs typeface="Arial" pitchFamily="34" charset="0"/>
              </a:rPr>
              <a:t>149</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adopting Settlement:  </a:t>
            </a:r>
            <a:r>
              <a:rPr lang="en-US" sz="1800" b="1" dirty="0">
                <a:solidFill>
                  <a:srgbClr val="FFFF00"/>
                </a:solidFill>
                <a:latin typeface="Arial" pitchFamily="34" charset="0"/>
                <a:cs typeface="Arial" pitchFamily="34" charset="0"/>
              </a:rPr>
              <a:t>0</a:t>
            </a:r>
          </a:p>
          <a:p>
            <a:pPr lvl="2"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Cases not conceded by HHS:  </a:t>
            </a:r>
            <a:r>
              <a:rPr lang="en-US" sz="1800" b="1" dirty="0">
                <a:solidFill>
                  <a:srgbClr val="FFFF00"/>
                </a:solidFill>
                <a:latin typeface="Arial" pitchFamily="34" charset="0"/>
                <a:cs typeface="Arial" pitchFamily="34" charset="0"/>
              </a:rPr>
              <a:t>200</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awarding Damages:  </a:t>
            </a:r>
            <a:r>
              <a:rPr lang="en-US" sz="1800" b="1" dirty="0">
                <a:solidFill>
                  <a:srgbClr val="FFFF00"/>
                </a:solidFill>
                <a:latin typeface="Arial" pitchFamily="34" charset="0"/>
                <a:cs typeface="Arial" pitchFamily="34" charset="0"/>
              </a:rPr>
              <a:t>20</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adopting Proffer: </a:t>
            </a:r>
            <a:r>
              <a:rPr lang="en-US" sz="1800" b="1" dirty="0">
                <a:solidFill>
                  <a:srgbClr val="FFFF00"/>
                </a:solidFill>
                <a:latin typeface="Arial" pitchFamily="34" charset="0"/>
                <a:cs typeface="Arial" pitchFamily="34" charset="0"/>
              </a:rPr>
              <a:t>29</a:t>
            </a:r>
          </a:p>
          <a:p>
            <a:pPr lvl="4"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Decisions adopting Settlement: </a:t>
            </a:r>
            <a:r>
              <a:rPr lang="en-US" sz="1800" b="1" dirty="0">
                <a:solidFill>
                  <a:srgbClr val="FFFF00"/>
                </a:solidFill>
                <a:latin typeface="Arial" pitchFamily="34" charset="0"/>
                <a:cs typeface="Arial" pitchFamily="34" charset="0"/>
              </a:rPr>
              <a:t>151</a:t>
            </a:r>
          </a:p>
          <a:p>
            <a:pPr eaLnBrk="1" hangingPunct="1">
              <a:spcBef>
                <a:spcPts val="0"/>
              </a:spcBef>
              <a:spcAft>
                <a:spcPts val="800"/>
              </a:spcAft>
              <a:buClr>
                <a:srgbClr val="FFFF00"/>
              </a:buClr>
              <a:buSzPct val="100000"/>
              <a:buFont typeface="Wingdings" panose="05000000000000000000" pitchFamily="2" charset="2"/>
              <a:buChar char="Ø"/>
              <a:defRPr/>
            </a:pPr>
            <a:r>
              <a:rPr lang="en-US" sz="1800" b="1" dirty="0">
                <a:latin typeface="Arial" pitchFamily="34" charset="0"/>
                <a:cs typeface="Arial" pitchFamily="34" charset="0"/>
              </a:rPr>
              <a:t>Cases Not Compensated/Dismissed: </a:t>
            </a:r>
            <a:r>
              <a:rPr lang="en-US" sz="1800" b="1" dirty="0">
                <a:solidFill>
                  <a:srgbClr val="FFFF00"/>
                </a:solidFill>
                <a:latin typeface="Arial" pitchFamily="34" charset="0"/>
                <a:cs typeface="Arial" pitchFamily="34" charset="0"/>
              </a:rPr>
              <a:t>59</a:t>
            </a:r>
          </a:p>
        </p:txBody>
      </p:sp>
      <p:sp>
        <p:nvSpPr>
          <p:cNvPr id="5" name="Slide Number Placeholder 4"/>
          <p:cNvSpPr>
            <a:spLocks noGrp="1"/>
          </p:cNvSpPr>
          <p:nvPr>
            <p:ph type="sldNum" sz="quarter" idx="11"/>
          </p:nvPr>
        </p:nvSpPr>
        <p:spPr/>
        <p:txBody>
          <a:bodyPr/>
          <a:lstStyle/>
          <a:p>
            <a:pPr>
              <a:defRPr/>
            </a:pPr>
            <a:fld id="{003C3209-8EF1-4FC9-B373-6D7629C3F71F}" type="slidenum">
              <a:rPr lang="en-US" altLang="en-US" smtClean="0"/>
              <a:pPr>
                <a:defRPr/>
              </a:pPr>
              <a:t>3</a:t>
            </a:fld>
            <a:endParaRPr lang="en-US" altLang="en-US" dirty="0"/>
          </a:p>
        </p:txBody>
      </p:sp>
      <p:sp>
        <p:nvSpPr>
          <p:cNvPr id="6" name="TextBox 5">
            <a:extLst>
              <a:ext uri="{FF2B5EF4-FFF2-40B4-BE49-F238E27FC236}">
                <a16:creationId xmlns:a16="http://schemas.microsoft.com/office/drawing/2014/main" id="{4E0BD460-A92F-79C7-5FF5-6BDD801C81E6}"/>
              </a:ext>
            </a:extLst>
          </p:cNvPr>
          <p:cNvSpPr txBox="1"/>
          <p:nvPr/>
        </p:nvSpPr>
        <p:spPr>
          <a:xfrm>
            <a:off x="838199" y="5647432"/>
            <a:ext cx="7467602" cy="523220"/>
          </a:xfrm>
          <a:prstGeom prst="rect">
            <a:avLst/>
          </a:prstGeom>
          <a:noFill/>
        </p:spPr>
        <p:txBody>
          <a:bodyPr wrap="square">
            <a:spAutoFit/>
          </a:bodyPr>
          <a:lstStyle/>
          <a:p>
            <a:pPr eaLnBrk="1" hangingPunct="1">
              <a:spcBef>
                <a:spcPts val="0"/>
              </a:spcBef>
              <a:spcAft>
                <a:spcPts val="1200"/>
              </a:spcAft>
              <a:defRPr/>
            </a:pPr>
            <a:r>
              <a:rPr lang="en-US" sz="1400" b="1" dirty="0">
                <a:effectLst>
                  <a:outerShdw blurRad="38100" dist="38100" dir="2700000" algn="tl">
                    <a:srgbClr val="000000">
                      <a:alpha val="43137"/>
                    </a:srgbClr>
                  </a:outerShdw>
                </a:effectLst>
              </a:rPr>
              <a:t>*Conceded Injuries: </a:t>
            </a:r>
            <a:r>
              <a:rPr lang="en-US" sz="1400" b="1" dirty="0">
                <a:effectLst>
                  <a:outerShdw blurRad="38100" dist="38100" dir="2700000" algn="tl">
                    <a:srgbClr val="000000">
                      <a:alpha val="43137"/>
                    </a:srgbClr>
                  </a:outerShdw>
                </a:effectLst>
                <a:latin typeface="Arial" pitchFamily="34" charset="0"/>
                <a:cs typeface="Arial" pitchFamily="34" charset="0"/>
              </a:rPr>
              <a:t>SIRVA: </a:t>
            </a:r>
            <a:r>
              <a:rPr lang="en-US" sz="1400" b="1" dirty="0">
                <a:solidFill>
                  <a:srgbClr val="FFFF00"/>
                </a:solidFill>
                <a:effectLst>
                  <a:outerShdw blurRad="38100" dist="38100" dir="2700000" algn="tl">
                    <a:srgbClr val="000000">
                      <a:alpha val="43137"/>
                    </a:srgbClr>
                  </a:outerShdw>
                </a:effectLst>
                <a:latin typeface="Arial" pitchFamily="34" charset="0"/>
                <a:cs typeface="Arial" pitchFamily="34" charset="0"/>
              </a:rPr>
              <a:t>137</a:t>
            </a:r>
            <a:r>
              <a:rPr lang="en-US" sz="1400" b="1" dirty="0">
                <a:effectLst>
                  <a:outerShdw blurRad="38100" dist="38100" dir="2700000" algn="tl">
                    <a:srgbClr val="000000">
                      <a:alpha val="43137"/>
                    </a:srgbClr>
                  </a:outerShdw>
                </a:effectLst>
                <a:latin typeface="Arial" pitchFamily="34" charset="0"/>
                <a:cs typeface="Arial" pitchFamily="34" charset="0"/>
              </a:rPr>
              <a:t>; Flu/GBS: </a:t>
            </a:r>
            <a:r>
              <a:rPr lang="en-US" sz="1400" b="1" dirty="0">
                <a:solidFill>
                  <a:srgbClr val="FFFF00"/>
                </a:solidFill>
                <a:effectLst>
                  <a:outerShdw blurRad="38100" dist="38100" dir="2700000" algn="tl">
                    <a:srgbClr val="000000">
                      <a:alpha val="43137"/>
                    </a:srgbClr>
                  </a:outerShdw>
                </a:effectLst>
              </a:rPr>
              <a:t>30</a:t>
            </a:r>
            <a:r>
              <a:rPr lang="en-US" sz="1400" b="1" dirty="0">
                <a:effectLst>
                  <a:outerShdw blurRad="38100" dist="38100" dir="2700000" algn="tl">
                    <a:srgbClr val="000000">
                      <a:alpha val="43137"/>
                    </a:srgbClr>
                  </a:outerShdw>
                </a:effectLst>
              </a:rPr>
              <a:t>;</a:t>
            </a:r>
            <a:r>
              <a:rPr lang="en-US" sz="1400" b="1" dirty="0">
                <a:solidFill>
                  <a:srgbClr val="FFFF00"/>
                </a:solidFill>
                <a:effectLst>
                  <a:outerShdw blurRad="38100" dist="38100" dir="2700000" algn="tl">
                    <a:srgbClr val="000000">
                      <a:alpha val="43137"/>
                    </a:srgbClr>
                  </a:outerShdw>
                </a:effectLst>
              </a:rPr>
              <a:t> </a:t>
            </a:r>
            <a:r>
              <a:rPr lang="en-US" sz="1400" b="1" dirty="0">
                <a:effectLst>
                  <a:outerShdw blurRad="38100" dist="38100" dir="2700000" algn="tl">
                    <a:srgbClr val="000000">
                      <a:alpha val="43137"/>
                    </a:srgbClr>
                  </a:outerShdw>
                </a:effectLst>
              </a:rPr>
              <a:t>DTAP/Granuloma </a:t>
            </a:r>
            <a:r>
              <a:rPr lang="en-US" sz="1400" b="1" dirty="0">
                <a:solidFill>
                  <a:srgbClr val="FFFF00"/>
                </a:solidFill>
                <a:effectLst>
                  <a:outerShdw blurRad="38100" dist="38100" dir="2700000" algn="tl">
                    <a:srgbClr val="000000">
                      <a:alpha val="43137"/>
                    </a:srgbClr>
                  </a:outerShdw>
                </a:effectLst>
              </a:rPr>
              <a:t>1</a:t>
            </a:r>
            <a:r>
              <a:rPr lang="en-US" sz="1400" b="1" dirty="0">
                <a:effectLst>
                  <a:outerShdw blurRad="38100" dist="38100" dir="2700000" algn="tl">
                    <a:srgbClr val="000000">
                      <a:alpha val="43137"/>
                    </a:srgbClr>
                  </a:outerShdw>
                </a:effectLst>
              </a:rPr>
              <a:t>; PCV/Granuloma </a:t>
            </a:r>
            <a:r>
              <a:rPr lang="en-US" sz="1400" b="1" dirty="0">
                <a:solidFill>
                  <a:srgbClr val="FFFF00"/>
                </a:solidFill>
                <a:effectLst>
                  <a:outerShdw blurRad="38100" dist="38100" dir="2700000" algn="tl">
                    <a:srgbClr val="000000">
                      <a:alpha val="43137"/>
                    </a:srgbClr>
                  </a:outerShdw>
                </a:effectLst>
              </a:rPr>
              <a:t>1</a:t>
            </a:r>
            <a:r>
              <a:rPr lang="en-US" sz="1400" b="1" dirty="0">
                <a:effectLst>
                  <a:outerShdw blurRad="38100" dist="38100" dir="2700000" algn="tl">
                    <a:srgbClr val="000000">
                      <a:alpha val="43137"/>
                    </a:srgbClr>
                  </a:outerShdw>
                </a:effectLst>
              </a:rPr>
              <a:t>; Tdap/Radial Neuritis </a:t>
            </a:r>
            <a:r>
              <a:rPr lang="en-US" sz="1400" b="1" dirty="0">
                <a:solidFill>
                  <a:srgbClr val="FFFF00"/>
                </a:solidFill>
                <a:effectLst>
                  <a:outerShdw blurRad="38100" dist="38100" dir="2700000" algn="tl">
                    <a:srgbClr val="000000">
                      <a:alpha val="43137"/>
                    </a:srgbClr>
                  </a:outerShdw>
                </a:effectLst>
              </a:rPr>
              <a:t>1</a:t>
            </a:r>
            <a:r>
              <a:rPr lang="en-US" sz="1400" b="1" dirty="0">
                <a:effectLst>
                  <a:outerShdw blurRad="38100" dist="38100" dir="2700000" algn="tl">
                    <a:srgbClr val="000000">
                      <a:alpha val="43137"/>
                    </a:srgbClr>
                  </a:outerShdw>
                </a:effectLst>
              </a:rPr>
              <a:t>; Rotavirus/Intussusception </a:t>
            </a:r>
            <a:r>
              <a:rPr lang="en-US" sz="1400" b="1" dirty="0">
                <a:solidFill>
                  <a:srgbClr val="FFFF00"/>
                </a:solidFill>
                <a:effectLst>
                  <a:outerShdw blurRad="38100" dist="38100" dir="2700000" algn="tl">
                    <a:srgbClr val="000000">
                      <a:alpha val="43137"/>
                    </a:srgbClr>
                  </a:outerShdw>
                </a:effectLst>
              </a:rPr>
              <a:t>1</a:t>
            </a:r>
            <a:endParaRPr lang="en-US" sz="1600" b="1" dirty="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0"/>
            <a:ext cx="8229600" cy="1143000"/>
          </a:xfrm>
        </p:spPr>
        <p:txBody>
          <a:bodyPr/>
          <a:lstStyle/>
          <a:p>
            <a:pPr eaLnBrk="1" hangingPunct="1">
              <a:defRPr/>
            </a:pPr>
            <a:r>
              <a:rPr lang="en-US" dirty="0">
                <a:latin typeface="Arial" pitchFamily="34" charset="0"/>
                <a:cs typeface="Arial" pitchFamily="34" charset="0"/>
              </a:rPr>
              <a:t>Glossary of Terms</a:t>
            </a:r>
          </a:p>
        </p:txBody>
      </p:sp>
      <p:sp>
        <p:nvSpPr>
          <p:cNvPr id="188419" name="Rectangle 3"/>
          <p:cNvSpPr>
            <a:spLocks noGrp="1" noChangeArrowheads="1"/>
          </p:cNvSpPr>
          <p:nvPr>
            <p:ph idx="1"/>
          </p:nvPr>
        </p:nvSpPr>
        <p:spPr>
          <a:xfrm>
            <a:off x="457200" y="1219200"/>
            <a:ext cx="8229600" cy="4953000"/>
          </a:xfrm>
        </p:spPr>
        <p:txBody>
          <a:bodyPr/>
          <a:lstStyle/>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Affirmed:  </a:t>
            </a:r>
            <a:r>
              <a:rPr lang="en-US" sz="2200" dirty="0">
                <a:effectLst/>
                <a:latin typeface="Arial" pitchFamily="34" charset="0"/>
                <a:cs typeface="Arial" pitchFamily="34" charset="0"/>
              </a:rPr>
              <a:t>Case has been reviewed on appeal, and the court on appeal agreed with the decision of the lower court.</a:t>
            </a:r>
          </a:p>
          <a:p>
            <a:pPr eaLnBrk="1" hangingPunct="1">
              <a:lnSpc>
                <a:spcPct val="80000"/>
              </a:lnSpc>
              <a:defRPr/>
            </a:pPr>
            <a:endParaRPr lang="en-US" sz="2200" b="1" dirty="0">
              <a:effectLst/>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Reversed:  </a:t>
            </a:r>
            <a:r>
              <a:rPr lang="en-US" sz="2200" dirty="0">
                <a:effectLst/>
                <a:latin typeface="Arial" pitchFamily="34" charset="0"/>
                <a:cs typeface="Arial" pitchFamily="34" charset="0"/>
              </a:rPr>
              <a:t>Case has been reviewed on appeal, and the court on appeal disagreed with the decision of the lower court.  The court on appeal typically provides reasons for reversing, and that decision becomes the law of the case, absent further appeal.</a:t>
            </a:r>
          </a:p>
          <a:p>
            <a:pPr eaLnBrk="1" hangingPunct="1">
              <a:lnSpc>
                <a:spcPct val="80000"/>
              </a:lnSpc>
              <a:defRPr/>
            </a:pPr>
            <a:endParaRPr lang="en-US" sz="2200" b="1" dirty="0">
              <a:effectLst/>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Remanded:  </a:t>
            </a:r>
            <a:r>
              <a:rPr lang="en-US" sz="2200" dirty="0">
                <a:effectLst/>
                <a:latin typeface="Arial" pitchFamily="34" charset="0"/>
                <a:cs typeface="Arial" pitchFamily="34" charset="0"/>
              </a:rPr>
              <a:t>Case has been reviewed on appeal, and the reviewing court has a problem with the decision and sends it back to the lower court.  Typically, a case is remanded with a specific question or issue for the lower court to address.</a:t>
            </a:r>
          </a:p>
          <a:p>
            <a:pPr eaLnBrk="1" hangingPunct="1">
              <a:lnSpc>
                <a:spcPct val="80000"/>
              </a:lnSpc>
              <a:defRPr/>
            </a:pPr>
            <a:endParaRPr lang="en-US" sz="2200" b="1" dirty="0">
              <a:effectLst/>
              <a:latin typeface="Arial" pitchFamily="34" charset="0"/>
              <a:cs typeface="Arial" pitchFamily="34" charset="0"/>
            </a:endParaRPr>
          </a:p>
          <a:p>
            <a:pPr eaLnBrk="1" hangingPunct="1">
              <a:lnSpc>
                <a:spcPct val="80000"/>
              </a:lnSpc>
              <a:defRPr/>
            </a:pPr>
            <a:r>
              <a:rPr lang="en-US" sz="2200" b="1" dirty="0">
                <a:effectLst>
                  <a:outerShdw blurRad="38100" dist="38100" dir="2700000" algn="tl">
                    <a:srgbClr val="000000">
                      <a:alpha val="43137"/>
                    </a:srgbClr>
                  </a:outerShdw>
                </a:effectLst>
                <a:latin typeface="Arial" pitchFamily="34" charset="0"/>
                <a:cs typeface="Arial" pitchFamily="34" charset="0"/>
              </a:rPr>
              <a:t>Vacated:  </a:t>
            </a:r>
            <a:r>
              <a:rPr lang="en-US" sz="2200" dirty="0">
                <a:effectLst/>
                <a:latin typeface="Arial" pitchFamily="34" charset="0"/>
                <a:cs typeface="Arial" pitchFamily="34" charset="0"/>
              </a:rPr>
              <a:t>Case has been reviewed on appeal, and the reviewing court has voided the lower court’s decision.</a:t>
            </a:r>
            <a:endParaRPr lang="en-US" sz="2200" dirty="0">
              <a:latin typeface="Arial" pitchFamily="34" charset="0"/>
              <a:cs typeface="Arial" pitchFamily="34" charset="0"/>
            </a:endParaRPr>
          </a:p>
          <a:p>
            <a:pPr eaLnBrk="1" hangingPunct="1">
              <a:lnSpc>
                <a:spcPct val="80000"/>
              </a:lnSpc>
              <a:defRPr/>
            </a:pPr>
            <a:endParaRPr lang="en-US" sz="2200" dirty="0">
              <a:latin typeface="Arial" pitchFamily="34" charset="0"/>
              <a:cs typeface="Arial" pitchFamily="34" charset="0"/>
            </a:endParaRPr>
          </a:p>
          <a:p>
            <a:pPr eaLnBrk="1" hangingPunct="1">
              <a:lnSpc>
                <a:spcPct val="80000"/>
              </a:lnSpc>
              <a:defRPr/>
            </a:pPr>
            <a:endParaRPr lang="en-US" sz="2400" dirty="0"/>
          </a:p>
        </p:txBody>
      </p:sp>
      <p:sp>
        <p:nvSpPr>
          <p:cNvPr id="4" name="Slide Number Placeholder 3"/>
          <p:cNvSpPr>
            <a:spLocks noGrp="1"/>
          </p:cNvSpPr>
          <p:nvPr>
            <p:ph type="sldNum" sz="quarter" idx="11"/>
          </p:nvPr>
        </p:nvSpPr>
        <p:spPr/>
        <p:txBody>
          <a:bodyPr/>
          <a:lstStyle/>
          <a:p>
            <a:pPr>
              <a:defRPr/>
            </a:pPr>
            <a:fld id="{003C3209-8EF1-4FC9-B373-6D7629C3F71F}" type="slidenum">
              <a:rPr lang="en-US" altLang="en-US" smtClean="0"/>
              <a:pPr>
                <a:defRPr/>
              </a:pPr>
              <a:t>30</a:t>
            </a:fld>
            <a:endParaRPr lang="en-US"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98772" name="Straight Arrow Connector 198771"/>
          <p:cNvCxnSpPr>
            <a:stCxn id="43023" idx="2"/>
            <a:endCxn id="43025" idx="0"/>
          </p:cNvCxnSpPr>
          <p:nvPr/>
        </p:nvCxnSpPr>
        <p:spPr>
          <a:xfrm>
            <a:off x="6916102" y="5145968"/>
            <a:ext cx="697" cy="526038"/>
          </a:xfrm>
          <a:prstGeom prst="straightConnector1">
            <a:avLst/>
          </a:prstGeom>
          <a:ln w="28575">
            <a:solidFill>
              <a:schemeClr val="tx1"/>
            </a:solidFill>
            <a:tailEnd type="triangle"/>
          </a:ln>
          <a:effectLst/>
        </p:spPr>
        <p:style>
          <a:lnRef idx="1">
            <a:schemeClr val="accent1"/>
          </a:lnRef>
          <a:fillRef idx="0">
            <a:schemeClr val="accent1"/>
          </a:fillRef>
          <a:effectRef idx="0">
            <a:schemeClr val="accent1"/>
          </a:effectRef>
          <a:fontRef idx="minor">
            <a:schemeClr val="tx1"/>
          </a:fontRef>
        </p:style>
      </p:cxnSp>
      <p:cxnSp>
        <p:nvCxnSpPr>
          <p:cNvPr id="198663" name="Elbow Connector 198662"/>
          <p:cNvCxnSpPr>
            <a:stCxn id="43021" idx="2"/>
            <a:endCxn id="43022" idx="0"/>
          </p:cNvCxnSpPr>
          <p:nvPr/>
        </p:nvCxnSpPr>
        <p:spPr>
          <a:xfrm rot="5400000">
            <a:off x="5916085" y="3509399"/>
            <a:ext cx="625499" cy="1374537"/>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667" name="Elbow Connector 198666"/>
          <p:cNvCxnSpPr>
            <a:stCxn id="43021" idx="2"/>
            <a:endCxn id="43024" idx="0"/>
          </p:cNvCxnSpPr>
          <p:nvPr/>
        </p:nvCxnSpPr>
        <p:spPr>
          <a:xfrm rot="16200000" flipH="1">
            <a:off x="7290273" y="3509747"/>
            <a:ext cx="625499" cy="1373840"/>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769" name="Straight Arrow Connector 198768"/>
          <p:cNvCxnSpPr>
            <a:stCxn id="43021" idx="2"/>
            <a:endCxn id="43023" idx="0"/>
          </p:cNvCxnSpPr>
          <p:nvPr/>
        </p:nvCxnSpPr>
        <p:spPr>
          <a:xfrm>
            <a:off x="6916102" y="3883918"/>
            <a:ext cx="0" cy="625499"/>
          </a:xfrm>
          <a:prstGeom prst="straightConnector1">
            <a:avLst/>
          </a:prstGeom>
          <a:ln w="28575">
            <a:solidFill>
              <a:schemeClr val="tx1"/>
            </a:solidFill>
            <a:tailEnd type="triangle"/>
          </a:ln>
          <a:effectLst/>
        </p:spPr>
        <p:style>
          <a:lnRef idx="1">
            <a:schemeClr val="accent1"/>
          </a:lnRef>
          <a:fillRef idx="0">
            <a:schemeClr val="accent1"/>
          </a:fillRef>
          <a:effectRef idx="0">
            <a:schemeClr val="accent1"/>
          </a:effectRef>
          <a:fontRef idx="minor">
            <a:schemeClr val="tx1"/>
          </a:fontRef>
        </p:style>
      </p:cxnSp>
      <p:cxnSp>
        <p:nvCxnSpPr>
          <p:cNvPr id="198690" name="Elbow Connector 198689"/>
          <p:cNvCxnSpPr>
            <a:stCxn id="43020" idx="3"/>
            <a:endCxn id="43021" idx="1"/>
          </p:cNvCxnSpPr>
          <p:nvPr/>
        </p:nvCxnSpPr>
        <p:spPr>
          <a:xfrm flipV="1">
            <a:off x="4360801" y="3565643"/>
            <a:ext cx="1953069" cy="664178"/>
          </a:xfrm>
          <a:prstGeom prst="bentConnector3">
            <a:avLst/>
          </a:prstGeom>
          <a:ln w="28575">
            <a:solidFill>
              <a:schemeClr val="tx1"/>
            </a:solidFill>
            <a:prstDash val="sysDot"/>
            <a:tailEnd type="triangle"/>
          </a:ln>
          <a:effectLst/>
        </p:spPr>
        <p:style>
          <a:lnRef idx="1">
            <a:schemeClr val="accent1"/>
          </a:lnRef>
          <a:fillRef idx="0">
            <a:schemeClr val="accent1"/>
          </a:fillRef>
          <a:effectRef idx="0">
            <a:schemeClr val="accent1"/>
          </a:effectRef>
          <a:fontRef idx="minor">
            <a:schemeClr val="tx1"/>
          </a:fontRef>
        </p:style>
      </p:cxnSp>
      <p:cxnSp>
        <p:nvCxnSpPr>
          <p:cNvPr id="43036" name="Elbow Connector 43035"/>
          <p:cNvCxnSpPr>
            <a:stCxn id="43014" idx="2"/>
            <a:endCxn id="43016" idx="1"/>
          </p:cNvCxnSpPr>
          <p:nvPr/>
        </p:nvCxnSpPr>
        <p:spPr>
          <a:xfrm rot="16200000" flipH="1">
            <a:off x="5296659" y="1542771"/>
            <a:ext cx="280702" cy="1753719"/>
          </a:xfrm>
          <a:prstGeom prst="bentConnector2">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sp>
        <p:nvSpPr>
          <p:cNvPr id="198660" name="Rectangle 4"/>
          <p:cNvSpPr>
            <a:spLocks noGrp="1" noRot="1" noChangeArrowheads="1"/>
          </p:cNvSpPr>
          <p:nvPr>
            <p:ph type="title"/>
          </p:nvPr>
        </p:nvSpPr>
        <p:spPr>
          <a:xfrm>
            <a:off x="0" y="0"/>
            <a:ext cx="9144000" cy="762000"/>
          </a:xfrm>
        </p:spPr>
        <p:txBody>
          <a:bodyPr/>
          <a:lstStyle/>
          <a:p>
            <a:pPr eaLnBrk="1" hangingPunct="1">
              <a:defRPr/>
            </a:pPr>
            <a:r>
              <a:rPr lang="en-US" sz="2800" dirty="0">
                <a:latin typeface="Arial" pitchFamily="34" charset="0"/>
                <a:cs typeface="Arial" pitchFamily="34" charset="0"/>
              </a:rPr>
              <a:t>Petition Processing in the Office of Special Masters</a:t>
            </a:r>
          </a:p>
        </p:txBody>
      </p:sp>
      <p:sp>
        <p:nvSpPr>
          <p:cNvPr id="4" name="Slide Number Placeholder 3"/>
          <p:cNvSpPr>
            <a:spLocks noGrp="1"/>
          </p:cNvSpPr>
          <p:nvPr>
            <p:ph type="sldNum" sz="quarter" idx="11"/>
          </p:nvPr>
        </p:nvSpPr>
        <p:spPr/>
        <p:txBody>
          <a:bodyPr/>
          <a:lstStyle/>
          <a:p>
            <a:pPr>
              <a:defRPr/>
            </a:pPr>
            <a:fld id="{CE48B218-6DB8-461B-AFEA-03570DB8CFD7}" type="slidenum">
              <a:rPr lang="en-US" altLang="en-US" smtClean="0"/>
              <a:pPr>
                <a:defRPr/>
              </a:pPr>
              <a:t>31</a:t>
            </a:fld>
            <a:endParaRPr lang="en-US" altLang="en-US" dirty="0"/>
          </a:p>
        </p:txBody>
      </p:sp>
      <p:grpSp>
        <p:nvGrpSpPr>
          <p:cNvPr id="43013" name="Organization Chart 6"/>
          <p:cNvGrpSpPr>
            <a:grpSpLocks noChangeAspect="1"/>
          </p:cNvGrpSpPr>
          <p:nvPr/>
        </p:nvGrpSpPr>
        <p:grpSpPr bwMode="auto">
          <a:xfrm>
            <a:off x="252524" y="838200"/>
            <a:ext cx="8638952" cy="5488039"/>
            <a:chOff x="224" y="925"/>
            <a:chExt cx="6197" cy="2483"/>
          </a:xfrm>
          <a:effectLst>
            <a:outerShdw blurRad="50800" dist="38100" dir="2700000" algn="tl" rotWithShape="0">
              <a:prstClr val="black">
                <a:alpha val="40000"/>
              </a:prstClr>
            </a:outerShdw>
          </a:effectLst>
        </p:grpSpPr>
        <p:sp>
          <p:nvSpPr>
            <p:cNvPr id="43015" name="_s1044"/>
            <p:cNvSpPr>
              <a:spLocks noChangeArrowheads="1"/>
            </p:cNvSpPr>
            <p:nvPr/>
          </p:nvSpPr>
          <p:spPr bwMode="auto">
            <a:xfrm>
              <a:off x="989" y="1562"/>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Not Conceded</a:t>
              </a:r>
            </a:p>
          </p:txBody>
        </p:sp>
        <p:sp>
          <p:nvSpPr>
            <p:cNvPr id="43014" name="_s1043"/>
            <p:cNvSpPr>
              <a:spLocks noChangeArrowheads="1"/>
            </p:cNvSpPr>
            <p:nvPr/>
          </p:nvSpPr>
          <p:spPr bwMode="auto">
            <a:xfrm>
              <a:off x="2882" y="1289"/>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HHS Review</a:t>
              </a:r>
            </a:p>
          </p:txBody>
        </p:sp>
        <p:sp>
          <p:nvSpPr>
            <p:cNvPr id="43017" name="_s1046"/>
            <p:cNvSpPr>
              <a:spLocks noChangeArrowheads="1"/>
            </p:cNvSpPr>
            <p:nvPr/>
          </p:nvSpPr>
          <p:spPr bwMode="auto">
            <a:xfrm>
              <a:off x="224" y="1895"/>
              <a:ext cx="864" cy="287"/>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Settlement</a:t>
              </a:r>
            </a:p>
          </p:txBody>
        </p:sp>
        <p:sp>
          <p:nvSpPr>
            <p:cNvPr id="43018" name="_s1047"/>
            <p:cNvSpPr>
              <a:spLocks noChangeArrowheads="1"/>
            </p:cNvSpPr>
            <p:nvPr/>
          </p:nvSpPr>
          <p:spPr bwMode="auto">
            <a:xfrm>
              <a:off x="1841" y="1895"/>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Decision</a:t>
              </a:r>
            </a:p>
          </p:txBody>
        </p:sp>
        <p:sp>
          <p:nvSpPr>
            <p:cNvPr id="43019" name="_s1048"/>
            <p:cNvSpPr>
              <a:spLocks noChangeArrowheads="1"/>
            </p:cNvSpPr>
            <p:nvPr/>
          </p:nvSpPr>
          <p:spPr bwMode="auto">
            <a:xfrm>
              <a:off x="1347" y="2316"/>
              <a:ext cx="864" cy="287"/>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Not</a:t>
              </a:r>
            </a:p>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Compensable</a:t>
              </a:r>
            </a:p>
          </p:txBody>
        </p:sp>
        <p:sp>
          <p:nvSpPr>
            <p:cNvPr id="43020" name="_s1049"/>
            <p:cNvSpPr>
              <a:spLocks noChangeArrowheads="1"/>
            </p:cNvSpPr>
            <p:nvPr/>
          </p:nvSpPr>
          <p:spPr bwMode="auto">
            <a:xfrm>
              <a:off x="2307" y="2316"/>
              <a:ext cx="864" cy="287"/>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Compensable</a:t>
              </a:r>
            </a:p>
          </p:txBody>
        </p:sp>
        <p:sp>
          <p:nvSpPr>
            <p:cNvPr id="43021" name="_s1050"/>
            <p:cNvSpPr>
              <a:spLocks noChangeArrowheads="1"/>
            </p:cNvSpPr>
            <p:nvPr/>
          </p:nvSpPr>
          <p:spPr bwMode="auto">
            <a:xfrm>
              <a:off x="4572" y="2015"/>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Damages</a:t>
              </a:r>
            </a:p>
          </p:txBody>
        </p:sp>
        <p:sp>
          <p:nvSpPr>
            <p:cNvPr id="43022" name="_s1051"/>
            <p:cNvSpPr>
              <a:spLocks noChangeArrowheads="1"/>
            </p:cNvSpPr>
            <p:nvPr/>
          </p:nvSpPr>
          <p:spPr bwMode="auto">
            <a:xfrm>
              <a:off x="3586" y="2586"/>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Hearing</a:t>
              </a:r>
            </a:p>
          </p:txBody>
        </p:sp>
        <p:sp>
          <p:nvSpPr>
            <p:cNvPr id="43023" name="_s1052"/>
            <p:cNvSpPr>
              <a:spLocks noChangeArrowheads="1"/>
            </p:cNvSpPr>
            <p:nvPr/>
          </p:nvSpPr>
          <p:spPr bwMode="auto">
            <a:xfrm>
              <a:off x="4572" y="2586"/>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Settlement</a:t>
              </a:r>
            </a:p>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on Damages </a:t>
              </a:r>
            </a:p>
          </p:txBody>
        </p:sp>
        <p:sp>
          <p:nvSpPr>
            <p:cNvPr id="43024" name="_s1053"/>
            <p:cNvSpPr>
              <a:spLocks noChangeArrowheads="1"/>
            </p:cNvSpPr>
            <p:nvPr/>
          </p:nvSpPr>
          <p:spPr bwMode="auto">
            <a:xfrm>
              <a:off x="5558" y="2586"/>
              <a:ext cx="863"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Proffer</a:t>
              </a:r>
            </a:p>
          </p:txBody>
        </p:sp>
        <p:sp>
          <p:nvSpPr>
            <p:cNvPr id="43026" name="_s1055"/>
            <p:cNvSpPr>
              <a:spLocks noChangeArrowheads="1"/>
            </p:cNvSpPr>
            <p:nvPr/>
          </p:nvSpPr>
          <p:spPr bwMode="auto">
            <a:xfrm>
              <a:off x="1348" y="3121"/>
              <a:ext cx="863" cy="287"/>
            </a:xfrm>
            <a:prstGeom prst="roundRect">
              <a:avLst>
                <a:gd name="adj" fmla="val 16667"/>
              </a:avLst>
            </a:prstGeom>
            <a:solidFill>
              <a:schemeClr val="bg1">
                <a:lumMod val="60000"/>
                <a:lumOff val="4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Final Decision</a:t>
              </a:r>
            </a:p>
            <a:p>
              <a:pPr algn="ctr" eaLnBrk="1" hangingPunct="1">
                <a:spcBef>
                  <a:spcPct val="0"/>
                </a:spcBef>
                <a:buClrTx/>
                <a:buSzTx/>
                <a:buFontTx/>
                <a:buNone/>
              </a:pPr>
              <a:r>
                <a:rPr lang="en-US" altLang="en-US" sz="1200" dirty="0">
                  <a:effectLst>
                    <a:outerShdw blurRad="38100" dist="38100" dir="2700000" algn="tl">
                      <a:srgbClr val="000000">
                        <a:alpha val="43137"/>
                      </a:srgbClr>
                    </a:outerShdw>
                  </a:effectLst>
                  <a:latin typeface="Arial" panose="020B0604020202020204" pitchFamily="34" charset="0"/>
                </a:rPr>
                <a:t>No Award of</a:t>
              </a:r>
            </a:p>
            <a:p>
              <a:pPr algn="ctr" eaLnBrk="1" hangingPunct="1">
                <a:spcBef>
                  <a:spcPct val="0"/>
                </a:spcBef>
                <a:buClrTx/>
                <a:buSzTx/>
                <a:buFontTx/>
                <a:buNone/>
              </a:pPr>
              <a:r>
                <a:rPr lang="en-US" altLang="en-US" sz="1200" dirty="0">
                  <a:effectLst>
                    <a:outerShdw blurRad="38100" dist="38100" dir="2700000" algn="tl">
                      <a:srgbClr val="000000">
                        <a:alpha val="43137"/>
                      </a:srgbClr>
                    </a:outerShdw>
                  </a:effectLst>
                  <a:latin typeface="Arial" panose="020B0604020202020204" pitchFamily="34" charset="0"/>
                </a:rPr>
                <a:t>Compensation</a:t>
              </a:r>
            </a:p>
          </p:txBody>
        </p:sp>
        <p:sp>
          <p:nvSpPr>
            <p:cNvPr id="43027" name="_s1056"/>
            <p:cNvSpPr>
              <a:spLocks noChangeArrowheads="1"/>
            </p:cNvSpPr>
            <p:nvPr/>
          </p:nvSpPr>
          <p:spPr bwMode="auto">
            <a:xfrm>
              <a:off x="225" y="3112"/>
              <a:ext cx="863" cy="287"/>
            </a:xfrm>
            <a:prstGeom prst="roundRect">
              <a:avLst>
                <a:gd name="adj" fmla="val 16667"/>
              </a:avLst>
            </a:prstGeom>
            <a:solidFill>
              <a:schemeClr val="accent2">
                <a:lumMod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Final Decision</a:t>
              </a:r>
            </a:p>
            <a:p>
              <a:pPr algn="ctr" eaLnBrk="1" hangingPunct="1">
                <a:spcBef>
                  <a:spcPct val="0"/>
                </a:spcBef>
                <a:buClrTx/>
                <a:buSzTx/>
                <a:buFontTx/>
                <a:buNone/>
              </a:pPr>
              <a:r>
                <a:rPr lang="en-US" altLang="en-US" sz="1200" dirty="0">
                  <a:effectLst>
                    <a:outerShdw blurRad="38100" dist="38100" dir="2700000" algn="tl">
                      <a:srgbClr val="000000">
                        <a:alpha val="43137"/>
                      </a:srgbClr>
                    </a:outerShdw>
                  </a:effectLst>
                  <a:latin typeface="Arial" panose="020B0604020202020204" pitchFamily="34" charset="0"/>
                </a:rPr>
                <a:t>Award of</a:t>
              </a:r>
            </a:p>
            <a:p>
              <a:pPr algn="ctr" eaLnBrk="1" hangingPunct="1">
                <a:spcBef>
                  <a:spcPct val="0"/>
                </a:spcBef>
                <a:buClrTx/>
                <a:buSzTx/>
                <a:buFontTx/>
                <a:buNone/>
              </a:pPr>
              <a:r>
                <a:rPr lang="en-US" altLang="en-US" sz="1200" dirty="0">
                  <a:effectLst>
                    <a:outerShdw blurRad="38100" dist="38100" dir="2700000" algn="tl">
                      <a:srgbClr val="000000">
                        <a:alpha val="43137"/>
                      </a:srgbClr>
                    </a:outerShdw>
                  </a:effectLst>
                  <a:latin typeface="Arial" panose="020B0604020202020204" pitchFamily="34" charset="0"/>
                </a:rPr>
                <a:t>Compensation</a:t>
              </a:r>
            </a:p>
          </p:txBody>
        </p:sp>
        <p:sp>
          <p:nvSpPr>
            <p:cNvPr id="43028" name="_s1042"/>
            <p:cNvSpPr>
              <a:spLocks noChangeArrowheads="1"/>
            </p:cNvSpPr>
            <p:nvPr/>
          </p:nvSpPr>
          <p:spPr bwMode="auto">
            <a:xfrm>
              <a:off x="2882" y="925"/>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Petition</a:t>
              </a:r>
            </a:p>
          </p:txBody>
        </p:sp>
        <p:sp>
          <p:nvSpPr>
            <p:cNvPr id="43016" name="_s1045"/>
            <p:cNvSpPr>
              <a:spLocks noChangeArrowheads="1"/>
            </p:cNvSpPr>
            <p:nvPr/>
          </p:nvSpPr>
          <p:spPr bwMode="auto">
            <a:xfrm>
              <a:off x="4572" y="1560"/>
              <a:ext cx="864" cy="288"/>
            </a:xfrm>
            <a:prstGeom prst="roundRect">
              <a:avLst>
                <a:gd name="adj" fmla="val 16667"/>
              </a:avLst>
            </a:prstGeom>
            <a:solidFill>
              <a:schemeClr val="bg1">
                <a:lumMod val="40000"/>
                <a:lumOff val="60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Conceded</a:t>
              </a:r>
            </a:p>
          </p:txBody>
        </p:sp>
        <p:sp>
          <p:nvSpPr>
            <p:cNvPr id="43025" name="_s1054"/>
            <p:cNvSpPr>
              <a:spLocks noChangeArrowheads="1"/>
            </p:cNvSpPr>
            <p:nvPr/>
          </p:nvSpPr>
          <p:spPr bwMode="auto">
            <a:xfrm>
              <a:off x="4573" y="3112"/>
              <a:ext cx="863" cy="288"/>
            </a:xfrm>
            <a:prstGeom prst="roundRect">
              <a:avLst>
                <a:gd name="adj" fmla="val 16667"/>
              </a:avLst>
            </a:prstGeom>
            <a:solidFill>
              <a:schemeClr val="accent2">
                <a:lumMod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lvl="0" algn="ctr" eaLnBrk="1" hangingPunct="1">
                <a:spcBef>
                  <a:spcPct val="0"/>
                </a:spcBef>
                <a:buClrTx/>
                <a:buSzTx/>
                <a:buNone/>
              </a:pPr>
              <a:r>
                <a:rPr lang="en-US" altLang="en-US" sz="1200" b="1" dirty="0">
                  <a:solidFill>
                    <a:srgbClr val="FFFFFF"/>
                  </a:solidFill>
                  <a:effectLst>
                    <a:outerShdw blurRad="38100" dist="38100" dir="2700000" algn="tl">
                      <a:srgbClr val="000000">
                        <a:alpha val="43137"/>
                      </a:srgbClr>
                    </a:outerShdw>
                  </a:effectLst>
                  <a:latin typeface="Arial" panose="020B0604020202020204" pitchFamily="34" charset="0"/>
                </a:rPr>
                <a:t>Final Decision</a:t>
              </a:r>
            </a:p>
            <a:p>
              <a:pPr lvl="0" algn="ctr" eaLnBrk="1" hangingPunct="1">
                <a:spcBef>
                  <a:spcPct val="0"/>
                </a:spcBef>
                <a:buClrTx/>
                <a:buSzTx/>
                <a:buNone/>
              </a:pPr>
              <a:r>
                <a:rPr lang="en-US" altLang="en-US" sz="1200" dirty="0">
                  <a:solidFill>
                    <a:srgbClr val="FFFFFF"/>
                  </a:solidFill>
                  <a:effectLst>
                    <a:outerShdw blurRad="38100" dist="38100" dir="2700000" algn="tl">
                      <a:srgbClr val="000000">
                        <a:alpha val="43137"/>
                      </a:srgbClr>
                    </a:outerShdw>
                  </a:effectLst>
                  <a:latin typeface="Arial" panose="020B0604020202020204" pitchFamily="34" charset="0"/>
                </a:rPr>
                <a:t>Award of</a:t>
              </a:r>
            </a:p>
            <a:p>
              <a:pPr lvl="0" algn="ctr" eaLnBrk="1" hangingPunct="1">
                <a:spcBef>
                  <a:spcPct val="0"/>
                </a:spcBef>
                <a:buClrTx/>
                <a:buSzTx/>
                <a:buNone/>
              </a:pPr>
              <a:r>
                <a:rPr lang="en-US" altLang="en-US" sz="1200" dirty="0">
                  <a:solidFill>
                    <a:srgbClr val="FFFFFF"/>
                  </a:solidFill>
                  <a:effectLst>
                    <a:outerShdw blurRad="38100" dist="38100" dir="2700000" algn="tl">
                      <a:srgbClr val="000000">
                        <a:alpha val="43137"/>
                      </a:srgbClr>
                    </a:outerShdw>
                  </a:effectLst>
                  <a:latin typeface="Arial" panose="020B0604020202020204" pitchFamily="34" charset="0"/>
                </a:rPr>
                <a:t>Compensation</a:t>
              </a:r>
            </a:p>
          </p:txBody>
        </p:sp>
      </p:grpSp>
      <p:cxnSp>
        <p:nvCxnSpPr>
          <p:cNvPr id="7" name="Elbow Connector 6"/>
          <p:cNvCxnSpPr>
            <a:stCxn id="43014" idx="2"/>
            <a:endCxn id="43015" idx="3"/>
          </p:cNvCxnSpPr>
          <p:nvPr/>
        </p:nvCxnSpPr>
        <p:spPr>
          <a:xfrm rot="5400000">
            <a:off x="3399234" y="1403485"/>
            <a:ext cx="285122" cy="2036713"/>
          </a:xfrm>
          <a:prstGeom prst="bentConnector2">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9" name="Straight Arrow Connector 8"/>
          <p:cNvCxnSpPr>
            <a:stCxn id="43028" idx="2"/>
            <a:endCxn id="43014" idx="0"/>
          </p:cNvCxnSpPr>
          <p:nvPr/>
        </p:nvCxnSpPr>
        <p:spPr>
          <a:xfrm>
            <a:off x="4560151" y="1474751"/>
            <a:ext cx="0" cy="167978"/>
          </a:xfrm>
          <a:prstGeom prst="straightConnector1">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5" name="Elbow Connector 14"/>
          <p:cNvCxnSpPr>
            <a:stCxn id="43015" idx="2"/>
            <a:endCxn id="43017" idx="3"/>
          </p:cNvCxnSpPr>
          <p:nvPr/>
        </p:nvCxnSpPr>
        <p:spPr>
          <a:xfrm rot="5400000">
            <a:off x="1480782" y="2858882"/>
            <a:ext cx="416631" cy="464220"/>
          </a:xfrm>
          <a:prstGeom prst="bentConnector2">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8" name="Elbow Connector 17"/>
          <p:cNvCxnSpPr>
            <a:stCxn id="43015" idx="2"/>
            <a:endCxn id="43018" idx="1"/>
          </p:cNvCxnSpPr>
          <p:nvPr/>
        </p:nvCxnSpPr>
        <p:spPr>
          <a:xfrm rot="16200000" flipH="1">
            <a:off x="2005090" y="2798794"/>
            <a:ext cx="417737" cy="585502"/>
          </a:xfrm>
          <a:prstGeom prst="bentConnector2">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28" name="Elbow Connector 27"/>
          <p:cNvCxnSpPr>
            <a:stCxn id="43018" idx="2"/>
            <a:endCxn id="43019" idx="0"/>
          </p:cNvCxnSpPr>
          <p:nvPr/>
        </p:nvCxnSpPr>
        <p:spPr>
          <a:xfrm rot="5400000">
            <a:off x="2617629" y="3421339"/>
            <a:ext cx="293962" cy="688662"/>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43012" name="Elbow Connector 43011"/>
          <p:cNvCxnSpPr>
            <a:stCxn id="43019" idx="2"/>
            <a:endCxn id="43026" idx="0"/>
          </p:cNvCxnSpPr>
          <p:nvPr/>
        </p:nvCxnSpPr>
        <p:spPr>
          <a:xfrm rot="16200000" flipH="1">
            <a:off x="1848173" y="5119096"/>
            <a:ext cx="1144908" cy="697"/>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673" name="Straight Arrow Connector 198672"/>
          <p:cNvCxnSpPr>
            <a:stCxn id="43017" idx="2"/>
            <a:endCxn id="43027" idx="0"/>
          </p:cNvCxnSpPr>
          <p:nvPr/>
        </p:nvCxnSpPr>
        <p:spPr>
          <a:xfrm>
            <a:off x="854756" y="3616478"/>
            <a:ext cx="697" cy="2055528"/>
          </a:xfrm>
          <a:prstGeom prst="straightConnector1">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680" name="Elbow Connector 198679"/>
          <p:cNvCxnSpPr>
            <a:stCxn id="43022" idx="2"/>
            <a:endCxn id="43025" idx="0"/>
          </p:cNvCxnSpPr>
          <p:nvPr/>
        </p:nvCxnSpPr>
        <p:spPr>
          <a:xfrm rot="16200000" flipH="1">
            <a:off x="5966163" y="4721370"/>
            <a:ext cx="526038" cy="1375234"/>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684" name="Elbow Connector 198683"/>
          <p:cNvCxnSpPr>
            <a:stCxn id="43024" idx="2"/>
            <a:endCxn id="43025" idx="0"/>
          </p:cNvCxnSpPr>
          <p:nvPr/>
        </p:nvCxnSpPr>
        <p:spPr>
          <a:xfrm rot="5400000">
            <a:off x="7340352" y="4722416"/>
            <a:ext cx="526038" cy="1373143"/>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30" name="Elbow Connector 29"/>
          <p:cNvCxnSpPr>
            <a:stCxn id="43018" idx="2"/>
            <a:endCxn id="43020" idx="0"/>
          </p:cNvCxnSpPr>
          <p:nvPr/>
        </p:nvCxnSpPr>
        <p:spPr>
          <a:xfrm rot="16200000" flipH="1">
            <a:off x="3286774" y="3440855"/>
            <a:ext cx="293962" cy="649629"/>
          </a:xfrm>
          <a:prstGeom prst="bentConnector3">
            <a:avLst/>
          </a:prstGeom>
          <a:ln w="28575">
            <a:solidFill>
              <a:schemeClr val="tx1"/>
            </a:solidFill>
            <a:tailEnd type="triangle"/>
          </a:ln>
          <a:effectLst/>
        </p:spPr>
        <p:style>
          <a:lnRef idx="1">
            <a:schemeClr val="accent4"/>
          </a:lnRef>
          <a:fillRef idx="0">
            <a:schemeClr val="accent4"/>
          </a:fillRef>
          <a:effectRef idx="0">
            <a:schemeClr val="accent4"/>
          </a:effectRef>
          <a:fontRef idx="minor">
            <a:schemeClr val="tx1"/>
          </a:fontRef>
        </p:style>
      </p:cxnSp>
      <p:cxnSp>
        <p:nvCxnSpPr>
          <p:cNvPr id="198767" name="Straight Arrow Connector 198766"/>
          <p:cNvCxnSpPr>
            <a:stCxn id="43016" idx="2"/>
            <a:endCxn id="43021" idx="0"/>
          </p:cNvCxnSpPr>
          <p:nvPr/>
        </p:nvCxnSpPr>
        <p:spPr>
          <a:xfrm>
            <a:off x="6916102" y="2878257"/>
            <a:ext cx="0" cy="369110"/>
          </a:xfrm>
          <a:prstGeom prst="straightConnector1">
            <a:avLst/>
          </a:prstGeom>
          <a:ln w="28575">
            <a:solidFill>
              <a:schemeClr val="tx1"/>
            </a:solidFill>
            <a:tailEnd type="triangle"/>
          </a:ln>
          <a:effectLs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1143000"/>
          </a:xfrm>
        </p:spPr>
        <p:txBody>
          <a:bodyPr/>
          <a:lstStyle/>
          <a:p>
            <a:pPr>
              <a:defRPr/>
            </a:pPr>
            <a:r>
              <a:rPr lang="en-US" sz="3200" dirty="0">
                <a:latin typeface="Arial" pitchFamily="34" charset="0"/>
                <a:cs typeface="Arial" pitchFamily="34" charset="0"/>
              </a:rPr>
              <a:t>Levels of Appeal in Vaccine Act Cases</a:t>
            </a:r>
            <a:endParaRPr lang="en-US" sz="3200" dirty="0"/>
          </a:p>
        </p:txBody>
      </p:sp>
      <p:sp>
        <p:nvSpPr>
          <p:cNvPr id="7" name="Slide Number Placeholder 6"/>
          <p:cNvSpPr>
            <a:spLocks noGrp="1"/>
          </p:cNvSpPr>
          <p:nvPr>
            <p:ph type="sldNum" sz="quarter" idx="11"/>
          </p:nvPr>
        </p:nvSpPr>
        <p:spPr/>
        <p:txBody>
          <a:bodyPr/>
          <a:lstStyle/>
          <a:p>
            <a:pPr>
              <a:defRPr/>
            </a:pPr>
            <a:fld id="{CE48B218-6DB8-461B-AFEA-03570DB8CFD7}" type="slidenum">
              <a:rPr lang="en-US" altLang="en-US" smtClean="0"/>
              <a:pPr>
                <a:defRPr/>
              </a:pPr>
              <a:t>32</a:t>
            </a:fld>
            <a:endParaRPr lang="en-US" altLang="en-US" dirty="0"/>
          </a:p>
        </p:txBody>
      </p:sp>
      <p:sp>
        <p:nvSpPr>
          <p:cNvPr id="44035" name="TextBox 7"/>
          <p:cNvSpPr txBox="1">
            <a:spLocks noChangeArrowheads="1"/>
          </p:cNvSpPr>
          <p:nvPr/>
        </p:nvSpPr>
        <p:spPr bwMode="auto">
          <a:xfrm>
            <a:off x="4038600" y="54864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endParaRPr lang="en-US" altLang="en-US" sz="1800">
              <a:latin typeface="Arial" panose="020B0604020202020204" pitchFamily="34" charset="0"/>
            </a:endParaRPr>
          </a:p>
        </p:txBody>
      </p:sp>
      <p:sp>
        <p:nvSpPr>
          <p:cNvPr id="2" name="Up Arrow 1"/>
          <p:cNvSpPr/>
          <p:nvPr/>
        </p:nvSpPr>
        <p:spPr>
          <a:xfrm>
            <a:off x="4312504" y="4526291"/>
            <a:ext cx="484632" cy="504345"/>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Up Arrow 9"/>
          <p:cNvSpPr/>
          <p:nvPr/>
        </p:nvSpPr>
        <p:spPr>
          <a:xfrm>
            <a:off x="4312504" y="3381866"/>
            <a:ext cx="484632" cy="497287"/>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Up Arrow 10"/>
          <p:cNvSpPr/>
          <p:nvPr/>
        </p:nvSpPr>
        <p:spPr>
          <a:xfrm>
            <a:off x="4309179" y="2237441"/>
            <a:ext cx="484632" cy="504345"/>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9" name="Freeform 18"/>
          <p:cNvSpPr/>
          <p:nvPr/>
        </p:nvSpPr>
        <p:spPr>
          <a:xfrm>
            <a:off x="365760" y="5030636"/>
            <a:ext cx="8412480" cy="640080"/>
          </a:xfrm>
          <a:custGeom>
            <a:avLst/>
            <a:gdLst>
              <a:gd name="connsiteX0" fmla="*/ 0 w 1575872"/>
              <a:gd name="connsiteY0" fmla="*/ 0 h 848943"/>
              <a:gd name="connsiteX1" fmla="*/ 1575872 w 1575872"/>
              <a:gd name="connsiteY1" fmla="*/ 0 h 848943"/>
              <a:gd name="connsiteX2" fmla="*/ 1575872 w 1575872"/>
              <a:gd name="connsiteY2" fmla="*/ 848943 h 848943"/>
              <a:gd name="connsiteX3" fmla="*/ 0 w 1575872"/>
              <a:gd name="connsiteY3" fmla="*/ 848943 h 848943"/>
              <a:gd name="connsiteX4" fmla="*/ 0 w 1575872"/>
              <a:gd name="connsiteY4" fmla="*/ 0 h 84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5872" h="848943">
                <a:moveTo>
                  <a:pt x="0" y="0"/>
                </a:moveTo>
                <a:lnTo>
                  <a:pt x="1575872" y="0"/>
                </a:lnTo>
                <a:lnTo>
                  <a:pt x="1575872" y="848943"/>
                </a:lnTo>
                <a:lnTo>
                  <a:pt x="0" y="848943"/>
                </a:lnTo>
                <a:lnTo>
                  <a:pt x="0" y="0"/>
                </a:lnTo>
                <a:close/>
              </a:path>
            </a:pathLst>
          </a:custGeom>
          <a:solidFill>
            <a:srgbClr val="FF32C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lIns="41910" tIns="41910" rIns="41910" bIns="41910" spcCol="1270" anchor="ctr"/>
          <a:lstStyle/>
          <a:p>
            <a:pPr algn="ctr" defTabSz="488950" eaLnBrk="1" hangingPunct="1">
              <a:lnSpc>
                <a:spcPct val="90000"/>
              </a:lnSpc>
              <a:spcAft>
                <a:spcPct val="35000"/>
              </a:spcAft>
              <a:defRPr/>
            </a:pPr>
            <a:r>
              <a:rPr lang="en-US" sz="2400" b="1" dirty="0">
                <a:effectLst>
                  <a:outerShdw blurRad="38100" dist="38100" dir="2700000" algn="tl">
                    <a:srgbClr val="000000">
                      <a:alpha val="43137"/>
                    </a:srgbClr>
                  </a:outerShdw>
                </a:effectLst>
                <a:latin typeface="Arial" pitchFamily="34" charset="0"/>
                <a:cs typeface="Arial" pitchFamily="34" charset="0"/>
              </a:rPr>
              <a:t>Office of Special Masters</a:t>
            </a:r>
          </a:p>
        </p:txBody>
      </p:sp>
      <p:sp>
        <p:nvSpPr>
          <p:cNvPr id="18" name="Freeform 17"/>
          <p:cNvSpPr/>
          <p:nvPr/>
        </p:nvSpPr>
        <p:spPr>
          <a:xfrm>
            <a:off x="822960" y="3886211"/>
            <a:ext cx="7498080" cy="640080"/>
          </a:xfrm>
          <a:custGeom>
            <a:avLst/>
            <a:gdLst>
              <a:gd name="connsiteX0" fmla="*/ 0 w 1575872"/>
              <a:gd name="connsiteY0" fmla="*/ 0 h 848943"/>
              <a:gd name="connsiteX1" fmla="*/ 1575872 w 1575872"/>
              <a:gd name="connsiteY1" fmla="*/ 0 h 848943"/>
              <a:gd name="connsiteX2" fmla="*/ 1575872 w 1575872"/>
              <a:gd name="connsiteY2" fmla="*/ 848943 h 848943"/>
              <a:gd name="connsiteX3" fmla="*/ 0 w 1575872"/>
              <a:gd name="connsiteY3" fmla="*/ 848943 h 848943"/>
              <a:gd name="connsiteX4" fmla="*/ 0 w 1575872"/>
              <a:gd name="connsiteY4" fmla="*/ 0 h 84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5872" h="848943">
                <a:moveTo>
                  <a:pt x="0" y="0"/>
                </a:moveTo>
                <a:lnTo>
                  <a:pt x="1575872" y="0"/>
                </a:lnTo>
                <a:lnTo>
                  <a:pt x="1575872" y="848943"/>
                </a:lnTo>
                <a:lnTo>
                  <a:pt x="0" y="848943"/>
                </a:lnTo>
                <a:lnTo>
                  <a:pt x="0" y="0"/>
                </a:lnTo>
                <a:close/>
              </a:path>
            </a:pathLst>
          </a:custGeom>
          <a:solidFill>
            <a:srgbClr val="32CB3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lIns="41910" tIns="41910" rIns="41910" bIns="41910" spcCol="1270" anchor="ctr"/>
          <a:lstStyle/>
          <a:p>
            <a:pPr algn="ctr" defTabSz="488950" eaLnBrk="1" hangingPunct="1">
              <a:lnSpc>
                <a:spcPct val="90000"/>
              </a:lnSpc>
              <a:spcAft>
                <a:spcPct val="35000"/>
              </a:spcAft>
              <a:defRPr/>
            </a:pPr>
            <a:r>
              <a:rPr lang="en-US" sz="2400" b="1" dirty="0">
                <a:effectLst>
                  <a:outerShdw blurRad="38100" dist="38100" dir="2700000" algn="tl">
                    <a:srgbClr val="000000">
                      <a:alpha val="43137"/>
                    </a:srgbClr>
                  </a:outerShdw>
                </a:effectLst>
                <a:latin typeface="Arial" pitchFamily="34" charset="0"/>
                <a:cs typeface="Arial" pitchFamily="34" charset="0"/>
              </a:rPr>
              <a:t>U.S. Court of Federal Claims</a:t>
            </a:r>
          </a:p>
        </p:txBody>
      </p:sp>
      <p:sp>
        <p:nvSpPr>
          <p:cNvPr id="17" name="Freeform 16"/>
          <p:cNvSpPr/>
          <p:nvPr/>
        </p:nvSpPr>
        <p:spPr>
          <a:xfrm>
            <a:off x="1280160" y="2741786"/>
            <a:ext cx="6583680" cy="640080"/>
          </a:xfrm>
          <a:custGeom>
            <a:avLst/>
            <a:gdLst>
              <a:gd name="connsiteX0" fmla="*/ 0 w 1575872"/>
              <a:gd name="connsiteY0" fmla="*/ 0 h 848943"/>
              <a:gd name="connsiteX1" fmla="*/ 1575872 w 1575872"/>
              <a:gd name="connsiteY1" fmla="*/ 0 h 848943"/>
              <a:gd name="connsiteX2" fmla="*/ 1575872 w 1575872"/>
              <a:gd name="connsiteY2" fmla="*/ 848943 h 848943"/>
              <a:gd name="connsiteX3" fmla="*/ 0 w 1575872"/>
              <a:gd name="connsiteY3" fmla="*/ 848943 h 848943"/>
              <a:gd name="connsiteX4" fmla="*/ 0 w 1575872"/>
              <a:gd name="connsiteY4" fmla="*/ 0 h 84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5872" h="848943">
                <a:moveTo>
                  <a:pt x="0" y="0"/>
                </a:moveTo>
                <a:lnTo>
                  <a:pt x="1575872" y="0"/>
                </a:lnTo>
                <a:lnTo>
                  <a:pt x="1575872" y="848943"/>
                </a:lnTo>
                <a:lnTo>
                  <a:pt x="0" y="848943"/>
                </a:lnTo>
                <a:lnTo>
                  <a:pt x="0" y="0"/>
                </a:lnTo>
                <a:close/>
              </a:path>
            </a:pathLst>
          </a:custGeom>
          <a:solidFill>
            <a:srgbClr val="FF97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lIns="41910" tIns="41910" rIns="41910" bIns="41910" spcCol="1270" anchor="ctr"/>
          <a:lstStyle/>
          <a:p>
            <a:pPr algn="ctr" defTabSz="488950" eaLnBrk="1" hangingPunct="1">
              <a:lnSpc>
                <a:spcPct val="90000"/>
              </a:lnSpc>
              <a:spcAft>
                <a:spcPct val="35000"/>
              </a:spcAft>
              <a:defRPr/>
            </a:pPr>
            <a:r>
              <a:rPr lang="en-US" sz="2350" b="1" dirty="0">
                <a:effectLst>
                  <a:outerShdw blurRad="38100" dist="38100" dir="2700000" algn="tl">
                    <a:srgbClr val="000000">
                      <a:alpha val="43137"/>
                    </a:srgbClr>
                  </a:outerShdw>
                </a:effectLst>
                <a:latin typeface="Arial" pitchFamily="34" charset="0"/>
                <a:cs typeface="Arial" pitchFamily="34" charset="0"/>
              </a:rPr>
              <a:t>U.S. Court of Appeals for the Federal Circuit</a:t>
            </a:r>
          </a:p>
        </p:txBody>
      </p:sp>
      <p:sp>
        <p:nvSpPr>
          <p:cNvPr id="4" name="Freeform 3"/>
          <p:cNvSpPr/>
          <p:nvPr/>
        </p:nvSpPr>
        <p:spPr>
          <a:xfrm>
            <a:off x="1737360" y="1597361"/>
            <a:ext cx="5669280" cy="640080"/>
          </a:xfrm>
          <a:custGeom>
            <a:avLst/>
            <a:gdLst>
              <a:gd name="connsiteX0" fmla="*/ 0 w 1575872"/>
              <a:gd name="connsiteY0" fmla="*/ 0 h 848943"/>
              <a:gd name="connsiteX1" fmla="*/ 1575872 w 1575872"/>
              <a:gd name="connsiteY1" fmla="*/ 0 h 848943"/>
              <a:gd name="connsiteX2" fmla="*/ 1575872 w 1575872"/>
              <a:gd name="connsiteY2" fmla="*/ 848943 h 848943"/>
              <a:gd name="connsiteX3" fmla="*/ 0 w 1575872"/>
              <a:gd name="connsiteY3" fmla="*/ 848943 h 848943"/>
              <a:gd name="connsiteX4" fmla="*/ 0 w 1575872"/>
              <a:gd name="connsiteY4" fmla="*/ 0 h 84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5872" h="848943">
                <a:moveTo>
                  <a:pt x="0" y="0"/>
                </a:moveTo>
                <a:lnTo>
                  <a:pt x="1575872" y="0"/>
                </a:lnTo>
                <a:lnTo>
                  <a:pt x="1575872" y="848943"/>
                </a:lnTo>
                <a:lnTo>
                  <a:pt x="0" y="848943"/>
                </a:lnTo>
                <a:lnTo>
                  <a:pt x="0" y="0"/>
                </a:lnTo>
                <a:close/>
              </a:path>
            </a:pathLst>
          </a:custGeom>
          <a:solidFill>
            <a:srgbClr val="743ECD"/>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lIns="41910" tIns="41910" rIns="41910" bIns="41910" spcCol="1270" anchor="ctr"/>
          <a:lstStyle/>
          <a:p>
            <a:pPr algn="ctr" defTabSz="488950" eaLnBrk="1" hangingPunct="1">
              <a:lnSpc>
                <a:spcPct val="90000"/>
              </a:lnSpc>
              <a:spcAft>
                <a:spcPct val="35000"/>
              </a:spcAft>
              <a:defRPr/>
            </a:pPr>
            <a:r>
              <a:rPr lang="en-US" sz="2400" b="1" dirty="0">
                <a:effectLst>
                  <a:outerShdw blurRad="38100" dist="38100" dir="2700000" algn="tl">
                    <a:srgbClr val="000000">
                      <a:alpha val="43137"/>
                    </a:srgbClr>
                  </a:outerShdw>
                </a:effectLst>
                <a:latin typeface="Arial" pitchFamily="34" charset="0"/>
                <a:cs typeface="Arial" pitchFamily="34" charset="0"/>
              </a:rPr>
              <a:t>U.S. Supreme Court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8660" name="Rectangle 4"/>
          <p:cNvSpPr>
            <a:spLocks noGrp="1" noRot="1" noChangeArrowheads="1"/>
          </p:cNvSpPr>
          <p:nvPr>
            <p:ph type="title"/>
          </p:nvPr>
        </p:nvSpPr>
        <p:spPr>
          <a:xfrm>
            <a:off x="0" y="0"/>
            <a:ext cx="9144000" cy="762000"/>
          </a:xfrm>
        </p:spPr>
        <p:txBody>
          <a:bodyPr/>
          <a:lstStyle/>
          <a:p>
            <a:pPr eaLnBrk="1" hangingPunct="1">
              <a:defRPr/>
            </a:pPr>
            <a:r>
              <a:rPr lang="en-US" sz="2800" dirty="0">
                <a:latin typeface="Arial" pitchFamily="34" charset="0"/>
                <a:cs typeface="Arial" pitchFamily="34" charset="0"/>
              </a:rPr>
              <a:t>Appeals Process for Vaccine Act Cases</a:t>
            </a:r>
          </a:p>
        </p:txBody>
      </p:sp>
      <p:sp>
        <p:nvSpPr>
          <p:cNvPr id="5" name="Slide Number Placeholder 4"/>
          <p:cNvSpPr>
            <a:spLocks noGrp="1"/>
          </p:cNvSpPr>
          <p:nvPr>
            <p:ph type="sldNum" sz="quarter" idx="11"/>
          </p:nvPr>
        </p:nvSpPr>
        <p:spPr/>
        <p:txBody>
          <a:bodyPr/>
          <a:lstStyle/>
          <a:p>
            <a:pPr>
              <a:defRPr/>
            </a:pPr>
            <a:fld id="{CE48B218-6DB8-461B-AFEA-03570DB8CFD7}" type="slidenum">
              <a:rPr lang="en-US" altLang="en-US" smtClean="0"/>
              <a:pPr>
                <a:defRPr/>
              </a:pPr>
              <a:t>33</a:t>
            </a:fld>
            <a:endParaRPr lang="en-US" altLang="en-US" dirty="0"/>
          </a:p>
        </p:txBody>
      </p:sp>
      <p:sp>
        <p:nvSpPr>
          <p:cNvPr id="37" name="_s1049"/>
          <p:cNvSpPr>
            <a:spLocks noChangeArrowheads="1"/>
          </p:cNvSpPr>
          <p:nvPr/>
        </p:nvSpPr>
        <p:spPr bwMode="auto">
          <a:xfrm>
            <a:off x="2477721" y="812495"/>
            <a:ext cx="785377" cy="16965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No Review</a:t>
            </a:r>
          </a:p>
        </p:txBody>
      </p:sp>
      <p:sp>
        <p:nvSpPr>
          <p:cNvPr id="38" name="_s1049"/>
          <p:cNvSpPr>
            <a:spLocks noChangeArrowheads="1"/>
          </p:cNvSpPr>
          <p:nvPr/>
        </p:nvSpPr>
        <p:spPr bwMode="auto">
          <a:xfrm>
            <a:off x="3759619" y="756545"/>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Judgment</a:t>
            </a:r>
          </a:p>
        </p:txBody>
      </p:sp>
      <p:grpSp>
        <p:nvGrpSpPr>
          <p:cNvPr id="28" name="Group 27">
            <a:extLst>
              <a:ext uri="{FF2B5EF4-FFF2-40B4-BE49-F238E27FC236}">
                <a16:creationId xmlns:a16="http://schemas.microsoft.com/office/drawing/2014/main" id="{D71EAD1E-8F5E-41C9-B19A-153D57FE0A77}"/>
              </a:ext>
            </a:extLst>
          </p:cNvPr>
          <p:cNvGrpSpPr/>
          <p:nvPr/>
        </p:nvGrpSpPr>
        <p:grpSpPr>
          <a:xfrm>
            <a:off x="3333034" y="2014887"/>
            <a:ext cx="4572310" cy="286134"/>
            <a:chOff x="3333034" y="2014887"/>
            <a:chExt cx="4572310" cy="286134"/>
          </a:xfrm>
          <a:solidFill>
            <a:schemeClr val="bg2">
              <a:lumMod val="25000"/>
              <a:lumOff val="75000"/>
            </a:schemeClr>
          </a:solidFill>
        </p:grpSpPr>
        <p:sp>
          <p:nvSpPr>
            <p:cNvPr id="39" name="_s1049"/>
            <p:cNvSpPr>
              <a:spLocks noChangeArrowheads="1"/>
            </p:cNvSpPr>
            <p:nvPr/>
          </p:nvSpPr>
          <p:spPr bwMode="auto">
            <a:xfrm>
              <a:off x="6990634" y="2014887"/>
              <a:ext cx="914710" cy="273464"/>
            </a:xfrm>
            <a:prstGeom prst="roundRect">
              <a:avLst>
                <a:gd name="adj" fmla="val 16667"/>
              </a:avLst>
            </a:prstGeom>
            <a:grp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Affirmed</a:t>
              </a:r>
            </a:p>
          </p:txBody>
        </p:sp>
        <p:sp>
          <p:nvSpPr>
            <p:cNvPr id="41" name="_s1049"/>
            <p:cNvSpPr>
              <a:spLocks noChangeArrowheads="1"/>
            </p:cNvSpPr>
            <p:nvPr/>
          </p:nvSpPr>
          <p:spPr bwMode="auto">
            <a:xfrm>
              <a:off x="3333034" y="2020769"/>
              <a:ext cx="914710" cy="273464"/>
            </a:xfrm>
            <a:prstGeom prst="roundRect">
              <a:avLst>
                <a:gd name="adj" fmla="val 16667"/>
              </a:avLst>
            </a:prstGeom>
            <a:grp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Remanded</a:t>
              </a:r>
            </a:p>
          </p:txBody>
        </p:sp>
        <p:sp>
          <p:nvSpPr>
            <p:cNvPr id="42" name="_s1049"/>
            <p:cNvSpPr>
              <a:spLocks noChangeArrowheads="1"/>
            </p:cNvSpPr>
            <p:nvPr/>
          </p:nvSpPr>
          <p:spPr bwMode="auto">
            <a:xfrm>
              <a:off x="5161834" y="2027557"/>
              <a:ext cx="914710" cy="273464"/>
            </a:xfrm>
            <a:prstGeom prst="roundRect">
              <a:avLst>
                <a:gd name="adj" fmla="val 16667"/>
              </a:avLst>
            </a:prstGeom>
            <a:grp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Reversed</a:t>
              </a:r>
            </a:p>
          </p:txBody>
        </p:sp>
      </p:grpSp>
      <p:sp>
        <p:nvSpPr>
          <p:cNvPr id="43" name="_s1049"/>
          <p:cNvSpPr>
            <a:spLocks noChangeArrowheads="1"/>
          </p:cNvSpPr>
          <p:nvPr/>
        </p:nvSpPr>
        <p:spPr bwMode="auto">
          <a:xfrm>
            <a:off x="152400" y="931243"/>
            <a:ext cx="1828800" cy="457200"/>
          </a:xfrm>
          <a:prstGeom prst="roundRect">
            <a:avLst>
              <a:gd name="adj" fmla="val 16667"/>
            </a:avLst>
          </a:prstGeom>
          <a:solidFill>
            <a:srgbClr val="FF32CB"/>
          </a:solidFill>
          <a:ln w="9525">
            <a:noFill/>
            <a:round/>
            <a:headEnd/>
            <a:tailEnd/>
          </a:ln>
          <a:effectLst>
            <a:outerShdw blurRad="44450" dist="27940" dir="5400000" algn="ctr">
              <a:srgbClr val="000000">
                <a:alpha val="32000"/>
              </a:srgbClr>
            </a:outerShdw>
          </a:effectLst>
        </p:spPr>
        <p:txBody>
          <a:bodyPr wrap="squar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Office of Special Masters</a:t>
            </a:r>
          </a:p>
        </p:txBody>
      </p:sp>
      <p:sp>
        <p:nvSpPr>
          <p:cNvPr id="44" name="_s1049"/>
          <p:cNvSpPr>
            <a:spLocks noChangeArrowheads="1"/>
          </p:cNvSpPr>
          <p:nvPr/>
        </p:nvSpPr>
        <p:spPr bwMode="auto">
          <a:xfrm>
            <a:off x="3785121" y="1200657"/>
            <a:ext cx="3657600" cy="457200"/>
          </a:xfrm>
          <a:prstGeom prst="roundRect">
            <a:avLst>
              <a:gd name="adj" fmla="val 16667"/>
            </a:avLst>
          </a:prstGeom>
          <a:solidFill>
            <a:srgbClr val="32CB32"/>
          </a:solidFill>
          <a:ln w="9525">
            <a:noFill/>
            <a:round/>
            <a:headEnd/>
            <a:tailEnd/>
          </a:ln>
          <a:effectLst>
            <a:outerShdw blurRad="44450" dist="27940" dir="5400000" algn="ctr">
              <a:srgbClr val="000000">
                <a:alpha val="32000"/>
              </a:srgbClr>
            </a:outerShdw>
          </a:effectLst>
        </p:spPr>
        <p:txBody>
          <a:bodyPr wrap="squar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U.S. Court of Federal Claims</a:t>
            </a:r>
          </a:p>
        </p:txBody>
      </p:sp>
      <p:sp>
        <p:nvSpPr>
          <p:cNvPr id="45" name="_s1049"/>
          <p:cNvSpPr>
            <a:spLocks noChangeArrowheads="1"/>
          </p:cNvSpPr>
          <p:nvPr/>
        </p:nvSpPr>
        <p:spPr bwMode="auto">
          <a:xfrm>
            <a:off x="3790389" y="3553002"/>
            <a:ext cx="3657600" cy="457200"/>
          </a:xfrm>
          <a:prstGeom prst="roundRect">
            <a:avLst>
              <a:gd name="adj" fmla="val 16667"/>
            </a:avLst>
          </a:prstGeom>
          <a:solidFill>
            <a:srgbClr val="FF9700"/>
          </a:solidFill>
          <a:ln w="9525">
            <a:noFill/>
            <a:round/>
            <a:headEnd/>
            <a:tailEnd/>
          </a:ln>
          <a:effectLst>
            <a:outerShdw blurRad="44450" dist="27940" dir="5400000" algn="ctr">
              <a:srgbClr val="000000">
                <a:alpha val="32000"/>
              </a:srgbClr>
            </a:outerShdw>
          </a:effectLst>
        </p:spPr>
        <p:txBody>
          <a:bodyPr wrap="squar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U.S. Court of Appeals for the Federal Circuit</a:t>
            </a:r>
          </a:p>
        </p:txBody>
      </p:sp>
      <p:sp>
        <p:nvSpPr>
          <p:cNvPr id="46" name="_s1049"/>
          <p:cNvSpPr>
            <a:spLocks noChangeArrowheads="1"/>
          </p:cNvSpPr>
          <p:nvPr/>
        </p:nvSpPr>
        <p:spPr bwMode="auto">
          <a:xfrm>
            <a:off x="3855056" y="5905347"/>
            <a:ext cx="3657600" cy="457200"/>
          </a:xfrm>
          <a:prstGeom prst="roundRect">
            <a:avLst>
              <a:gd name="adj" fmla="val 16667"/>
            </a:avLst>
          </a:prstGeom>
          <a:solidFill>
            <a:srgbClr val="743ECD"/>
          </a:solidFill>
          <a:ln w="9525">
            <a:noFill/>
            <a:round/>
            <a:headEnd/>
            <a:tailEnd/>
          </a:ln>
          <a:effectLst>
            <a:outerShdw blurRad="44450" dist="27940" dir="5400000" algn="ctr">
              <a:srgbClr val="000000">
                <a:alpha val="32000"/>
              </a:srgbClr>
            </a:outerShdw>
          </a:effectLst>
        </p:spPr>
        <p:txBody>
          <a:bodyPr wrap="squar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U.S. Supreme Court</a:t>
            </a:r>
          </a:p>
        </p:txBody>
      </p:sp>
      <p:sp>
        <p:nvSpPr>
          <p:cNvPr id="47" name="_s1049"/>
          <p:cNvSpPr>
            <a:spLocks noChangeArrowheads="1"/>
          </p:cNvSpPr>
          <p:nvPr/>
        </p:nvSpPr>
        <p:spPr bwMode="auto">
          <a:xfrm>
            <a:off x="2477721" y="1344427"/>
            <a:ext cx="785377" cy="16965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Review</a:t>
            </a:r>
          </a:p>
        </p:txBody>
      </p:sp>
      <p:sp>
        <p:nvSpPr>
          <p:cNvPr id="48" name="_s1049"/>
          <p:cNvSpPr>
            <a:spLocks noChangeArrowheads="1"/>
          </p:cNvSpPr>
          <p:nvPr/>
        </p:nvSpPr>
        <p:spPr bwMode="auto">
          <a:xfrm>
            <a:off x="3333034" y="4386431"/>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Affirmed</a:t>
            </a:r>
          </a:p>
        </p:txBody>
      </p:sp>
      <p:sp>
        <p:nvSpPr>
          <p:cNvPr id="50" name="_s1049"/>
          <p:cNvSpPr>
            <a:spLocks noChangeArrowheads="1"/>
          </p:cNvSpPr>
          <p:nvPr/>
        </p:nvSpPr>
        <p:spPr bwMode="auto">
          <a:xfrm>
            <a:off x="5165178" y="4378898"/>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Reversed</a:t>
            </a:r>
          </a:p>
        </p:txBody>
      </p:sp>
      <p:sp>
        <p:nvSpPr>
          <p:cNvPr id="51" name="_s1049"/>
          <p:cNvSpPr>
            <a:spLocks noChangeArrowheads="1"/>
          </p:cNvSpPr>
          <p:nvPr/>
        </p:nvSpPr>
        <p:spPr bwMode="auto">
          <a:xfrm>
            <a:off x="6996921" y="4378898"/>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Remanded</a:t>
            </a:r>
          </a:p>
        </p:txBody>
      </p:sp>
      <p:sp>
        <p:nvSpPr>
          <p:cNvPr id="49" name="_s1049">
            <a:extLst>
              <a:ext uri="{FF2B5EF4-FFF2-40B4-BE49-F238E27FC236}">
                <a16:creationId xmlns:a16="http://schemas.microsoft.com/office/drawing/2014/main" id="{AB2473F2-E980-4EB2-88A1-5A01F2C2138C}"/>
              </a:ext>
            </a:extLst>
          </p:cNvPr>
          <p:cNvSpPr>
            <a:spLocks noChangeArrowheads="1"/>
          </p:cNvSpPr>
          <p:nvPr/>
        </p:nvSpPr>
        <p:spPr bwMode="auto">
          <a:xfrm>
            <a:off x="7447988" y="3026729"/>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Judgment</a:t>
            </a:r>
          </a:p>
        </p:txBody>
      </p:sp>
      <p:sp>
        <p:nvSpPr>
          <p:cNvPr id="53" name="_s1049">
            <a:extLst>
              <a:ext uri="{FF2B5EF4-FFF2-40B4-BE49-F238E27FC236}">
                <a16:creationId xmlns:a16="http://schemas.microsoft.com/office/drawing/2014/main" id="{81D7AF85-2CEC-4383-9C55-0F4AF8FF0659}"/>
              </a:ext>
            </a:extLst>
          </p:cNvPr>
          <p:cNvSpPr>
            <a:spLocks noChangeArrowheads="1"/>
          </p:cNvSpPr>
          <p:nvPr/>
        </p:nvSpPr>
        <p:spPr bwMode="auto">
          <a:xfrm>
            <a:off x="6597946" y="2584591"/>
            <a:ext cx="785375" cy="176057"/>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Appeal</a:t>
            </a:r>
          </a:p>
        </p:txBody>
      </p:sp>
      <p:sp>
        <p:nvSpPr>
          <p:cNvPr id="57" name="_s1049">
            <a:extLst>
              <a:ext uri="{FF2B5EF4-FFF2-40B4-BE49-F238E27FC236}">
                <a16:creationId xmlns:a16="http://schemas.microsoft.com/office/drawing/2014/main" id="{9C35157D-CD94-4366-AAC6-353A17987D40}"/>
              </a:ext>
            </a:extLst>
          </p:cNvPr>
          <p:cNvSpPr>
            <a:spLocks noChangeArrowheads="1"/>
          </p:cNvSpPr>
          <p:nvPr/>
        </p:nvSpPr>
        <p:spPr bwMode="auto">
          <a:xfrm>
            <a:off x="4769146" y="2578286"/>
            <a:ext cx="785375" cy="192540"/>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No Appeal</a:t>
            </a:r>
          </a:p>
        </p:txBody>
      </p:sp>
      <p:sp>
        <p:nvSpPr>
          <p:cNvPr id="58" name="_s1049">
            <a:extLst>
              <a:ext uri="{FF2B5EF4-FFF2-40B4-BE49-F238E27FC236}">
                <a16:creationId xmlns:a16="http://schemas.microsoft.com/office/drawing/2014/main" id="{CD6881A8-1641-4B1C-B220-0A0A996AF6C4}"/>
              </a:ext>
            </a:extLst>
          </p:cNvPr>
          <p:cNvSpPr>
            <a:spLocks noChangeArrowheads="1"/>
          </p:cNvSpPr>
          <p:nvPr/>
        </p:nvSpPr>
        <p:spPr bwMode="auto">
          <a:xfrm>
            <a:off x="7512656" y="2584592"/>
            <a:ext cx="785375" cy="176057"/>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No Appeal</a:t>
            </a:r>
          </a:p>
        </p:txBody>
      </p:sp>
      <p:sp>
        <p:nvSpPr>
          <p:cNvPr id="59" name="_s1049">
            <a:extLst>
              <a:ext uri="{FF2B5EF4-FFF2-40B4-BE49-F238E27FC236}">
                <a16:creationId xmlns:a16="http://schemas.microsoft.com/office/drawing/2014/main" id="{0C05DBE6-88BE-4D71-872B-A134F94C58CA}"/>
              </a:ext>
            </a:extLst>
          </p:cNvPr>
          <p:cNvSpPr>
            <a:spLocks noChangeArrowheads="1"/>
          </p:cNvSpPr>
          <p:nvPr/>
        </p:nvSpPr>
        <p:spPr bwMode="auto">
          <a:xfrm>
            <a:off x="5678122" y="2578324"/>
            <a:ext cx="785375" cy="179406"/>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Appeal</a:t>
            </a:r>
          </a:p>
        </p:txBody>
      </p:sp>
      <p:sp>
        <p:nvSpPr>
          <p:cNvPr id="60" name="_s1049">
            <a:extLst>
              <a:ext uri="{FF2B5EF4-FFF2-40B4-BE49-F238E27FC236}">
                <a16:creationId xmlns:a16="http://schemas.microsoft.com/office/drawing/2014/main" id="{14DB0D93-1C61-4CF7-B658-566C920D033C}"/>
              </a:ext>
            </a:extLst>
          </p:cNvPr>
          <p:cNvSpPr>
            <a:spLocks noChangeArrowheads="1"/>
          </p:cNvSpPr>
          <p:nvPr/>
        </p:nvSpPr>
        <p:spPr bwMode="auto">
          <a:xfrm>
            <a:off x="4708799" y="3027226"/>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Judgment</a:t>
            </a:r>
          </a:p>
        </p:txBody>
      </p:sp>
      <p:sp>
        <p:nvSpPr>
          <p:cNvPr id="62" name="_s1049">
            <a:extLst>
              <a:ext uri="{FF2B5EF4-FFF2-40B4-BE49-F238E27FC236}">
                <a16:creationId xmlns:a16="http://schemas.microsoft.com/office/drawing/2014/main" id="{B62BA031-2CB1-4796-9CD5-91F5917528D7}"/>
              </a:ext>
            </a:extLst>
          </p:cNvPr>
          <p:cNvSpPr>
            <a:spLocks noChangeArrowheads="1"/>
          </p:cNvSpPr>
          <p:nvPr/>
        </p:nvSpPr>
        <p:spPr bwMode="auto">
          <a:xfrm>
            <a:off x="2935077" y="4957069"/>
            <a:ext cx="785377" cy="16965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No Appeal</a:t>
            </a:r>
          </a:p>
        </p:txBody>
      </p:sp>
      <p:sp>
        <p:nvSpPr>
          <p:cNvPr id="63" name="_s1049">
            <a:extLst>
              <a:ext uri="{FF2B5EF4-FFF2-40B4-BE49-F238E27FC236}">
                <a16:creationId xmlns:a16="http://schemas.microsoft.com/office/drawing/2014/main" id="{130BC943-B605-4824-9CA7-537BC33C2EA9}"/>
              </a:ext>
            </a:extLst>
          </p:cNvPr>
          <p:cNvSpPr>
            <a:spLocks noChangeArrowheads="1"/>
          </p:cNvSpPr>
          <p:nvPr/>
        </p:nvSpPr>
        <p:spPr bwMode="auto">
          <a:xfrm>
            <a:off x="5679602" y="4957069"/>
            <a:ext cx="785375" cy="16965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No Appeal</a:t>
            </a:r>
          </a:p>
        </p:txBody>
      </p:sp>
      <p:sp>
        <p:nvSpPr>
          <p:cNvPr id="64" name="_s1049">
            <a:extLst>
              <a:ext uri="{FF2B5EF4-FFF2-40B4-BE49-F238E27FC236}">
                <a16:creationId xmlns:a16="http://schemas.microsoft.com/office/drawing/2014/main" id="{1FAB008F-4EDC-4CC7-90CF-443F4EF4F383}"/>
              </a:ext>
            </a:extLst>
          </p:cNvPr>
          <p:cNvSpPr>
            <a:spLocks noChangeArrowheads="1"/>
          </p:cNvSpPr>
          <p:nvPr/>
        </p:nvSpPr>
        <p:spPr bwMode="auto">
          <a:xfrm>
            <a:off x="3846178" y="4957069"/>
            <a:ext cx="785376" cy="17417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Appeal</a:t>
            </a:r>
          </a:p>
        </p:txBody>
      </p:sp>
      <p:sp>
        <p:nvSpPr>
          <p:cNvPr id="65" name="_s1049">
            <a:extLst>
              <a:ext uri="{FF2B5EF4-FFF2-40B4-BE49-F238E27FC236}">
                <a16:creationId xmlns:a16="http://schemas.microsoft.com/office/drawing/2014/main" id="{F77D2F7C-610B-4798-A3AC-FFDD6BC23E5B}"/>
              </a:ext>
            </a:extLst>
          </p:cNvPr>
          <p:cNvSpPr>
            <a:spLocks noChangeArrowheads="1"/>
          </p:cNvSpPr>
          <p:nvPr/>
        </p:nvSpPr>
        <p:spPr bwMode="auto">
          <a:xfrm>
            <a:off x="4763878" y="4957069"/>
            <a:ext cx="785376" cy="174179"/>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000" b="1" dirty="0">
                <a:effectLst>
                  <a:outerShdw blurRad="38100" dist="38100" dir="2700000" algn="tl">
                    <a:srgbClr val="000000">
                      <a:alpha val="43137"/>
                    </a:srgbClr>
                  </a:outerShdw>
                </a:effectLst>
                <a:latin typeface="Arial" panose="020B0604020202020204" pitchFamily="34" charset="0"/>
              </a:rPr>
              <a:t>Appeal</a:t>
            </a:r>
          </a:p>
        </p:txBody>
      </p:sp>
      <p:sp>
        <p:nvSpPr>
          <p:cNvPr id="66" name="_s1049">
            <a:extLst>
              <a:ext uri="{FF2B5EF4-FFF2-40B4-BE49-F238E27FC236}">
                <a16:creationId xmlns:a16="http://schemas.microsoft.com/office/drawing/2014/main" id="{922E1A2C-ABA4-4085-A637-392D3968A281}"/>
              </a:ext>
            </a:extLst>
          </p:cNvPr>
          <p:cNvSpPr>
            <a:spLocks noChangeArrowheads="1"/>
          </p:cNvSpPr>
          <p:nvPr/>
        </p:nvSpPr>
        <p:spPr bwMode="auto">
          <a:xfrm>
            <a:off x="2870410" y="5379305"/>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Judgment</a:t>
            </a:r>
          </a:p>
        </p:txBody>
      </p:sp>
      <p:sp>
        <p:nvSpPr>
          <p:cNvPr id="67" name="_s1049">
            <a:extLst>
              <a:ext uri="{FF2B5EF4-FFF2-40B4-BE49-F238E27FC236}">
                <a16:creationId xmlns:a16="http://schemas.microsoft.com/office/drawing/2014/main" id="{AB402CA0-2362-46A3-841A-45DB681E07E1}"/>
              </a:ext>
            </a:extLst>
          </p:cNvPr>
          <p:cNvSpPr>
            <a:spLocks noChangeArrowheads="1"/>
          </p:cNvSpPr>
          <p:nvPr/>
        </p:nvSpPr>
        <p:spPr bwMode="auto">
          <a:xfrm>
            <a:off x="5614699" y="5379305"/>
            <a:ext cx="914710" cy="273464"/>
          </a:xfrm>
          <a:prstGeom prst="roundRect">
            <a:avLst>
              <a:gd name="adj" fmla="val 16667"/>
            </a:avLst>
          </a:prstGeom>
          <a:solidFill>
            <a:schemeClr val="bg2">
              <a:lumMod val="25000"/>
              <a:lumOff val="75000"/>
            </a:schemeClr>
          </a:solidFill>
          <a:ln w="9525">
            <a:noFill/>
            <a:round/>
            <a:headEnd/>
            <a:tailEnd/>
          </a:ln>
          <a:effectLst>
            <a:outerShdw blurRad="44450" dist="27940" dir="5400000" algn="ctr">
              <a:srgbClr val="000000">
                <a:alpha val="32000"/>
              </a:srgbClr>
            </a:outerShdw>
          </a:effectLst>
        </p:spPr>
        <p:txBody>
          <a:bodyPr wrap="none" lIns="0" tIns="0" rIns="0" bIns="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0"/>
              </a:spcBef>
              <a:buClrTx/>
              <a:buSzTx/>
              <a:buFontTx/>
              <a:buNone/>
            </a:pPr>
            <a:r>
              <a:rPr lang="en-US" altLang="en-US" sz="1200" b="1" dirty="0">
                <a:effectLst>
                  <a:outerShdw blurRad="38100" dist="38100" dir="2700000" algn="tl">
                    <a:srgbClr val="000000">
                      <a:alpha val="43137"/>
                    </a:srgbClr>
                  </a:outerShdw>
                </a:effectLst>
                <a:latin typeface="Arial" panose="020B0604020202020204" pitchFamily="34" charset="0"/>
              </a:rPr>
              <a:t>Judgment</a:t>
            </a:r>
          </a:p>
        </p:txBody>
      </p:sp>
      <p:cxnSp>
        <p:nvCxnSpPr>
          <p:cNvPr id="30" name="Connector: Elbow 29">
            <a:extLst>
              <a:ext uri="{FF2B5EF4-FFF2-40B4-BE49-F238E27FC236}">
                <a16:creationId xmlns:a16="http://schemas.microsoft.com/office/drawing/2014/main" id="{B54A3227-918F-4930-9376-28752AA58D61}"/>
              </a:ext>
            </a:extLst>
          </p:cNvPr>
          <p:cNvCxnSpPr>
            <a:stCxn id="43" idx="3"/>
            <a:endCxn id="37" idx="1"/>
          </p:cNvCxnSpPr>
          <p:nvPr/>
        </p:nvCxnSpPr>
        <p:spPr>
          <a:xfrm flipV="1">
            <a:off x="1981200" y="897325"/>
            <a:ext cx="496521" cy="262518"/>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or: Elbow 33">
            <a:extLst>
              <a:ext uri="{FF2B5EF4-FFF2-40B4-BE49-F238E27FC236}">
                <a16:creationId xmlns:a16="http://schemas.microsoft.com/office/drawing/2014/main" id="{62AB3995-0201-49E2-96B6-2008B4B3159B}"/>
              </a:ext>
            </a:extLst>
          </p:cNvPr>
          <p:cNvCxnSpPr>
            <a:stCxn id="43" idx="3"/>
            <a:endCxn id="47" idx="1"/>
          </p:cNvCxnSpPr>
          <p:nvPr/>
        </p:nvCxnSpPr>
        <p:spPr>
          <a:xfrm>
            <a:off x="1981200" y="1159843"/>
            <a:ext cx="496521" cy="269414"/>
          </a:xfrm>
          <a:prstGeom prst="bentConnector3">
            <a:avLst/>
          </a:prstGeom>
          <a:ln w="19050">
            <a:solidFill>
              <a:schemeClr val="tx1"/>
            </a:solidFill>
            <a:tailEnd type="triangle"/>
          </a:ln>
        </p:spPr>
        <p:style>
          <a:lnRef idx="1">
            <a:schemeClr val="accent4"/>
          </a:lnRef>
          <a:fillRef idx="0">
            <a:schemeClr val="accent4"/>
          </a:fillRef>
          <a:effectRef idx="0">
            <a:schemeClr val="accent4"/>
          </a:effectRef>
          <a:fontRef idx="minor">
            <a:schemeClr val="tx1"/>
          </a:fontRef>
        </p:style>
      </p:cxnSp>
      <p:cxnSp>
        <p:nvCxnSpPr>
          <p:cNvPr id="43011" name="Straight Arrow Connector 43010">
            <a:extLst>
              <a:ext uri="{FF2B5EF4-FFF2-40B4-BE49-F238E27FC236}">
                <a16:creationId xmlns:a16="http://schemas.microsoft.com/office/drawing/2014/main" id="{E6859909-543B-412C-8885-034DDDB2E300}"/>
              </a:ext>
            </a:extLst>
          </p:cNvPr>
          <p:cNvCxnSpPr>
            <a:stCxn id="37" idx="3"/>
            <a:endCxn id="38" idx="1"/>
          </p:cNvCxnSpPr>
          <p:nvPr/>
        </p:nvCxnSpPr>
        <p:spPr>
          <a:xfrm flipV="1">
            <a:off x="3263098" y="893277"/>
            <a:ext cx="496521" cy="404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18" name="Connector: Elbow 43017">
            <a:extLst>
              <a:ext uri="{FF2B5EF4-FFF2-40B4-BE49-F238E27FC236}">
                <a16:creationId xmlns:a16="http://schemas.microsoft.com/office/drawing/2014/main" id="{D3967192-1E29-4EAF-A103-F30EA980F5A0}"/>
              </a:ext>
            </a:extLst>
          </p:cNvPr>
          <p:cNvCxnSpPr>
            <a:stCxn id="44" idx="2"/>
            <a:endCxn id="41" idx="0"/>
          </p:cNvCxnSpPr>
          <p:nvPr/>
        </p:nvCxnSpPr>
        <p:spPr>
          <a:xfrm rot="5400000">
            <a:off x="4520699" y="927547"/>
            <a:ext cx="362912" cy="1823532"/>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20" name="Connector: Elbow 43019">
            <a:extLst>
              <a:ext uri="{FF2B5EF4-FFF2-40B4-BE49-F238E27FC236}">
                <a16:creationId xmlns:a16="http://schemas.microsoft.com/office/drawing/2014/main" id="{79C58C56-3908-43EB-B747-58DF77C040F3}"/>
              </a:ext>
            </a:extLst>
          </p:cNvPr>
          <p:cNvCxnSpPr>
            <a:stCxn id="44" idx="2"/>
            <a:endCxn id="39" idx="0"/>
          </p:cNvCxnSpPr>
          <p:nvPr/>
        </p:nvCxnSpPr>
        <p:spPr>
          <a:xfrm rot="16200000" flipH="1">
            <a:off x="6352440" y="919338"/>
            <a:ext cx="357030" cy="1834068"/>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22" name="Straight Arrow Connector 43021">
            <a:extLst>
              <a:ext uri="{FF2B5EF4-FFF2-40B4-BE49-F238E27FC236}">
                <a16:creationId xmlns:a16="http://schemas.microsoft.com/office/drawing/2014/main" id="{64C36EFD-F4C3-42BF-854D-546D2C8B40A0}"/>
              </a:ext>
            </a:extLst>
          </p:cNvPr>
          <p:cNvCxnSpPr>
            <a:stCxn id="44" idx="2"/>
            <a:endCxn id="42" idx="0"/>
          </p:cNvCxnSpPr>
          <p:nvPr/>
        </p:nvCxnSpPr>
        <p:spPr>
          <a:xfrm>
            <a:off x="5613921" y="1657857"/>
            <a:ext cx="5268" cy="3697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24" name="Straight Arrow Connector 43023">
            <a:extLst>
              <a:ext uri="{FF2B5EF4-FFF2-40B4-BE49-F238E27FC236}">
                <a16:creationId xmlns:a16="http://schemas.microsoft.com/office/drawing/2014/main" id="{57C47DF6-F6DA-49FC-B1B8-1361C3D89956}"/>
              </a:ext>
            </a:extLst>
          </p:cNvPr>
          <p:cNvCxnSpPr>
            <a:stCxn id="47" idx="3"/>
            <a:endCxn id="44" idx="1"/>
          </p:cNvCxnSpPr>
          <p:nvPr/>
        </p:nvCxnSpPr>
        <p:spPr>
          <a:xfrm>
            <a:off x="3263098" y="1429257"/>
            <a:ext cx="52202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31" name="Connector: Elbow 43030">
            <a:extLst>
              <a:ext uri="{FF2B5EF4-FFF2-40B4-BE49-F238E27FC236}">
                <a16:creationId xmlns:a16="http://schemas.microsoft.com/office/drawing/2014/main" id="{189A6C54-EE99-4F34-BE52-2F256139E0A0}"/>
              </a:ext>
            </a:extLst>
          </p:cNvPr>
          <p:cNvCxnSpPr>
            <a:stCxn id="42" idx="2"/>
            <a:endCxn id="57" idx="0"/>
          </p:cNvCxnSpPr>
          <p:nvPr/>
        </p:nvCxnSpPr>
        <p:spPr>
          <a:xfrm rot="5400000">
            <a:off x="5251880" y="2210976"/>
            <a:ext cx="277265" cy="457355"/>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35" name="Connector: Elbow 43034">
            <a:extLst>
              <a:ext uri="{FF2B5EF4-FFF2-40B4-BE49-F238E27FC236}">
                <a16:creationId xmlns:a16="http://schemas.microsoft.com/office/drawing/2014/main" id="{B60B6E7F-8F80-4713-ADBA-C18903691F34}"/>
              </a:ext>
            </a:extLst>
          </p:cNvPr>
          <p:cNvCxnSpPr>
            <a:stCxn id="42" idx="2"/>
            <a:endCxn id="59" idx="0"/>
          </p:cNvCxnSpPr>
          <p:nvPr/>
        </p:nvCxnSpPr>
        <p:spPr>
          <a:xfrm rot="16200000" flipH="1">
            <a:off x="5706348" y="2213861"/>
            <a:ext cx="277303" cy="451621"/>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38" name="Connector: Elbow 43037">
            <a:extLst>
              <a:ext uri="{FF2B5EF4-FFF2-40B4-BE49-F238E27FC236}">
                <a16:creationId xmlns:a16="http://schemas.microsoft.com/office/drawing/2014/main" id="{F19621DD-0E22-484F-B949-B6E239C4B1AD}"/>
              </a:ext>
            </a:extLst>
          </p:cNvPr>
          <p:cNvCxnSpPr>
            <a:stCxn id="39" idx="2"/>
            <a:endCxn id="53" idx="0"/>
          </p:cNvCxnSpPr>
          <p:nvPr/>
        </p:nvCxnSpPr>
        <p:spPr>
          <a:xfrm rot="5400000">
            <a:off x="7071192" y="2207794"/>
            <a:ext cx="296240" cy="457355"/>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41" name="Connector: Elbow 43040">
            <a:extLst>
              <a:ext uri="{FF2B5EF4-FFF2-40B4-BE49-F238E27FC236}">
                <a16:creationId xmlns:a16="http://schemas.microsoft.com/office/drawing/2014/main" id="{4621936F-35D7-4405-84FB-FD2C6AC89CE9}"/>
              </a:ext>
            </a:extLst>
          </p:cNvPr>
          <p:cNvCxnSpPr>
            <a:stCxn id="39" idx="2"/>
            <a:endCxn id="58" idx="0"/>
          </p:cNvCxnSpPr>
          <p:nvPr/>
        </p:nvCxnSpPr>
        <p:spPr>
          <a:xfrm rot="16200000" flipH="1">
            <a:off x="7528546" y="2207793"/>
            <a:ext cx="296241" cy="457355"/>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43" name="Straight Arrow Connector 43042">
            <a:extLst>
              <a:ext uri="{FF2B5EF4-FFF2-40B4-BE49-F238E27FC236}">
                <a16:creationId xmlns:a16="http://schemas.microsoft.com/office/drawing/2014/main" id="{4DDAAA67-FDB3-446F-9269-784D575EA1D8}"/>
              </a:ext>
            </a:extLst>
          </p:cNvPr>
          <p:cNvCxnSpPr>
            <a:stCxn id="57" idx="2"/>
            <a:endCxn id="60" idx="0"/>
          </p:cNvCxnSpPr>
          <p:nvPr/>
        </p:nvCxnSpPr>
        <p:spPr>
          <a:xfrm>
            <a:off x="5161834" y="2770826"/>
            <a:ext cx="4320" cy="2564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46" name="Straight Arrow Connector 43045">
            <a:extLst>
              <a:ext uri="{FF2B5EF4-FFF2-40B4-BE49-F238E27FC236}">
                <a16:creationId xmlns:a16="http://schemas.microsoft.com/office/drawing/2014/main" id="{4E4270B1-50DD-4E23-8848-14BB4C98FC37}"/>
              </a:ext>
            </a:extLst>
          </p:cNvPr>
          <p:cNvCxnSpPr>
            <a:stCxn id="58" idx="2"/>
            <a:endCxn id="49" idx="0"/>
          </p:cNvCxnSpPr>
          <p:nvPr/>
        </p:nvCxnSpPr>
        <p:spPr>
          <a:xfrm flipH="1">
            <a:off x="7905343" y="2760649"/>
            <a:ext cx="1" cy="26608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53" name="Straight Arrow Connector 43052">
            <a:extLst>
              <a:ext uri="{FF2B5EF4-FFF2-40B4-BE49-F238E27FC236}">
                <a16:creationId xmlns:a16="http://schemas.microsoft.com/office/drawing/2014/main" id="{7634A836-9FE3-4E7A-9DC9-062AE0B9374D}"/>
              </a:ext>
            </a:extLst>
          </p:cNvPr>
          <p:cNvCxnSpPr>
            <a:stCxn id="59" idx="2"/>
          </p:cNvCxnSpPr>
          <p:nvPr/>
        </p:nvCxnSpPr>
        <p:spPr>
          <a:xfrm flipH="1">
            <a:off x="6070809" y="2757730"/>
            <a:ext cx="1" cy="7952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55" name="Straight Arrow Connector 43054">
            <a:extLst>
              <a:ext uri="{FF2B5EF4-FFF2-40B4-BE49-F238E27FC236}">
                <a16:creationId xmlns:a16="http://schemas.microsoft.com/office/drawing/2014/main" id="{74C77B24-40AF-4CE1-8568-F63D04B9F70A}"/>
              </a:ext>
            </a:extLst>
          </p:cNvPr>
          <p:cNvCxnSpPr>
            <a:stCxn id="53" idx="2"/>
          </p:cNvCxnSpPr>
          <p:nvPr/>
        </p:nvCxnSpPr>
        <p:spPr>
          <a:xfrm flipH="1">
            <a:off x="6990633" y="2760648"/>
            <a:ext cx="1" cy="79235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59" name="Connector: Elbow 43058">
            <a:extLst>
              <a:ext uri="{FF2B5EF4-FFF2-40B4-BE49-F238E27FC236}">
                <a16:creationId xmlns:a16="http://schemas.microsoft.com/office/drawing/2014/main" id="{C5927677-F00D-4AB5-82C7-A20B17C936F0}"/>
              </a:ext>
            </a:extLst>
          </p:cNvPr>
          <p:cNvCxnSpPr>
            <a:stCxn id="41" idx="1"/>
            <a:endCxn id="43" idx="2"/>
          </p:cNvCxnSpPr>
          <p:nvPr/>
        </p:nvCxnSpPr>
        <p:spPr>
          <a:xfrm rot="10800000">
            <a:off x="1066800" y="1388443"/>
            <a:ext cx="2266234" cy="769058"/>
          </a:xfrm>
          <a:prstGeom prst="bentConnector2">
            <a:avLst/>
          </a:prstGeom>
          <a:ln w="19050" cap="flat" cmpd="sng" algn="ctr">
            <a:solidFill>
              <a:schemeClr val="tx1"/>
            </a:solidFill>
            <a:prstDash val="sysDot"/>
            <a:round/>
            <a:headEnd type="none" w="med" len="med"/>
            <a:tailEnd type="triangle" w="med" len="med"/>
          </a:ln>
        </p:spPr>
        <p:style>
          <a:lnRef idx="0">
            <a:scrgbClr r="0" g="0" b="0"/>
          </a:lnRef>
          <a:fillRef idx="0">
            <a:scrgbClr r="0" g="0" b="0"/>
          </a:fillRef>
          <a:effectRef idx="0">
            <a:scrgbClr r="0" g="0" b="0"/>
          </a:effectRef>
          <a:fontRef idx="minor">
            <a:schemeClr val="tx1"/>
          </a:fontRef>
        </p:style>
      </p:cxnSp>
      <p:cxnSp>
        <p:nvCxnSpPr>
          <p:cNvPr id="43063" name="Connector: Elbow 43062">
            <a:extLst>
              <a:ext uri="{FF2B5EF4-FFF2-40B4-BE49-F238E27FC236}">
                <a16:creationId xmlns:a16="http://schemas.microsoft.com/office/drawing/2014/main" id="{69A32C69-C5BE-4E31-AF7C-B6A1C159DA9D}"/>
              </a:ext>
            </a:extLst>
          </p:cNvPr>
          <p:cNvCxnSpPr>
            <a:stCxn id="45" idx="2"/>
            <a:endCxn id="48" idx="0"/>
          </p:cNvCxnSpPr>
          <p:nvPr/>
        </p:nvCxnSpPr>
        <p:spPr>
          <a:xfrm rot="5400000">
            <a:off x="4516675" y="3283916"/>
            <a:ext cx="376229" cy="1828800"/>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65" name="Connector: Elbow 43064">
            <a:extLst>
              <a:ext uri="{FF2B5EF4-FFF2-40B4-BE49-F238E27FC236}">
                <a16:creationId xmlns:a16="http://schemas.microsoft.com/office/drawing/2014/main" id="{46194C95-1EB7-41D2-8E62-0E0122B6F90D}"/>
              </a:ext>
            </a:extLst>
          </p:cNvPr>
          <p:cNvCxnSpPr>
            <a:stCxn id="45" idx="2"/>
            <a:endCxn id="51" idx="0"/>
          </p:cNvCxnSpPr>
          <p:nvPr/>
        </p:nvCxnSpPr>
        <p:spPr>
          <a:xfrm rot="16200000" flipH="1">
            <a:off x="6352384" y="3277006"/>
            <a:ext cx="368696" cy="1835087"/>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067" name="Straight Arrow Connector 43066">
            <a:extLst>
              <a:ext uri="{FF2B5EF4-FFF2-40B4-BE49-F238E27FC236}">
                <a16:creationId xmlns:a16="http://schemas.microsoft.com/office/drawing/2014/main" id="{103909F1-A3AA-4853-8B14-FEA19B7616D9}"/>
              </a:ext>
            </a:extLst>
          </p:cNvPr>
          <p:cNvCxnSpPr>
            <a:stCxn id="45" idx="2"/>
            <a:endCxn id="50" idx="0"/>
          </p:cNvCxnSpPr>
          <p:nvPr/>
        </p:nvCxnSpPr>
        <p:spPr>
          <a:xfrm>
            <a:off x="5619189" y="4010202"/>
            <a:ext cx="3344" cy="36869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nector: Elbow 68">
            <a:extLst>
              <a:ext uri="{FF2B5EF4-FFF2-40B4-BE49-F238E27FC236}">
                <a16:creationId xmlns:a16="http://schemas.microsoft.com/office/drawing/2014/main" id="{CC35B9AE-6417-4C6B-809F-DA12AD22FA9F}"/>
              </a:ext>
            </a:extLst>
          </p:cNvPr>
          <p:cNvCxnSpPr>
            <a:stCxn id="51" idx="3"/>
            <a:endCxn id="44" idx="3"/>
          </p:cNvCxnSpPr>
          <p:nvPr/>
        </p:nvCxnSpPr>
        <p:spPr>
          <a:xfrm flipH="1" flipV="1">
            <a:off x="7442721" y="1429257"/>
            <a:ext cx="468910" cy="3086373"/>
          </a:xfrm>
          <a:prstGeom prst="bentConnector3">
            <a:avLst>
              <a:gd name="adj1" fmla="val -160453"/>
            </a:avLst>
          </a:prstGeom>
          <a:ln w="1905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72" name="Connector: Elbow 71">
            <a:extLst>
              <a:ext uri="{FF2B5EF4-FFF2-40B4-BE49-F238E27FC236}">
                <a16:creationId xmlns:a16="http://schemas.microsoft.com/office/drawing/2014/main" id="{D2EED780-62C5-4F23-9E40-D9696A525695}"/>
              </a:ext>
            </a:extLst>
          </p:cNvPr>
          <p:cNvCxnSpPr>
            <a:stCxn id="48" idx="2"/>
            <a:endCxn id="62" idx="0"/>
          </p:cNvCxnSpPr>
          <p:nvPr/>
        </p:nvCxnSpPr>
        <p:spPr>
          <a:xfrm rot="5400000">
            <a:off x="3410491" y="4577171"/>
            <a:ext cx="297174" cy="462623"/>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Connector: Elbow 73">
            <a:extLst>
              <a:ext uri="{FF2B5EF4-FFF2-40B4-BE49-F238E27FC236}">
                <a16:creationId xmlns:a16="http://schemas.microsoft.com/office/drawing/2014/main" id="{B85D36E1-223D-4D98-BC2D-74FC5C8E9CAF}"/>
              </a:ext>
            </a:extLst>
          </p:cNvPr>
          <p:cNvCxnSpPr>
            <a:stCxn id="48" idx="2"/>
            <a:endCxn id="64" idx="0"/>
          </p:cNvCxnSpPr>
          <p:nvPr/>
        </p:nvCxnSpPr>
        <p:spPr>
          <a:xfrm rot="16200000" flipH="1">
            <a:off x="3866040" y="4584243"/>
            <a:ext cx="297174" cy="448477"/>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Connector: Elbow 75">
            <a:extLst>
              <a:ext uri="{FF2B5EF4-FFF2-40B4-BE49-F238E27FC236}">
                <a16:creationId xmlns:a16="http://schemas.microsoft.com/office/drawing/2014/main" id="{6918AD47-D953-4DBE-BEB6-260B81DDB2FC}"/>
              </a:ext>
            </a:extLst>
          </p:cNvPr>
          <p:cNvCxnSpPr>
            <a:stCxn id="50" idx="2"/>
            <a:endCxn id="65" idx="0"/>
          </p:cNvCxnSpPr>
          <p:nvPr/>
        </p:nvCxnSpPr>
        <p:spPr>
          <a:xfrm rot="5400000">
            <a:off x="5237197" y="4571732"/>
            <a:ext cx="304707" cy="465967"/>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Connector: Elbow 77">
            <a:extLst>
              <a:ext uri="{FF2B5EF4-FFF2-40B4-BE49-F238E27FC236}">
                <a16:creationId xmlns:a16="http://schemas.microsoft.com/office/drawing/2014/main" id="{1D1A20AC-C72A-4A8A-A459-68863CEE47F0}"/>
              </a:ext>
            </a:extLst>
          </p:cNvPr>
          <p:cNvCxnSpPr>
            <a:stCxn id="50" idx="2"/>
            <a:endCxn id="63" idx="0"/>
          </p:cNvCxnSpPr>
          <p:nvPr/>
        </p:nvCxnSpPr>
        <p:spPr>
          <a:xfrm rot="16200000" flipH="1">
            <a:off x="5695058" y="4579836"/>
            <a:ext cx="304707" cy="449757"/>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C5825D7D-04D9-4100-A97E-DD1172396F09}"/>
              </a:ext>
            </a:extLst>
          </p:cNvPr>
          <p:cNvCxnSpPr>
            <a:stCxn id="62" idx="2"/>
            <a:endCxn id="66" idx="0"/>
          </p:cNvCxnSpPr>
          <p:nvPr/>
        </p:nvCxnSpPr>
        <p:spPr>
          <a:xfrm flipH="1">
            <a:off x="3327765" y="5126728"/>
            <a:ext cx="1" cy="25257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60AB1A2E-710C-468F-A5EB-75200FC37869}"/>
              </a:ext>
            </a:extLst>
          </p:cNvPr>
          <p:cNvCxnSpPr>
            <a:stCxn id="63" idx="2"/>
            <a:endCxn id="67" idx="0"/>
          </p:cNvCxnSpPr>
          <p:nvPr/>
        </p:nvCxnSpPr>
        <p:spPr>
          <a:xfrm flipH="1">
            <a:off x="6072054" y="5126728"/>
            <a:ext cx="236" cy="25257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09D37576-836F-4FD7-887F-388F9C33F689}"/>
              </a:ext>
            </a:extLst>
          </p:cNvPr>
          <p:cNvCxnSpPr>
            <a:stCxn id="64" idx="2"/>
          </p:cNvCxnSpPr>
          <p:nvPr/>
        </p:nvCxnSpPr>
        <p:spPr>
          <a:xfrm>
            <a:off x="4238866" y="5131248"/>
            <a:ext cx="0" cy="77409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3785CB2-C209-4AB3-87A8-40CD594DEB5D}"/>
              </a:ext>
            </a:extLst>
          </p:cNvPr>
          <p:cNvCxnSpPr>
            <a:stCxn id="65" idx="2"/>
          </p:cNvCxnSpPr>
          <p:nvPr/>
        </p:nvCxnSpPr>
        <p:spPr>
          <a:xfrm>
            <a:off x="5156566" y="5131248"/>
            <a:ext cx="7428" cy="77409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4488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lumMod val="75000"/>
                <a:lumOff val="25000"/>
              </a:schemeClr>
            </a:gs>
            <a:gs pos="92000">
              <a:schemeClr val="bg1">
                <a:lumMod val="40000"/>
                <a:lumOff val="60000"/>
              </a:schemeClr>
            </a:gs>
            <a:gs pos="65000">
              <a:schemeClr val="bg2">
                <a:lumMod val="25000"/>
                <a:lumOff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Arial" pitchFamily="34" charset="0"/>
                <a:cs typeface="Arial" pitchFamily="34" charset="0"/>
              </a:rPr>
              <a:t>Statistics</a:t>
            </a:r>
            <a:br>
              <a:rPr lang="en-US" dirty="0">
                <a:latin typeface="Arial" pitchFamily="34" charset="0"/>
                <a:cs typeface="Arial" pitchFamily="34" charset="0"/>
              </a:rPr>
            </a:br>
            <a:r>
              <a:rPr lang="en-US" sz="2000" dirty="0">
                <a:solidFill>
                  <a:srgbClr val="FFFF00"/>
                </a:solidFill>
                <a:latin typeface="Arial" pitchFamily="34" charset="0"/>
                <a:cs typeface="Arial" pitchFamily="34" charset="0"/>
              </a:rPr>
              <a:t>Reporting Period: 2/16/24 – 6/15/24</a:t>
            </a:r>
            <a:endParaRPr lang="en-US" sz="2400"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609600" y="2514600"/>
            <a:ext cx="7924800" cy="1904999"/>
          </a:xfrm>
        </p:spPr>
        <p:txBody>
          <a:bodyPr/>
          <a:lstStyle/>
          <a:p>
            <a:pPr eaLnBrk="1" hangingPunct="1">
              <a:lnSpc>
                <a:spcPct val="90000"/>
              </a:lnSpc>
              <a:buFont typeface="Wingdings" panose="05000000000000000000" pitchFamily="2" charset="2"/>
              <a:buNone/>
              <a:defRPr/>
            </a:pPr>
            <a:r>
              <a:rPr lang="en-US" sz="2000" b="1" dirty="0">
                <a:latin typeface="Arial" pitchFamily="34" charset="0"/>
                <a:cs typeface="Arial" pitchFamily="34" charset="0"/>
              </a:rPr>
              <a:t>Total Petitions Voluntarily Withdrawn this Reporting Period: </a:t>
            </a:r>
            <a:r>
              <a:rPr lang="en-US" sz="2000" b="1" dirty="0">
                <a:solidFill>
                  <a:srgbClr val="FFFF00"/>
                </a:solidFill>
                <a:latin typeface="Arial" pitchFamily="34" charset="0"/>
                <a:cs typeface="Arial" pitchFamily="34" charset="0"/>
              </a:rPr>
              <a:t>25</a:t>
            </a:r>
          </a:p>
          <a:p>
            <a:pPr eaLnBrk="1" hangingPunct="1">
              <a:lnSpc>
                <a:spcPct val="90000"/>
              </a:lnSpc>
              <a:buFont typeface="Wingdings" panose="05000000000000000000" pitchFamily="2" charset="2"/>
              <a:buNone/>
              <a:defRPr/>
            </a:pPr>
            <a:endParaRPr lang="en-US" sz="2000" b="1" dirty="0">
              <a:solidFill>
                <a:srgbClr val="FFFF00"/>
              </a:solidFill>
              <a:latin typeface="Arial" pitchFamily="34" charset="0"/>
              <a:cs typeface="Arial" pitchFamily="34" charset="0"/>
            </a:endParaRPr>
          </a:p>
          <a:p>
            <a:pPr lvl="1" eaLnBrk="1" hangingPunct="1">
              <a:lnSpc>
                <a:spcPct val="90000"/>
              </a:lnSpc>
              <a:buClr>
                <a:srgbClr val="FFFF00"/>
              </a:buClr>
              <a:buSzPct val="100000"/>
              <a:buFont typeface="Wingdings" panose="05000000000000000000" pitchFamily="2" charset="2"/>
              <a:buChar char="Ø"/>
              <a:defRPr/>
            </a:pPr>
            <a:r>
              <a:rPr lang="en-US" sz="1800" dirty="0">
                <a:latin typeface="Arial" pitchFamily="34" charset="0"/>
                <a:cs typeface="Arial" pitchFamily="34" charset="0"/>
              </a:rPr>
              <a:t>No judgments are issued in withdrawn cases</a:t>
            </a:r>
          </a:p>
          <a:p>
            <a:pPr eaLnBrk="1" hangingPunct="1">
              <a:lnSpc>
                <a:spcPct val="90000"/>
              </a:lnSpc>
              <a:buFont typeface="Wingdings" panose="05000000000000000000" pitchFamily="2" charset="2"/>
              <a:buNone/>
              <a:defRPr/>
            </a:pPr>
            <a:r>
              <a:rPr lang="en-US" sz="2200" dirty="0">
                <a:latin typeface="Arial" pitchFamily="34" charset="0"/>
                <a:cs typeface="Arial" pitchFamily="34" charset="0"/>
              </a:rPr>
              <a:t>	</a:t>
            </a:r>
            <a:r>
              <a:rPr lang="en-US" sz="2400" dirty="0"/>
              <a:t>		</a:t>
            </a:r>
            <a:endParaRPr lang="en-US" dirty="0"/>
          </a:p>
        </p:txBody>
      </p:sp>
      <p:sp>
        <p:nvSpPr>
          <p:cNvPr id="6" name="Slide Number Placeholder 5"/>
          <p:cNvSpPr>
            <a:spLocks noGrp="1"/>
          </p:cNvSpPr>
          <p:nvPr>
            <p:ph type="sldNum" sz="quarter" idx="11"/>
          </p:nvPr>
        </p:nvSpPr>
        <p:spPr/>
        <p:txBody>
          <a:bodyPr/>
          <a:lstStyle/>
          <a:p>
            <a:pPr>
              <a:defRPr/>
            </a:pPr>
            <a:fld id="{003C3209-8EF1-4FC9-B373-6D7629C3F71F}" type="slidenum">
              <a:rPr lang="en-US" altLang="en-US" smtClean="0"/>
              <a:pPr>
                <a:defRPr/>
              </a:pPr>
              <a:t>4</a:t>
            </a:fld>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2600" dirty="0">
                <a:latin typeface="Arial" pitchFamily="34" charset="0"/>
                <a:cs typeface="Arial" pitchFamily="34" charset="0"/>
              </a:rPr>
              <a:t>Appeals:  U.S. Court of Appeals for the Federal Circuit</a:t>
            </a:r>
            <a:endParaRPr lang="en-US" sz="2400" dirty="0">
              <a:latin typeface="Arial" pitchFamily="34" charset="0"/>
              <a:cs typeface="Arial" pitchFamily="34" charset="0"/>
            </a:endParaRPr>
          </a:p>
        </p:txBody>
      </p:sp>
      <p:sp>
        <p:nvSpPr>
          <p:cNvPr id="65539" name="Rectangle 3"/>
          <p:cNvSpPr>
            <a:spLocks noGrp="1" noChangeArrowheads="1"/>
          </p:cNvSpPr>
          <p:nvPr>
            <p:ph sz="half" idx="1"/>
          </p:nvPr>
        </p:nvSpPr>
        <p:spPr>
          <a:xfrm>
            <a:off x="914400" y="1828800"/>
            <a:ext cx="77724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a:t>
            </a:r>
            <a:r>
              <a:rPr lang="en-US" sz="2400" b="1" dirty="0">
                <a:latin typeface="Arial" pitchFamily="34" charset="0"/>
                <a:cs typeface="Arial" pitchFamily="34" charset="0"/>
              </a:rPr>
              <a:t>:</a:t>
            </a:r>
          </a:p>
          <a:p>
            <a:pPr marL="0" indent="-457200">
              <a:spcBef>
                <a:spcPts val="0"/>
              </a:spcBef>
              <a:spcAft>
                <a:spcPts val="500"/>
              </a:spcAft>
              <a:buClr>
                <a:srgbClr val="FFFF00"/>
              </a:buClr>
              <a:defRPr/>
            </a:pPr>
            <a:r>
              <a:rPr lang="en-US" sz="2000" b="1" i="1" dirty="0">
                <a:latin typeface="Arial" pitchFamily="34" charset="0"/>
                <a:cs typeface="Arial" pitchFamily="34" charset="0"/>
              </a:rPr>
              <a:t>K.A.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500"/>
              </a:spcAft>
              <a:buClr>
                <a:srgbClr val="FFFF00"/>
              </a:buClr>
              <a:defRPr/>
            </a:pPr>
            <a:r>
              <a:rPr lang="en-US" sz="2000" b="1" i="1" dirty="0">
                <a:latin typeface="Arial" pitchFamily="34" charset="0"/>
                <a:cs typeface="Arial" pitchFamily="34" charset="0"/>
              </a:rPr>
              <a:t>Dennington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Voluntarily Dismissed</a:t>
            </a:r>
          </a:p>
          <a:p>
            <a:pPr marL="0" indent="-457200">
              <a:spcBef>
                <a:spcPts val="0"/>
              </a:spcBef>
              <a:spcAft>
                <a:spcPts val="500"/>
              </a:spcAft>
              <a:buClr>
                <a:srgbClr val="FFFF00"/>
              </a:buClr>
              <a:defRPr/>
            </a:pPr>
            <a:r>
              <a:rPr lang="en-US" sz="2000" b="1" i="1" dirty="0">
                <a:latin typeface="Arial" pitchFamily="34" charset="0"/>
                <a:cs typeface="Arial" pitchFamily="34" charset="0"/>
              </a:rPr>
              <a:t>Howard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500"/>
              </a:spcAft>
              <a:buClr>
                <a:srgbClr val="FFFF00"/>
              </a:buClr>
              <a:defRPr/>
            </a:pPr>
            <a:r>
              <a:rPr lang="en-US" sz="2000" b="1" i="1" dirty="0" err="1">
                <a:latin typeface="Arial" pitchFamily="34" charset="0"/>
                <a:cs typeface="Arial" pitchFamily="34" charset="0"/>
              </a:rPr>
              <a:t>Leming</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Reversed &amp; Remanded</a:t>
            </a:r>
          </a:p>
          <a:p>
            <a:pPr marL="0" indent="-457200">
              <a:spcBef>
                <a:spcPts val="0"/>
              </a:spcBef>
              <a:spcAft>
                <a:spcPts val="500"/>
              </a:spcAft>
              <a:buClr>
                <a:srgbClr val="FFFF00"/>
              </a:buClr>
              <a:defRPr/>
            </a:pPr>
            <a:r>
              <a:rPr lang="en-US" sz="2000" b="1" i="1" dirty="0">
                <a:latin typeface="Arial" pitchFamily="34" charset="0"/>
                <a:cs typeface="Arial" pitchFamily="34" charset="0"/>
              </a:rPr>
              <a:t>Rogers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500"/>
              </a:spcAft>
              <a:buClr>
                <a:srgbClr val="FFFF00"/>
              </a:buClr>
              <a:defRPr/>
            </a:pPr>
            <a:r>
              <a:rPr lang="en-US" sz="2000" b="1" i="1" dirty="0">
                <a:latin typeface="Arial" pitchFamily="34" charset="0"/>
                <a:cs typeface="Arial" pitchFamily="34" charset="0"/>
              </a:rPr>
              <a:t>Winkler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En Banc Hearing Denied</a:t>
            </a:r>
          </a:p>
          <a:p>
            <a:pPr marL="0" indent="-457200">
              <a:spcBef>
                <a:spcPts val="0"/>
              </a:spcBef>
              <a:spcAft>
                <a:spcPts val="500"/>
              </a:spcAft>
              <a:buClr>
                <a:srgbClr val="FFFF00"/>
              </a:buClr>
              <a:defRPr/>
            </a:pPr>
            <a:r>
              <a:rPr lang="en-US" sz="2000" b="1" i="1" dirty="0">
                <a:latin typeface="Arial" pitchFamily="34" charset="0"/>
                <a:cs typeface="Arial" pitchFamily="34" charset="0"/>
              </a:rPr>
              <a:t>W.J.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 &amp; En Banc Hearing Denied</a:t>
            </a:r>
          </a:p>
          <a:p>
            <a:pPr marL="0" indent="-457200">
              <a:spcBef>
                <a:spcPts val="0"/>
              </a:spcBef>
              <a:spcAft>
                <a:spcPts val="500"/>
              </a:spcAft>
              <a:buClr>
                <a:srgbClr val="FFFF00"/>
              </a:buClr>
              <a:defRPr/>
            </a:pPr>
            <a:r>
              <a:rPr lang="en-US" sz="2000" b="1" i="1" dirty="0" err="1">
                <a:latin typeface="Arial" pitchFamily="34" charset="0"/>
                <a:cs typeface="Arial" pitchFamily="34" charset="0"/>
              </a:rPr>
              <a:t>Veytsel</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Dismissed &amp; Transferred</a:t>
            </a:r>
          </a:p>
          <a:p>
            <a:pPr marL="0" indent="-457200">
              <a:spcBef>
                <a:spcPts val="0"/>
              </a:spcBef>
              <a:spcAft>
                <a:spcPts val="500"/>
              </a:spcAft>
              <a:buClr>
                <a:srgbClr val="FFFF00"/>
              </a:buClr>
              <a:defRPr/>
            </a:pPr>
            <a:endParaRPr lang="en-US" sz="800" b="1" u="sng" dirty="0">
              <a:latin typeface="Arial" pitchFamily="34" charset="0"/>
              <a:cs typeface="Arial" pitchFamily="34" charset="0"/>
            </a:endParaRPr>
          </a:p>
          <a:p>
            <a:pPr marL="0" indent="0">
              <a:spcBef>
                <a:spcPts val="0"/>
              </a:spcBef>
              <a:spcAft>
                <a:spcPts val="600"/>
              </a:spcAft>
              <a:buFont typeface="Wingdings" panose="05000000000000000000" pitchFamily="2" charset="2"/>
              <a:buNone/>
              <a:defRPr/>
            </a:pPr>
            <a:r>
              <a:rPr lang="en-US" sz="2400" b="1" u="sng" dirty="0">
                <a:latin typeface="Arial" pitchFamily="34" charset="0"/>
                <a:cs typeface="Arial" pitchFamily="34" charset="0"/>
              </a:rPr>
              <a:t>Appeals by Respondent</a:t>
            </a:r>
            <a:r>
              <a:rPr lang="en-US" sz="2400" b="1" dirty="0">
                <a:latin typeface="Arial" pitchFamily="34" charset="0"/>
                <a:cs typeface="Arial" pitchFamily="34" charset="0"/>
              </a:rPr>
              <a:t>:</a:t>
            </a:r>
          </a:p>
          <a:p>
            <a:pPr marL="0" indent="-457200">
              <a:spcBef>
                <a:spcPts val="0"/>
              </a:spcBef>
              <a:spcAft>
                <a:spcPts val="600"/>
              </a:spcAft>
              <a:buClr>
                <a:srgbClr val="FFFF00"/>
              </a:buClr>
              <a:defRPr/>
            </a:pPr>
            <a:r>
              <a:rPr lang="en-US" sz="2000" i="1" dirty="0">
                <a:latin typeface="Arial" pitchFamily="34" charset="0"/>
                <a:cs typeface="Arial" pitchFamily="34" charset="0"/>
              </a:rPr>
              <a:t>None currently</a:t>
            </a:r>
            <a:endParaRPr lang="en-US" sz="2000" dirty="0">
              <a:solidFill>
                <a:srgbClr val="FFFF00"/>
              </a:solidFill>
              <a:latin typeface="Arial" pitchFamily="34" charset="0"/>
              <a:cs typeface="Arial" pitchFamily="34" charset="0"/>
            </a:endParaRPr>
          </a:p>
          <a:p>
            <a:pPr marL="0" indent="0">
              <a:buFont typeface="Wingdings" panose="05000000000000000000" pitchFamily="2" charset="2"/>
              <a:buNone/>
              <a:defRPr/>
            </a:pPr>
            <a:endParaRPr lang="en-US" sz="2000" b="1" i="1" dirty="0">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5</a:t>
            </a:fld>
            <a:endParaRPr lang="en-US" altLang="en-US" dirty="0"/>
          </a:p>
        </p:txBody>
      </p:sp>
      <p:sp>
        <p:nvSpPr>
          <p:cNvPr id="10245" name="TextBox 11"/>
          <p:cNvSpPr txBox="1">
            <a:spLocks noChangeArrowheads="1"/>
          </p:cNvSpPr>
          <p:nvPr/>
        </p:nvSpPr>
        <p:spPr bwMode="auto">
          <a:xfrm>
            <a:off x="789709" y="6386096"/>
            <a:ext cx="756458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i="1" dirty="0">
                <a:latin typeface="Arial" panose="020B0604020202020204" pitchFamily="34" charset="0"/>
              </a:rPr>
              <a:t>All decisions are available on the CAFC’s website:  </a:t>
            </a:r>
            <a:r>
              <a:rPr lang="en-US" altLang="en-US" sz="1600" u="sng" dirty="0">
                <a:latin typeface="Arial" panose="020B0604020202020204" pitchFamily="34" charset="0"/>
              </a:rPr>
              <a:t>http://www.cafc.uscourts.gov</a:t>
            </a:r>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Decided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2600" dirty="0">
                <a:latin typeface="Arial" pitchFamily="34" charset="0"/>
                <a:cs typeface="Arial" pitchFamily="34" charset="0"/>
              </a:rPr>
              <a:t>Appeals:  U.S. Court of Appeals for the Federal Circuit</a:t>
            </a:r>
            <a:endParaRPr lang="en-US" sz="2400" dirty="0">
              <a:latin typeface="Arial" pitchFamily="34" charset="0"/>
              <a:cs typeface="Arial" pitchFamily="34" charset="0"/>
            </a:endParaRPr>
          </a:p>
        </p:txBody>
      </p:sp>
      <p:sp>
        <p:nvSpPr>
          <p:cNvPr id="65539" name="Rectangle 3"/>
          <p:cNvSpPr>
            <a:spLocks noGrp="1" noChangeArrowheads="1"/>
          </p:cNvSpPr>
          <p:nvPr>
            <p:ph sz="half" idx="1"/>
          </p:nvPr>
        </p:nvSpPr>
        <p:spPr>
          <a:xfrm>
            <a:off x="914400" y="1828800"/>
            <a:ext cx="64008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a:t>
            </a:r>
            <a:r>
              <a:rPr lang="en-US" sz="2400" b="1" dirty="0">
                <a:latin typeface="Arial" pitchFamily="34" charset="0"/>
                <a:cs typeface="Arial" pitchFamily="34" charset="0"/>
              </a:rPr>
              <a: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Capri 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err="1">
                <a:latin typeface="Arial" pitchFamily="34" charset="0"/>
                <a:cs typeface="Arial" pitchFamily="34" charset="0"/>
              </a:rPr>
              <a:t>Cerrone</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latin typeface="Arial" pitchFamily="34" charset="0"/>
                <a:cs typeface="Arial" pitchFamily="34" charset="0"/>
              </a:rPr>
              <a:t>Doles v. HHS</a:t>
            </a:r>
            <a:r>
              <a:rPr lang="en-US" sz="2000" b="1" i="1" dirty="0">
                <a:solidFill>
                  <a:srgbClr val="FFFF00"/>
                </a:solidFill>
                <a:latin typeface="Arial" pitchFamily="34" charset="0"/>
                <a:cs typeface="Arial" pitchFamily="34" charset="0"/>
              </a:rPr>
              <a:t>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err="1">
                <a:latin typeface="Arial" pitchFamily="34" charset="0"/>
                <a:cs typeface="Arial" pitchFamily="34" charset="0"/>
              </a:rPr>
              <a:t>Falzon</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solidFill>
                  <a:srgbClr val="FFFF00"/>
                </a:solidFill>
                <a:latin typeface="Arial" pitchFamily="34" charset="0"/>
                <a:cs typeface="Arial" pitchFamily="34" charset="0"/>
              </a:rPr>
              <a:t>Gamboa-Avila</a:t>
            </a:r>
            <a:r>
              <a:rPr lang="en-US" sz="2000" b="1" i="1" dirty="0">
                <a:latin typeface="Arial" pitchFamily="34" charset="0"/>
                <a:cs typeface="Arial" pitchFamily="34" charset="0"/>
              </a:rPr>
              <a:t> </a:t>
            </a:r>
            <a:r>
              <a:rPr lang="en-US" sz="2000" b="1" i="1" dirty="0">
                <a:solidFill>
                  <a:srgbClr val="FFFF00"/>
                </a:solidFill>
                <a:latin typeface="Arial" pitchFamily="34" charset="0"/>
                <a:cs typeface="Arial" pitchFamily="34" charset="0"/>
              </a:rPr>
              <a:t>v. HHS </a:t>
            </a:r>
            <a:r>
              <a:rPr lang="en-US" sz="2000" dirty="0">
                <a:latin typeface="Arial" pitchFamily="34" charset="0"/>
                <a:cs typeface="Arial" pitchFamily="34" charset="0"/>
              </a:rPr>
              <a:t>(Entitlement)</a:t>
            </a:r>
          </a:p>
          <a:p>
            <a:pPr marL="0" indent="-457200">
              <a:spcBef>
                <a:spcPts val="0"/>
              </a:spcBef>
              <a:spcAft>
                <a:spcPts val="1200"/>
              </a:spcAft>
              <a:buClr>
                <a:srgbClr val="FFFF00"/>
              </a:buClr>
              <a:defRPr/>
            </a:pPr>
            <a:r>
              <a:rPr lang="en-US" sz="2000" b="1" i="1" dirty="0">
                <a:latin typeface="Arial" pitchFamily="34" charset="0"/>
                <a:cs typeface="Arial" pitchFamily="34" charset="0"/>
              </a:rPr>
              <a:t>Henkel v. HHS </a:t>
            </a:r>
            <a:r>
              <a:rPr lang="en-US" sz="2000" dirty="0">
                <a:latin typeface="Arial" pitchFamily="34" charset="0"/>
                <a:cs typeface="Arial" pitchFamily="34" charset="0"/>
              </a:rPr>
              <a:t>(Entitlement) </a:t>
            </a:r>
          </a:p>
          <a:p>
            <a:pPr marL="0" indent="-457200">
              <a:spcBef>
                <a:spcPts val="0"/>
              </a:spcBef>
              <a:spcAft>
                <a:spcPts val="1200"/>
              </a:spcAft>
              <a:buClr>
                <a:srgbClr val="FFFF00"/>
              </a:buClr>
              <a:defRPr/>
            </a:pPr>
            <a:r>
              <a:rPr lang="en-US" sz="2000" b="1" i="1" dirty="0">
                <a:latin typeface="Arial" pitchFamily="34" charset="0"/>
                <a:cs typeface="Arial" pitchFamily="34" charset="0"/>
              </a:rPr>
              <a:t>J.S. v. HHS </a:t>
            </a:r>
            <a:r>
              <a:rPr lang="en-US" sz="2000" dirty="0">
                <a:latin typeface="Arial" pitchFamily="34" charset="0"/>
                <a:cs typeface="Arial" pitchFamily="34" charset="0"/>
              </a:rPr>
              <a:t>(Entitlement) </a:t>
            </a:r>
          </a:p>
          <a:p>
            <a:pPr marL="0" indent="-457200">
              <a:spcBef>
                <a:spcPts val="0"/>
              </a:spcBef>
              <a:spcAft>
                <a:spcPts val="1200"/>
              </a:spcAft>
              <a:buClr>
                <a:srgbClr val="FFFF00"/>
              </a:buClr>
              <a:defRPr/>
            </a:pPr>
            <a:r>
              <a:rPr lang="en-US" sz="2000" b="1" i="1" dirty="0" err="1">
                <a:latin typeface="Arial" pitchFamily="34" charset="0"/>
                <a:cs typeface="Arial" pitchFamily="34" charset="0"/>
              </a:rPr>
              <a:t>Kalajdzic</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6</a:t>
            </a:fld>
            <a:endParaRPr lang="en-US" altLang="en-US" dirty="0"/>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Pending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8" name="TextBox 1"/>
          <p:cNvSpPr txBox="1">
            <a:spLocks noChangeArrowheads="1"/>
          </p:cNvSpPr>
          <p:nvPr/>
        </p:nvSpPr>
        <p:spPr bwMode="auto">
          <a:xfrm>
            <a:off x="3352800" y="6386096"/>
            <a:ext cx="5029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dirty="0">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effectLst>
                  <a:outerShdw blurRad="38100" dist="38100" dir="2700000" algn="tl">
                    <a:srgbClr val="000000">
                      <a:alpha val="43137"/>
                    </a:srgbClr>
                  </a:outerShdw>
                </a:effectLst>
                <a:latin typeface="Arial" panose="020B0604020202020204" pitchFamily="34" charset="0"/>
              </a:rPr>
              <a:t> are new this reporting period</a:t>
            </a:r>
          </a:p>
        </p:txBody>
      </p:sp>
    </p:spTree>
    <p:extLst>
      <p:ext uri="{BB962C8B-B14F-4D97-AF65-F5344CB8AC3E}">
        <p14:creationId xmlns:p14="http://schemas.microsoft.com/office/powerpoint/2010/main" val="36774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2600" dirty="0">
                <a:latin typeface="Arial" pitchFamily="34" charset="0"/>
                <a:cs typeface="Arial" pitchFamily="34" charset="0"/>
              </a:rPr>
              <a:t>Appeals:  U.S. Court of Appeals for the Federal Circuit</a:t>
            </a:r>
            <a:endParaRPr lang="en-US" sz="2400" dirty="0">
              <a:latin typeface="Arial" pitchFamily="34" charset="0"/>
              <a:cs typeface="Arial" pitchFamily="34" charset="0"/>
            </a:endParaRPr>
          </a:p>
        </p:txBody>
      </p:sp>
      <p:sp>
        <p:nvSpPr>
          <p:cNvPr id="65539" name="Rectangle 3"/>
          <p:cNvSpPr>
            <a:spLocks noGrp="1" noChangeArrowheads="1"/>
          </p:cNvSpPr>
          <p:nvPr>
            <p:ph sz="half" idx="1"/>
          </p:nvPr>
        </p:nvSpPr>
        <p:spPr>
          <a:xfrm>
            <a:off x="914400" y="1828800"/>
            <a:ext cx="64008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 (cont.):</a:t>
            </a:r>
          </a:p>
          <a:p>
            <a:pPr>
              <a:spcBef>
                <a:spcPts val="0"/>
              </a:spcBef>
              <a:spcAft>
                <a:spcPts val="1200"/>
              </a:spcAft>
              <a:buClr>
                <a:srgbClr val="FFFF00"/>
              </a:buClr>
              <a:defRPr/>
            </a:pPr>
            <a:r>
              <a:rPr lang="en-US" sz="2000" b="1" i="1" dirty="0">
                <a:latin typeface="Arial" pitchFamily="34" charset="0"/>
                <a:cs typeface="Arial" pitchFamily="34" charset="0"/>
              </a:rPr>
              <a:t>Larson v. HHS </a:t>
            </a:r>
            <a:r>
              <a:rPr lang="en-US" sz="2000" dirty="0">
                <a:latin typeface="Arial" pitchFamily="34" charset="0"/>
                <a:cs typeface="Arial" pitchFamily="34" charset="0"/>
              </a:rPr>
              <a:t>(Entitlement) </a:t>
            </a:r>
            <a:endParaRPr lang="en-US" sz="2000" b="1" i="1" dirty="0">
              <a:latin typeface="Arial" pitchFamily="34" charset="0"/>
              <a:cs typeface="Arial" pitchFamily="34" charset="0"/>
            </a:endParaRPr>
          </a:p>
          <a:p>
            <a:pPr>
              <a:spcBef>
                <a:spcPts val="0"/>
              </a:spcBef>
              <a:spcAft>
                <a:spcPts val="1200"/>
              </a:spcAft>
              <a:buClr>
                <a:srgbClr val="FFFF00"/>
              </a:buClr>
              <a:defRPr/>
            </a:pPr>
            <a:r>
              <a:rPr lang="en-US" sz="2000" b="1" i="1" dirty="0" err="1">
                <a:solidFill>
                  <a:srgbClr val="FFFF00"/>
                </a:solidFill>
                <a:latin typeface="Arial" pitchFamily="34" charset="0"/>
                <a:cs typeface="Arial" pitchFamily="34" charset="0"/>
              </a:rPr>
              <a:t>Osenbach</a:t>
            </a:r>
            <a:r>
              <a:rPr lang="en-US" sz="2000" b="1" i="1" dirty="0">
                <a:solidFill>
                  <a:srgbClr val="FFFF00"/>
                </a:solidFill>
                <a:latin typeface="Arial" pitchFamily="34" charset="0"/>
                <a:cs typeface="Arial" pitchFamily="34" charset="0"/>
              </a:rPr>
              <a:t> v. HHS </a:t>
            </a:r>
            <a:r>
              <a:rPr lang="en-US" sz="2000" dirty="0">
                <a:latin typeface="Arial" pitchFamily="34" charset="0"/>
                <a:cs typeface="Arial" pitchFamily="34" charset="0"/>
              </a:rPr>
              <a:t>(Entitlement) </a:t>
            </a:r>
          </a:p>
          <a:p>
            <a:pPr>
              <a:spcBef>
                <a:spcPts val="0"/>
              </a:spcBef>
              <a:spcAft>
                <a:spcPts val="1200"/>
              </a:spcAft>
              <a:buClr>
                <a:srgbClr val="FFFF00"/>
              </a:buClr>
              <a:defRPr/>
            </a:pPr>
            <a:r>
              <a:rPr lang="en-US" sz="2000" b="1" i="1" dirty="0">
                <a:latin typeface="Arial" pitchFamily="34" charset="0"/>
                <a:cs typeface="Arial" pitchFamily="34" charset="0"/>
              </a:rPr>
              <a:t>Sheller v. HHS </a:t>
            </a:r>
            <a:r>
              <a:rPr lang="en-US" sz="2000" dirty="0">
                <a:latin typeface="Arial" pitchFamily="34" charset="0"/>
                <a:cs typeface="Arial" pitchFamily="34" charset="0"/>
              </a:rPr>
              <a:t>(Attorneys’ Fees/Costs)</a:t>
            </a:r>
          </a:p>
          <a:p>
            <a:pPr>
              <a:spcBef>
                <a:spcPts val="0"/>
              </a:spcBef>
              <a:spcAft>
                <a:spcPts val="1200"/>
              </a:spcAft>
              <a:buClr>
                <a:srgbClr val="FFFF00"/>
              </a:buClr>
              <a:defRPr/>
            </a:pPr>
            <a:r>
              <a:rPr lang="en-US" sz="2000" b="1" i="1" dirty="0">
                <a:solidFill>
                  <a:srgbClr val="FFFF00"/>
                </a:solidFill>
                <a:latin typeface="Arial" pitchFamily="34" charset="0"/>
                <a:cs typeface="Arial" pitchFamily="34" charset="0"/>
              </a:rPr>
              <a:t>Simmons v. HHS </a:t>
            </a:r>
            <a:r>
              <a:rPr lang="en-US" sz="2000" dirty="0">
                <a:latin typeface="Arial" pitchFamily="34" charset="0"/>
                <a:cs typeface="Arial" pitchFamily="34" charset="0"/>
              </a:rPr>
              <a:t>(Entitlement) </a:t>
            </a:r>
          </a:p>
          <a:p>
            <a:pPr>
              <a:spcBef>
                <a:spcPts val="0"/>
              </a:spcBef>
              <a:spcAft>
                <a:spcPts val="1200"/>
              </a:spcAft>
              <a:buClr>
                <a:srgbClr val="FFFF00"/>
              </a:buClr>
              <a:defRPr/>
            </a:pPr>
            <a:r>
              <a:rPr lang="en-US" sz="2000" b="1" i="1" dirty="0">
                <a:solidFill>
                  <a:srgbClr val="FFFF00"/>
                </a:solidFill>
                <a:latin typeface="Arial" pitchFamily="34" charset="0"/>
                <a:cs typeface="Arial" pitchFamily="34" charset="0"/>
              </a:rPr>
              <a:t>Townsend v. HHS </a:t>
            </a:r>
            <a:r>
              <a:rPr lang="en-US" sz="2000" dirty="0">
                <a:latin typeface="Arial" pitchFamily="34" charset="0"/>
                <a:cs typeface="Arial" pitchFamily="34" charset="0"/>
              </a:rPr>
              <a:t>(Entitlement) </a:t>
            </a:r>
          </a:p>
          <a:p>
            <a:pPr>
              <a:spcBef>
                <a:spcPts val="0"/>
              </a:spcBef>
              <a:spcAft>
                <a:spcPts val="1200"/>
              </a:spcAft>
              <a:buClr>
                <a:srgbClr val="FFFF00"/>
              </a:buClr>
              <a:defRPr/>
            </a:pPr>
            <a:r>
              <a:rPr lang="en-US" sz="2000" b="1" i="1" dirty="0" err="1">
                <a:solidFill>
                  <a:srgbClr val="FFFF00"/>
                </a:solidFill>
                <a:latin typeface="Arial" pitchFamily="34" charset="0"/>
                <a:cs typeface="Arial" pitchFamily="34" charset="0"/>
              </a:rPr>
              <a:t>Vinesar</a:t>
            </a:r>
            <a:r>
              <a:rPr lang="en-US" sz="2000" b="1" i="1" dirty="0">
                <a:solidFill>
                  <a:srgbClr val="FFFF00"/>
                </a:solidFill>
                <a:latin typeface="Arial" pitchFamily="34" charset="0"/>
                <a:cs typeface="Arial" pitchFamily="34" charset="0"/>
              </a:rPr>
              <a:t> v. HHS </a:t>
            </a:r>
            <a:r>
              <a:rPr lang="en-US" sz="2000" dirty="0">
                <a:latin typeface="Arial" pitchFamily="34" charset="0"/>
                <a:cs typeface="Arial" pitchFamily="34" charset="0"/>
              </a:rPr>
              <a:t>(Entitlement)</a:t>
            </a:r>
          </a:p>
          <a:p>
            <a:pPr>
              <a:spcBef>
                <a:spcPts val="0"/>
              </a:spcBef>
              <a:spcAft>
                <a:spcPts val="1200"/>
              </a:spcAft>
              <a:buClr>
                <a:srgbClr val="FFFF00"/>
              </a:buClr>
              <a:defRPr/>
            </a:pPr>
            <a:r>
              <a:rPr lang="en-US" sz="2000" b="1" i="1" dirty="0">
                <a:latin typeface="Arial" pitchFamily="34" charset="0"/>
                <a:cs typeface="Arial" pitchFamily="34" charset="0"/>
              </a:rPr>
              <a:t>Walters v. HHS </a:t>
            </a:r>
            <a:r>
              <a:rPr lang="en-US" sz="2000" dirty="0">
                <a:latin typeface="Arial" pitchFamily="34" charset="0"/>
                <a:cs typeface="Arial" pitchFamily="34" charset="0"/>
              </a:rPr>
              <a:t>(Entitlement)</a:t>
            </a:r>
          </a:p>
          <a:p>
            <a:pPr>
              <a:spcBef>
                <a:spcPts val="0"/>
              </a:spcBef>
              <a:spcAft>
                <a:spcPts val="1200"/>
              </a:spcAft>
              <a:buClr>
                <a:srgbClr val="FFFF00"/>
              </a:buClr>
              <a:defRPr/>
            </a:pPr>
            <a:r>
              <a:rPr lang="en-US" sz="2000" b="1" i="1" dirty="0">
                <a:latin typeface="Arial" pitchFamily="34" charset="0"/>
                <a:cs typeface="Arial" pitchFamily="34" charset="0"/>
              </a:rPr>
              <a:t>White v. HHS </a:t>
            </a:r>
            <a:r>
              <a:rPr lang="en-US" sz="2000" dirty="0">
                <a:latin typeface="Arial" pitchFamily="34" charset="0"/>
                <a:cs typeface="Arial" pitchFamily="34" charset="0"/>
              </a:rPr>
              <a:t>(Entitlement)</a:t>
            </a:r>
          </a:p>
          <a:p>
            <a:pPr>
              <a:spcBef>
                <a:spcPts val="0"/>
              </a:spcBef>
              <a:spcAft>
                <a:spcPts val="1200"/>
              </a:spcAft>
              <a:buClr>
                <a:srgbClr val="FFFF00"/>
              </a:buClr>
              <a:defRPr/>
            </a:pPr>
            <a:endParaRPr lang="en-US" sz="2000" dirty="0">
              <a:latin typeface="Arial" pitchFamily="34" charset="0"/>
              <a:cs typeface="Arial" pitchFamily="34" charset="0"/>
            </a:endParaRPr>
          </a:p>
          <a:p>
            <a:pPr>
              <a:spcBef>
                <a:spcPts val="0"/>
              </a:spcBef>
              <a:spcAft>
                <a:spcPts val="1200"/>
              </a:spcAft>
              <a:buClr>
                <a:srgbClr val="FFFF00"/>
              </a:buCl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7</a:t>
            </a:fld>
            <a:endParaRPr lang="en-US" altLang="en-US" dirty="0"/>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Pending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8" name="TextBox 1"/>
          <p:cNvSpPr txBox="1">
            <a:spLocks noChangeArrowheads="1"/>
          </p:cNvSpPr>
          <p:nvPr/>
        </p:nvSpPr>
        <p:spPr bwMode="auto">
          <a:xfrm>
            <a:off x="3352800" y="6386096"/>
            <a:ext cx="5029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dirty="0">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effectLst>
                  <a:outerShdw blurRad="38100" dist="38100" dir="2700000" algn="tl">
                    <a:srgbClr val="000000">
                      <a:alpha val="43137"/>
                    </a:srgbClr>
                  </a:outerShdw>
                </a:effectLst>
                <a:latin typeface="Arial" panose="020B0604020202020204" pitchFamily="34" charset="0"/>
              </a:rPr>
              <a:t> are new this reporting period</a:t>
            </a:r>
          </a:p>
        </p:txBody>
      </p:sp>
    </p:spTree>
    <p:extLst>
      <p:ext uri="{BB962C8B-B14F-4D97-AF65-F5344CB8AC3E}">
        <p14:creationId xmlns:p14="http://schemas.microsoft.com/office/powerpoint/2010/main" val="1218910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2600" dirty="0">
                <a:latin typeface="Arial" pitchFamily="34" charset="0"/>
                <a:cs typeface="Arial" pitchFamily="34" charset="0"/>
              </a:rPr>
              <a:t>Appeals:  U.S. Court of Appeals for the Federal Circuit</a:t>
            </a:r>
            <a:endParaRPr lang="en-US" sz="2400" dirty="0">
              <a:latin typeface="Arial" pitchFamily="34" charset="0"/>
              <a:cs typeface="Arial" pitchFamily="34" charset="0"/>
            </a:endParaRPr>
          </a:p>
        </p:txBody>
      </p:sp>
      <p:sp>
        <p:nvSpPr>
          <p:cNvPr id="65539" name="Rectangle 3"/>
          <p:cNvSpPr>
            <a:spLocks noGrp="1" noChangeArrowheads="1"/>
          </p:cNvSpPr>
          <p:nvPr>
            <p:ph sz="half" idx="1"/>
          </p:nvPr>
        </p:nvSpPr>
        <p:spPr>
          <a:xfrm>
            <a:off x="914400" y="1828800"/>
            <a:ext cx="64008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Respondent</a:t>
            </a:r>
            <a:r>
              <a:rPr lang="en-US" sz="2400" b="1" dirty="0">
                <a:latin typeface="Arial" pitchFamily="34" charset="0"/>
                <a:cs typeface="Arial" pitchFamily="34" charset="0"/>
              </a:rPr>
              <a:t>:</a:t>
            </a:r>
          </a:p>
          <a:p>
            <a:pPr marL="0" lvl="0" indent="339725">
              <a:spcBef>
                <a:spcPts val="0"/>
              </a:spcBef>
              <a:spcAft>
                <a:spcPts val="1200"/>
              </a:spcAft>
              <a:buClr>
                <a:srgbClr val="FFFF00"/>
              </a:buClr>
              <a:defRPr/>
            </a:pPr>
            <a:r>
              <a:rPr lang="en-US" sz="2000" b="1" i="1" dirty="0">
                <a:latin typeface="Arial" pitchFamily="34" charset="0"/>
                <a:cs typeface="Arial" pitchFamily="34" charset="0"/>
              </a:rPr>
              <a:t>Hinton v. HHS</a:t>
            </a:r>
            <a:r>
              <a:rPr lang="en-US" sz="2000" b="1" i="1" dirty="0">
                <a:solidFill>
                  <a:srgbClr val="FFFF00"/>
                </a:solidFill>
                <a:latin typeface="Arial" pitchFamily="34" charset="0"/>
                <a:cs typeface="Arial" pitchFamily="34" charset="0"/>
              </a:rPr>
              <a:t> </a:t>
            </a:r>
            <a:r>
              <a:rPr lang="en-US" sz="2000" dirty="0">
                <a:solidFill>
                  <a:srgbClr val="FFFFFF"/>
                </a:solidFill>
                <a:latin typeface="Arial" pitchFamily="34" charset="0"/>
                <a:cs typeface="Arial" pitchFamily="34" charset="0"/>
              </a:rPr>
              <a:t>(Entitlement) </a:t>
            </a:r>
          </a:p>
          <a:p>
            <a:pPr marL="0" lvl="0" indent="339725">
              <a:spcBef>
                <a:spcPts val="0"/>
              </a:spcBef>
              <a:spcAft>
                <a:spcPts val="1200"/>
              </a:spcAft>
              <a:buClr>
                <a:srgbClr val="FFFF00"/>
              </a:buClr>
              <a:defRPr/>
            </a:pPr>
            <a:r>
              <a:rPr lang="en-US" sz="2000" b="1" i="1" dirty="0">
                <a:latin typeface="Arial" pitchFamily="34" charset="0"/>
                <a:cs typeface="Arial" pitchFamily="34" charset="0"/>
              </a:rPr>
              <a:t>Stratton v. HHS </a:t>
            </a:r>
            <a:r>
              <a:rPr lang="en-US" sz="2000" dirty="0">
                <a:solidFill>
                  <a:srgbClr val="FFFFFF"/>
                </a:solidFill>
                <a:latin typeface="Arial" pitchFamily="34" charset="0"/>
                <a:cs typeface="Arial" pitchFamily="34" charset="0"/>
              </a:rPr>
              <a:t>(</a:t>
            </a:r>
            <a:r>
              <a:rPr lang="en-US" sz="2000" dirty="0">
                <a:latin typeface="Arial" pitchFamily="34" charset="0"/>
                <a:cs typeface="Arial" pitchFamily="34" charset="0"/>
              </a:rPr>
              <a:t>Attorneys’ Fees/Costs</a:t>
            </a:r>
            <a:r>
              <a:rPr lang="en-US" sz="2000" dirty="0">
                <a:solidFill>
                  <a:srgbClr val="FFFFFF"/>
                </a:solidFill>
                <a:latin typeface="Arial" pitchFamily="34" charset="0"/>
                <a:cs typeface="Arial" pitchFamily="34" charset="0"/>
              </a:rPr>
              <a:t>)</a:t>
            </a:r>
            <a:endParaRPr lang="en-US" sz="2000" dirty="0">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8</a:t>
            </a:fld>
            <a:endParaRPr lang="en-US" altLang="en-US" dirty="0"/>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Pending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8" name="TextBox 1"/>
          <p:cNvSpPr txBox="1">
            <a:spLocks noChangeArrowheads="1"/>
          </p:cNvSpPr>
          <p:nvPr/>
        </p:nvSpPr>
        <p:spPr bwMode="auto">
          <a:xfrm>
            <a:off x="3352800" y="6386096"/>
            <a:ext cx="5029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dirty="0">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effectLst>
                  <a:outerShdw blurRad="38100" dist="38100" dir="2700000" algn="tl">
                    <a:srgbClr val="000000">
                      <a:alpha val="43137"/>
                    </a:srgbClr>
                  </a:outerShdw>
                </a:effectLst>
                <a:latin typeface="Arial" panose="020B0604020202020204" pitchFamily="34" charset="0"/>
              </a:rPr>
              <a:t> are new this reporting period</a:t>
            </a:r>
          </a:p>
        </p:txBody>
      </p:sp>
    </p:spTree>
    <p:extLst>
      <p:ext uri="{BB962C8B-B14F-4D97-AF65-F5344CB8AC3E}">
        <p14:creationId xmlns:p14="http://schemas.microsoft.com/office/powerpoint/2010/main" val="3085838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4"/>
          <p:cNvSpPr>
            <a:spLocks noGrp="1"/>
          </p:cNvSpPr>
          <p:nvPr>
            <p:ph type="title"/>
          </p:nvPr>
        </p:nvSpPr>
        <p:spPr>
          <a:xfrm>
            <a:off x="0" y="304800"/>
            <a:ext cx="9144000" cy="914400"/>
          </a:xfrm>
        </p:spPr>
        <p:txBody>
          <a:bodyPr/>
          <a:lstStyle/>
          <a:p>
            <a:pPr>
              <a:defRPr/>
            </a:pPr>
            <a:r>
              <a:rPr lang="en-US" sz="3200" dirty="0">
                <a:latin typeface="Arial" pitchFamily="34" charset="0"/>
                <a:cs typeface="Arial" pitchFamily="34" charset="0"/>
              </a:rPr>
              <a:t>Appeals:  U.S. Court of Federal Claims</a:t>
            </a:r>
          </a:p>
        </p:txBody>
      </p:sp>
      <p:sp>
        <p:nvSpPr>
          <p:cNvPr id="65539" name="Rectangle 3"/>
          <p:cNvSpPr>
            <a:spLocks noGrp="1" noChangeArrowheads="1"/>
          </p:cNvSpPr>
          <p:nvPr>
            <p:ph sz="half" idx="1"/>
          </p:nvPr>
        </p:nvSpPr>
        <p:spPr>
          <a:xfrm>
            <a:off x="914400" y="1828800"/>
            <a:ext cx="8229600" cy="4371370"/>
          </a:xfrm>
        </p:spPr>
        <p:txBody>
          <a:bodyPr/>
          <a:lstStyle/>
          <a:p>
            <a:pPr marL="0" indent="0">
              <a:spcBef>
                <a:spcPts val="0"/>
              </a:spcBef>
              <a:spcAft>
                <a:spcPts val="1200"/>
              </a:spcAft>
              <a:buFont typeface="Wingdings" panose="05000000000000000000" pitchFamily="2" charset="2"/>
              <a:buNone/>
              <a:defRPr/>
            </a:pPr>
            <a:r>
              <a:rPr lang="en-US" sz="2400" b="1" u="sng" dirty="0">
                <a:latin typeface="Arial" pitchFamily="34" charset="0"/>
                <a:cs typeface="Arial" pitchFamily="34" charset="0"/>
              </a:rPr>
              <a:t>Appeals by Petitioner</a:t>
            </a:r>
            <a:r>
              <a:rPr lang="en-US" sz="2400" b="1" dirty="0">
                <a:latin typeface="Arial" pitchFamily="34" charset="0"/>
                <a:cs typeface="Arial" pitchFamily="34" charset="0"/>
              </a:rPr>
              <a:t>:</a:t>
            </a:r>
          </a:p>
          <a:p>
            <a:pPr marL="0" indent="-457200">
              <a:spcBef>
                <a:spcPts val="0"/>
              </a:spcBef>
              <a:spcAft>
                <a:spcPts val="1200"/>
              </a:spcAft>
              <a:buClr>
                <a:srgbClr val="FFFF00"/>
              </a:buClr>
              <a:defRPr/>
            </a:pPr>
            <a:r>
              <a:rPr lang="en-US" sz="2000" b="1" i="1" dirty="0" err="1">
                <a:latin typeface="Arial" pitchFamily="34" charset="0"/>
                <a:cs typeface="Arial" pitchFamily="34" charset="0"/>
              </a:rPr>
              <a:t>Anklam</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1200"/>
              </a:spcAft>
              <a:buClr>
                <a:srgbClr val="FFFF00"/>
              </a:buClr>
              <a:defRPr/>
            </a:pPr>
            <a:r>
              <a:rPr lang="en-US" sz="2000" b="1" i="1" dirty="0">
                <a:latin typeface="Arial" pitchFamily="34" charset="0"/>
                <a:cs typeface="Arial" pitchFamily="34" charset="0"/>
              </a:rPr>
              <a:t>Fisher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1200"/>
              </a:spcAft>
              <a:buClr>
                <a:srgbClr val="FFFF00"/>
              </a:buClr>
              <a:defRPr/>
            </a:pPr>
            <a:r>
              <a:rPr lang="en-US" sz="2000" b="1" i="1" dirty="0">
                <a:latin typeface="Arial" pitchFamily="34" charset="0"/>
                <a:cs typeface="Arial" pitchFamily="34" charset="0"/>
              </a:rPr>
              <a:t>Gamboa-Avila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1200"/>
              </a:spcAft>
              <a:buClr>
                <a:srgbClr val="FFFF00"/>
              </a:buClr>
              <a:defRPr/>
            </a:pPr>
            <a:r>
              <a:rPr lang="en-US" sz="2000" b="1" i="1" dirty="0">
                <a:latin typeface="Arial" pitchFamily="34" charset="0"/>
                <a:cs typeface="Arial" pitchFamily="34" charset="0"/>
              </a:rPr>
              <a:t>Mead v. HHS </a:t>
            </a:r>
            <a:r>
              <a:rPr lang="en-US" sz="2000" dirty="0">
                <a:latin typeface="Arial" pitchFamily="34" charset="0"/>
                <a:cs typeface="Arial" pitchFamily="34" charset="0"/>
              </a:rPr>
              <a:t>(Attorneys’ Fees/Costs): </a:t>
            </a:r>
            <a:r>
              <a:rPr lang="en-US" sz="2000" dirty="0">
                <a:solidFill>
                  <a:srgbClr val="FFFF00"/>
                </a:solidFill>
                <a:latin typeface="Arial" pitchFamily="34" charset="0"/>
                <a:cs typeface="Arial" pitchFamily="34" charset="0"/>
              </a:rPr>
              <a:t>Vacated &amp; Remanded</a:t>
            </a:r>
          </a:p>
          <a:p>
            <a:pPr marL="0" indent="-457200">
              <a:spcBef>
                <a:spcPts val="0"/>
              </a:spcBef>
              <a:spcAft>
                <a:spcPts val="1200"/>
              </a:spcAft>
              <a:buClr>
                <a:srgbClr val="FFFF00"/>
              </a:buClr>
              <a:defRPr/>
            </a:pPr>
            <a:r>
              <a:rPr lang="en-US" sz="2000" b="1" i="1" dirty="0">
                <a:latin typeface="Arial" pitchFamily="34" charset="0"/>
                <a:cs typeface="Arial" pitchFamily="34" charset="0"/>
              </a:rPr>
              <a:t>Townsend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1200"/>
              </a:spcAft>
              <a:buClr>
                <a:srgbClr val="FFFF00"/>
              </a:buClr>
              <a:defRPr/>
            </a:pPr>
            <a:r>
              <a:rPr lang="en-US" sz="2000" b="1" i="1" dirty="0">
                <a:latin typeface="Arial" pitchFamily="34" charset="0"/>
                <a:cs typeface="Arial" pitchFamily="34" charset="0"/>
              </a:rPr>
              <a:t>Stricker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 </a:t>
            </a:r>
          </a:p>
          <a:p>
            <a:pPr marL="0" indent="-457200">
              <a:spcBef>
                <a:spcPts val="0"/>
              </a:spcBef>
              <a:spcAft>
                <a:spcPts val="1200"/>
              </a:spcAft>
              <a:buClr>
                <a:srgbClr val="FFFF00"/>
              </a:buClr>
              <a:defRPr/>
            </a:pPr>
            <a:r>
              <a:rPr lang="en-US" sz="2000" b="1" i="1" dirty="0" err="1">
                <a:latin typeface="Arial" pitchFamily="34" charset="0"/>
                <a:cs typeface="Arial" pitchFamily="34" charset="0"/>
              </a:rPr>
              <a:t>Trinnaman</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a:t>
            </a:r>
          </a:p>
          <a:p>
            <a:pPr marL="0" indent="-457200">
              <a:spcBef>
                <a:spcPts val="0"/>
              </a:spcBef>
              <a:spcAft>
                <a:spcPts val="1200"/>
              </a:spcAft>
              <a:buClr>
                <a:srgbClr val="FFFF00"/>
              </a:buClr>
              <a:defRPr/>
            </a:pPr>
            <a:r>
              <a:rPr lang="en-US" sz="2000" b="1" i="1" dirty="0" err="1">
                <a:latin typeface="Arial" pitchFamily="34" charset="0"/>
                <a:cs typeface="Arial" pitchFamily="34" charset="0"/>
              </a:rPr>
              <a:t>Vinesar</a:t>
            </a:r>
            <a:r>
              <a:rPr lang="en-US" sz="2000" b="1" i="1" dirty="0">
                <a:latin typeface="Arial" pitchFamily="34" charset="0"/>
                <a:cs typeface="Arial" pitchFamily="34" charset="0"/>
              </a:rPr>
              <a:t> v. HHS </a:t>
            </a:r>
            <a:r>
              <a:rPr lang="en-US" sz="2000" dirty="0">
                <a:latin typeface="Arial" pitchFamily="34" charset="0"/>
                <a:cs typeface="Arial" pitchFamily="34" charset="0"/>
              </a:rPr>
              <a:t>(Entitlement): </a:t>
            </a:r>
            <a:r>
              <a:rPr lang="en-US" sz="2000" dirty="0">
                <a:solidFill>
                  <a:srgbClr val="FFFF00"/>
                </a:solidFill>
                <a:latin typeface="Arial" pitchFamily="34" charset="0"/>
                <a:cs typeface="Arial" pitchFamily="34" charset="0"/>
              </a:rPr>
              <a:t>Affirmed </a:t>
            </a:r>
          </a:p>
          <a:p>
            <a:pPr marL="0" indent="-457200">
              <a:spcBef>
                <a:spcPts val="0"/>
              </a:spcBef>
              <a:spcAft>
                <a:spcPts val="1200"/>
              </a:spcAft>
              <a:buClr>
                <a:srgbClr val="FFFF00"/>
              </a:buClr>
              <a:defRPr/>
            </a:pPr>
            <a:endParaRPr lang="en-US" sz="2000" dirty="0">
              <a:solidFill>
                <a:srgbClr val="FFFF00"/>
              </a:solidFill>
              <a:latin typeface="Arial" pitchFamily="34" charset="0"/>
              <a:cs typeface="Arial" pitchFamily="34" charset="0"/>
            </a:endParaRPr>
          </a:p>
          <a:p>
            <a:pPr marL="0" indent="0">
              <a:buFont typeface="Wingdings" panose="05000000000000000000" pitchFamily="2" charset="2"/>
              <a:buNone/>
              <a:defRPr/>
            </a:pPr>
            <a:endParaRPr lang="en-US" sz="1100" b="1" dirty="0">
              <a:latin typeface="Arial" pitchFamily="34" charset="0"/>
              <a:cs typeface="Arial" pitchFamily="34" charset="0"/>
            </a:endParaRPr>
          </a:p>
          <a:p>
            <a:pPr marL="0" indent="0">
              <a:buSzPct val="60000"/>
              <a:buFont typeface="Wingdings" panose="05000000000000000000" pitchFamily="2" charset="2"/>
              <a:buNone/>
              <a:defRPr/>
            </a:pPr>
            <a:r>
              <a:rPr lang="en-US" sz="2000" dirty="0">
                <a:latin typeface="Arial" pitchFamily="34" charset="0"/>
                <a:cs typeface="Arial" pitchFamily="34" charset="0"/>
              </a:rPr>
              <a:t>			</a:t>
            </a: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algn="ctr">
              <a:defRPr/>
            </a:pPr>
            <a:endParaRPr lang="en-US" sz="1400" dirty="0">
              <a:latin typeface="Arial" pitchFamily="34" charset="0"/>
              <a:cs typeface="Arial" pitchFamily="34" charset="0"/>
            </a:endParaRPr>
          </a:p>
          <a:p>
            <a:pPr marL="0" indent="0">
              <a:buFont typeface="Wingdings" panose="05000000000000000000" pitchFamily="2" charset="2"/>
              <a:buNone/>
              <a:defRPr/>
            </a:pPr>
            <a:endParaRPr lang="en-US" sz="2000" b="1" u="sng" dirty="0">
              <a:latin typeface="Arial" pitchFamily="34" charset="0"/>
              <a:cs typeface="Arial" pitchFamily="34" charset="0"/>
            </a:endParaRPr>
          </a:p>
          <a:p>
            <a:pPr marL="0" indent="0">
              <a:buFont typeface="Wingdings" panose="05000000000000000000" pitchFamily="2" charset="2"/>
              <a:buNone/>
              <a:defRPr/>
            </a:pPr>
            <a:endParaRPr lang="en-US" sz="2000" i="1"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2000" dirty="0">
              <a:latin typeface="Arial" pitchFamily="34" charset="0"/>
              <a:cs typeface="Arial" pitchFamily="34" charset="0"/>
            </a:endParaRPr>
          </a:p>
          <a:p>
            <a:pPr>
              <a:defRPr/>
            </a:pPr>
            <a:endParaRPr lang="en-US" sz="2000" dirty="0">
              <a:latin typeface="Arial" pitchFamily="34" charset="0"/>
              <a:cs typeface="Arial" pitchFamily="34" charset="0"/>
            </a:endParaRPr>
          </a:p>
          <a:p>
            <a:pPr marL="0" indent="0">
              <a:buFont typeface="Wingdings" panose="05000000000000000000" pitchFamily="2" charset="2"/>
              <a:buNone/>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i="1" dirty="0">
                <a:latin typeface="Arial" pitchFamily="34" charset="0"/>
                <a:cs typeface="Arial" pitchFamily="34" charset="0"/>
              </a:rPr>
              <a:t>	</a:t>
            </a:r>
          </a:p>
          <a:p>
            <a:pPr>
              <a:defRPr/>
            </a:pPr>
            <a:endParaRPr lang="en-US" sz="1800" i="1" dirty="0">
              <a:latin typeface="Arial" pitchFamily="34" charset="0"/>
              <a:cs typeface="Arial" pitchFamily="34" charset="0"/>
            </a:endParaRPr>
          </a:p>
          <a:p>
            <a:pPr marL="0" indent="0">
              <a:buFont typeface="Wingdings" panose="05000000000000000000" pitchFamily="2" charset="2"/>
              <a:buNone/>
              <a:defRPr/>
            </a:pPr>
            <a:r>
              <a:rPr lang="en-US" sz="1800" b="1" dirty="0">
                <a:latin typeface="Arial" pitchFamily="34" charset="0"/>
                <a:cs typeface="Arial" pitchFamily="34" charset="0"/>
              </a:rPr>
              <a:t>     </a:t>
            </a:r>
            <a:endParaRPr lang="en-US" sz="1800" dirty="0">
              <a:latin typeface="Arial" pitchFamily="34" charset="0"/>
              <a:cs typeface="Arial" pitchFamily="34" charset="0"/>
            </a:endParaRPr>
          </a:p>
          <a:p>
            <a:pPr>
              <a:buFont typeface="Wingdings" panose="05000000000000000000" pitchFamily="2" charset="2"/>
              <a:buNone/>
              <a:defRPr/>
            </a:pPr>
            <a:r>
              <a:rPr lang="en-US" sz="2000" dirty="0">
                <a:latin typeface="Arial" pitchFamily="34" charset="0"/>
                <a:cs typeface="Arial" pitchFamily="34" charset="0"/>
              </a:rPr>
              <a:t>	</a:t>
            </a:r>
          </a:p>
          <a:p>
            <a:pPr eaLnBrk="1" hangingPunct="1">
              <a:defRPr/>
            </a:pPr>
            <a:endParaRPr lang="en-US" sz="2000" b="1" u="sng" dirty="0">
              <a:latin typeface="Arial" pitchFamily="34" charset="0"/>
              <a:cs typeface="Arial" pitchFamily="34" charset="0"/>
            </a:endParaRPr>
          </a:p>
          <a:p>
            <a:pPr eaLnBrk="1" hangingPunct="1">
              <a:defRPr/>
            </a:pPr>
            <a:endParaRPr lang="en-US" sz="2000" b="1" u="sng" dirty="0">
              <a:latin typeface="Arial" pitchFamily="34" charset="0"/>
              <a:cs typeface="Arial" pitchFamily="34" charset="0"/>
            </a:endParaRPr>
          </a:p>
          <a:p>
            <a:pPr eaLnBrk="1" hangingPunct="1">
              <a:buFont typeface="Wingdings" panose="05000000000000000000" pitchFamily="2" charset="2"/>
              <a:buNone/>
              <a:defRPr/>
            </a:pPr>
            <a:r>
              <a:rPr lang="en-US" sz="1600" dirty="0">
                <a:latin typeface="Arial" pitchFamily="34" charset="0"/>
                <a:cs typeface="Arial" pitchFamily="34" charset="0"/>
              </a:rPr>
              <a:t>		</a:t>
            </a:r>
            <a:endParaRPr lang="en-US" sz="20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solidFill>
                <a:schemeClr val="accent1">
                  <a:lumMod val="40000"/>
                  <a:lumOff val="60000"/>
                </a:schemeClr>
              </a:solidFill>
              <a:latin typeface="Arial" pitchFamily="34" charset="0"/>
              <a:cs typeface="Arial" pitchFamily="34" charset="0"/>
            </a:endParaRPr>
          </a:p>
          <a:p>
            <a:pPr eaLnBrk="1" hangingPunct="1">
              <a:buFont typeface="Wingdings" panose="05000000000000000000" pitchFamily="2" charset="2"/>
              <a:buNone/>
              <a:defRPr/>
            </a:pPr>
            <a:endParaRPr lang="en-US" sz="1600" dirty="0"/>
          </a:p>
          <a:p>
            <a:pPr lvl="2" eaLnBrk="1" hangingPunct="1">
              <a:defRPr/>
            </a:pPr>
            <a:endParaRPr lang="en-US" sz="12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a:p>
            <a:pPr eaLnBrk="1" hangingPunct="1">
              <a:lnSpc>
                <a:spcPct val="80000"/>
              </a:lnSpc>
              <a:buFont typeface="Wingdings" panose="05000000000000000000" pitchFamily="2" charset="2"/>
              <a:buNone/>
              <a:defRPr/>
            </a:pPr>
            <a:endParaRPr lang="en-US" sz="2000" u="sng" dirty="0"/>
          </a:p>
        </p:txBody>
      </p:sp>
      <p:sp>
        <p:nvSpPr>
          <p:cNvPr id="5" name="Slide Number Placeholder 4"/>
          <p:cNvSpPr>
            <a:spLocks noGrp="1"/>
          </p:cNvSpPr>
          <p:nvPr>
            <p:ph type="sldNum" sz="quarter" idx="11"/>
          </p:nvPr>
        </p:nvSpPr>
        <p:spPr/>
        <p:txBody>
          <a:bodyPr/>
          <a:lstStyle/>
          <a:p>
            <a:pPr>
              <a:defRPr/>
            </a:pPr>
            <a:fld id="{D506C80E-0FE0-45A2-8773-7D976BFAFBF1}" type="slidenum">
              <a:rPr lang="en-US" altLang="en-US" smtClean="0"/>
              <a:pPr>
                <a:defRPr/>
              </a:pPr>
              <a:t>9</a:t>
            </a:fld>
            <a:endParaRPr lang="en-US" altLang="en-US" dirty="0"/>
          </a:p>
        </p:txBody>
      </p:sp>
      <p:sp>
        <p:nvSpPr>
          <p:cNvPr id="10245" name="TextBox 11"/>
          <p:cNvSpPr txBox="1">
            <a:spLocks noChangeArrowheads="1"/>
          </p:cNvSpPr>
          <p:nvPr/>
        </p:nvSpPr>
        <p:spPr bwMode="auto">
          <a:xfrm>
            <a:off x="914400" y="6079123"/>
            <a:ext cx="73636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1600" i="1" dirty="0">
                <a:effectLst>
                  <a:outerShdw blurRad="38100" dist="38100" dir="2700000" algn="tl">
                    <a:srgbClr val="000000">
                      <a:alpha val="43137"/>
                    </a:srgbClr>
                  </a:outerShdw>
                </a:effectLst>
                <a:latin typeface="Arial" panose="020B0604020202020204" pitchFamily="34" charset="0"/>
              </a:rPr>
              <a:t>All decisions are available on the CFC’s website: </a:t>
            </a:r>
            <a:r>
              <a:rPr lang="en-US" altLang="en-US" sz="1600" u="sng" dirty="0">
                <a:effectLst>
                  <a:outerShdw blurRad="38100" dist="38100" dir="2700000" algn="tl">
                    <a:srgbClr val="000000">
                      <a:alpha val="43137"/>
                    </a:srgbClr>
                  </a:outerShdw>
                </a:effectLst>
                <a:latin typeface="Arial" panose="020B0604020202020204" pitchFamily="34" charset="0"/>
              </a:rPr>
              <a:t>http://www.uscfc.uscourts.gov</a:t>
            </a:r>
          </a:p>
        </p:txBody>
      </p:sp>
      <p:sp>
        <p:nvSpPr>
          <p:cNvPr id="2" name="TextBox 1"/>
          <p:cNvSpPr txBox="1"/>
          <p:nvPr/>
        </p:nvSpPr>
        <p:spPr>
          <a:xfrm>
            <a:off x="3352800" y="1103213"/>
            <a:ext cx="2438400" cy="677108"/>
          </a:xfrm>
          <a:prstGeom prst="rect">
            <a:avLst/>
          </a:prstGeom>
          <a:noFill/>
        </p:spPr>
        <p:txBody>
          <a:bodyPr wrap="square" rtlCol="0">
            <a:spAutoFit/>
          </a:bodyPr>
          <a:lstStyle/>
          <a:p>
            <a:pPr algn="ctr"/>
            <a:r>
              <a:rPr lang="en-US" sz="2400" b="1" kern="0" dirty="0">
                <a:solidFill>
                  <a:srgbClr val="FFFF00"/>
                </a:solidFill>
                <a:effectLst>
                  <a:outerShdw blurRad="38100" dist="38100" dir="2700000" algn="tl">
                    <a:srgbClr val="000000"/>
                  </a:outerShdw>
                </a:effectLst>
                <a:ea typeface="+mj-ea"/>
              </a:rPr>
              <a:t>Decided Cases</a:t>
            </a:r>
          </a:p>
          <a:p>
            <a:pPr algn="ctr"/>
            <a:r>
              <a:rPr lang="en-US" sz="1400" b="1" kern="0" dirty="0">
                <a:solidFill>
                  <a:schemeClr val="tx2"/>
                </a:solidFill>
                <a:effectLst>
                  <a:outerShdw blurRad="38100" dist="38100" dir="2700000" algn="tl">
                    <a:srgbClr val="000000"/>
                  </a:outerShdw>
                </a:effectLst>
                <a:ea typeface="+mj-ea"/>
              </a:rPr>
              <a:t>As of June 15, 2024</a:t>
            </a:r>
            <a:endParaRPr lang="en-US" sz="1400" dirty="0">
              <a:solidFill>
                <a:schemeClr val="tx2"/>
              </a:solidFill>
            </a:endParaRPr>
          </a:p>
        </p:txBody>
      </p:sp>
      <p:sp>
        <p:nvSpPr>
          <p:cNvPr id="3" name="TextBox 2">
            <a:extLst>
              <a:ext uri="{FF2B5EF4-FFF2-40B4-BE49-F238E27FC236}">
                <a16:creationId xmlns:a16="http://schemas.microsoft.com/office/drawing/2014/main" id="{BE523FB3-4F15-4EA7-49F2-0BC2915F09B0}"/>
              </a:ext>
            </a:extLst>
          </p:cNvPr>
          <p:cNvSpPr txBox="1"/>
          <p:nvPr/>
        </p:nvSpPr>
        <p:spPr>
          <a:xfrm>
            <a:off x="3505200" y="6416873"/>
            <a:ext cx="5029200" cy="615553"/>
          </a:xfrm>
          <a:prstGeom prst="rect">
            <a:avLst/>
          </a:prstGeom>
          <a:noFill/>
        </p:spPr>
        <p:txBody>
          <a:bodyPr wrap="square" rtlCol="0">
            <a:spAutoFit/>
          </a:bodyPr>
          <a:lstStyle/>
          <a:p>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*Case names in </a:t>
            </a:r>
            <a:r>
              <a:rPr lang="en-US" altLang="en-US" sz="1600" dirty="0">
                <a:solidFill>
                  <a:srgbClr val="FFFF00"/>
                </a:solidFill>
                <a:effectLst>
                  <a:outerShdw blurRad="38100" dist="38100" dir="2700000" algn="tl">
                    <a:srgbClr val="000000">
                      <a:alpha val="43137"/>
                    </a:srgbClr>
                  </a:outerShdw>
                </a:effectLst>
                <a:latin typeface="Arial" panose="020B0604020202020204" pitchFamily="34" charset="0"/>
              </a:rPr>
              <a:t>yellow</a:t>
            </a:r>
            <a:r>
              <a:rPr lang="en-US" altLang="en-US" sz="1600" dirty="0">
                <a:solidFill>
                  <a:srgbClr val="FFFFFF"/>
                </a:solidFill>
                <a:effectLst>
                  <a:outerShdw blurRad="38100" dist="38100" dir="2700000" algn="tl">
                    <a:srgbClr val="000000">
                      <a:alpha val="43137"/>
                    </a:srgbClr>
                  </a:outerShdw>
                </a:effectLst>
                <a:latin typeface="Arial" panose="020B0604020202020204" pitchFamily="34" charset="0"/>
              </a:rPr>
              <a:t> are new this reporting period</a:t>
            </a:r>
          </a:p>
          <a:p>
            <a:endParaRPr lang="en-US" dirty="0"/>
          </a:p>
        </p:txBody>
      </p:sp>
    </p:spTree>
    <p:extLst>
      <p:ext uri="{BB962C8B-B14F-4D97-AF65-F5344CB8AC3E}">
        <p14:creationId xmlns:p14="http://schemas.microsoft.com/office/powerpoint/2010/main" val="1274912599"/>
      </p:ext>
    </p:extLst>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68723</TotalTime>
  <Words>3615</Words>
  <Application>Microsoft Office PowerPoint</Application>
  <PresentationFormat>On-screen Show (4:3)</PresentationFormat>
  <Paragraphs>1196</Paragraphs>
  <Slides>33</Slides>
  <Notes>14</Notes>
  <HiddenSlides>0</HiddenSlides>
  <MMClips>0</MMClips>
  <ScaleCrop>false</ScaleCrop>
  <HeadingPairs>
    <vt:vector size="8" baseType="variant">
      <vt:variant>
        <vt:lpstr>Fonts Used</vt:lpstr>
      </vt:variant>
      <vt:variant>
        <vt:i4>3</vt:i4>
      </vt:variant>
      <vt:variant>
        <vt:lpstr>Theme</vt:lpstr>
      </vt:variant>
      <vt:variant>
        <vt:i4>1</vt:i4>
      </vt:variant>
      <vt:variant>
        <vt:lpstr>Slide Titles</vt:lpstr>
      </vt:variant>
      <vt:variant>
        <vt:i4>33</vt:i4>
      </vt:variant>
      <vt:variant>
        <vt:lpstr>Custom Shows</vt:lpstr>
      </vt:variant>
      <vt:variant>
        <vt:i4>1</vt:i4>
      </vt:variant>
    </vt:vector>
  </HeadingPairs>
  <TitlesOfParts>
    <vt:vector size="38" baseType="lpstr">
      <vt:lpstr>Arial</vt:lpstr>
      <vt:lpstr>Garamond</vt:lpstr>
      <vt:lpstr>Wingdings</vt:lpstr>
      <vt:lpstr>Stream</vt:lpstr>
      <vt:lpstr>PowerPoint Presentation</vt:lpstr>
      <vt:lpstr>Statistics Reporting Period: 2/16/24 – 6/15/24</vt:lpstr>
      <vt:lpstr>Statistics Reporting Period: 2/16/24 – 6/15/24</vt:lpstr>
      <vt:lpstr>Statistics Reporting Period: 2/16/24 – 6/15/24</vt:lpstr>
      <vt:lpstr>Appeals:  U.S. Court of Appeals for the Federal Circuit</vt:lpstr>
      <vt:lpstr>Appeals:  U.S. Court of Appeals for the Federal Circuit</vt:lpstr>
      <vt:lpstr>Appeals:  U.S. Court of Appeals for the Federal Circuit</vt:lpstr>
      <vt:lpstr>Appeals:  U.S. Court of Appeals for the Federal Circuit</vt:lpstr>
      <vt:lpstr>Appeals:  U.S. Court of Federal Claims</vt:lpstr>
      <vt:lpstr>Appeals:  U.S. Court of Federal Claims</vt:lpstr>
      <vt:lpstr>Appeals:  U.S. Court of Federal Claims</vt:lpstr>
      <vt:lpstr>Appeals:  U.S. Court of Federal Claims</vt:lpstr>
      <vt:lpstr>Scheduled Oral Arguments</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Adjudicated Settlements* Reporting Period: 2/16/24 – 6/15/24</vt:lpstr>
      <vt:lpstr>Appendix</vt:lpstr>
      <vt:lpstr>Glossary of Terms</vt:lpstr>
      <vt:lpstr>Glossary of Terms</vt:lpstr>
      <vt:lpstr>Glossary of Terms</vt:lpstr>
      <vt:lpstr>Petition Processing in the Office of Special Masters</vt:lpstr>
      <vt:lpstr>Levels of Appeal in Vaccine Act Cases</vt:lpstr>
      <vt:lpstr>Appeals Process for Vaccine Act Cases</vt:lpstr>
      <vt:lpstr>Custom Show 1</vt:lpstr>
    </vt:vector>
  </TitlesOfParts>
  <Company>Civil Division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mraby</dc:creator>
  <cp:lastModifiedBy>Grimm, Valerie E. (CIV)</cp:lastModifiedBy>
  <cp:revision>2245</cp:revision>
  <cp:lastPrinted>2024-02-22T15:06:15Z</cp:lastPrinted>
  <dcterms:created xsi:type="dcterms:W3CDTF">2004-03-09T23:35:25Z</dcterms:created>
  <dcterms:modified xsi:type="dcterms:W3CDTF">2024-06-27T14:41:03Z</dcterms:modified>
</cp:coreProperties>
</file>