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handoutMasterIdLst>
    <p:handoutMasterId r:id="rId24"/>
  </p:handoutMasterIdLst>
  <p:sldIdLst>
    <p:sldId id="364" r:id="rId3"/>
    <p:sldId id="365" r:id="rId4"/>
    <p:sldId id="346" r:id="rId5"/>
    <p:sldId id="354" r:id="rId6"/>
    <p:sldId id="331" r:id="rId7"/>
    <p:sldId id="357" r:id="rId8"/>
    <p:sldId id="366" r:id="rId9"/>
    <p:sldId id="368" r:id="rId10"/>
    <p:sldId id="369" r:id="rId11"/>
    <p:sldId id="370" r:id="rId12"/>
    <p:sldId id="371" r:id="rId13"/>
    <p:sldId id="372" r:id="rId14"/>
    <p:sldId id="373" r:id="rId15"/>
    <p:sldId id="374" r:id="rId16"/>
    <p:sldId id="359" r:id="rId17"/>
    <p:sldId id="375" r:id="rId18"/>
    <p:sldId id="376" r:id="rId19"/>
    <p:sldId id="377" r:id="rId20"/>
    <p:sldId id="378" r:id="rId21"/>
    <p:sldId id="317" r:id="rId22"/>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John Butts" initials="JB" lastIdx="8" clrIdx="0">
    <p:extLst>
      <p:ext uri="{19B8F6BF-5375-455C-9EA6-DF929625EA0E}">
        <p15:presenceInfo xmlns:p15="http://schemas.microsoft.com/office/powerpoint/2012/main" userId="S-1-5-21-2482117454-3359243091-2387698914-50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4B9"/>
    <a:srgbClr val="6200F2"/>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82" autoAdjust="0"/>
  </p:normalViewPr>
  <p:slideViewPr>
    <p:cSldViewPr snapToGrid="0" snapToObjects="1">
      <p:cViewPr>
        <p:scale>
          <a:sx n="81" d="100"/>
          <a:sy n="81" d="100"/>
        </p:scale>
        <p:origin x="85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1-09T15:00:08.214" idx="8">
    <p:pos x="3904" y="1308"/>
    <p:text>Alternate idea, could count down each 10 min - I'm good with either</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fld id="{56572FC1-1C54-41F8-869E-DD30AB9A7380}" type="datetime1">
              <a:rPr lang="en-US"/>
              <a:pPr/>
              <a:t>1/15/2020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fld id="{0748369E-9286-4C71-BA1E-93B31ED53524}" type="slidenum">
              <a:rPr lang="en-US"/>
              <a:pPr/>
              <a:t>‹#›</a:t>
            </a:fld>
            <a:endParaRPr lang="en-US" dirty="0"/>
          </a:p>
        </p:txBody>
      </p:sp>
    </p:spTree>
    <p:extLst>
      <p:ext uri="{BB962C8B-B14F-4D97-AF65-F5344CB8AC3E}">
        <p14:creationId xmlns:p14="http://schemas.microsoft.com/office/powerpoint/2010/main" val="3202715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fld id="{062E7615-724F-460E-95CB-2D5D1E709BA1}" type="datetime1">
              <a:rPr lang="en-US"/>
              <a:pPr/>
              <a:t>1/15/2020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fld id="{20A1D26D-8B05-443B-BB99-EBCF41D0A384}" type="slidenum">
              <a:rPr lang="en-US"/>
              <a:pPr/>
              <a:t>‹#›</a:t>
            </a:fld>
            <a:endParaRPr lang="en-US" dirty="0"/>
          </a:p>
        </p:txBody>
      </p:sp>
    </p:spTree>
    <p:extLst>
      <p:ext uri="{BB962C8B-B14F-4D97-AF65-F5344CB8AC3E}">
        <p14:creationId xmlns:p14="http://schemas.microsoft.com/office/powerpoint/2010/main" val="16461776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pPr/>
              <a:t>1</a:t>
            </a:fld>
            <a:endParaRPr lang="en-US" dirty="0"/>
          </a:p>
        </p:txBody>
      </p:sp>
    </p:spTree>
    <p:extLst>
      <p:ext uri="{BB962C8B-B14F-4D97-AF65-F5344CB8AC3E}">
        <p14:creationId xmlns:p14="http://schemas.microsoft.com/office/powerpoint/2010/main" val="345908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wrap up and move to Question</a:t>
            </a:r>
            <a:r>
              <a:rPr lang="en-US" baseline="0" dirty="0" smtClean="0"/>
              <a:t> 3</a:t>
            </a:r>
            <a:endParaRPr lang="en-US" dirty="0"/>
          </a:p>
        </p:txBody>
      </p:sp>
      <p:sp>
        <p:nvSpPr>
          <p:cNvPr id="4" name="Slide Number Placeholder 3"/>
          <p:cNvSpPr>
            <a:spLocks noGrp="1"/>
          </p:cNvSpPr>
          <p:nvPr>
            <p:ph type="sldNum" sz="quarter" idx="10"/>
          </p:nvPr>
        </p:nvSpPr>
        <p:spPr/>
        <p:txBody>
          <a:bodyPr/>
          <a:lstStyle/>
          <a:p>
            <a:fld id="{9C7CFA74-A9CE-4A58-9CDE-2A06F239DC1D}" type="slidenum">
              <a:rPr lang="en-US" smtClean="0"/>
              <a:t>11</a:t>
            </a:fld>
            <a:endParaRPr lang="en-US"/>
          </a:p>
        </p:txBody>
      </p:sp>
    </p:spTree>
    <p:extLst>
      <p:ext uri="{BB962C8B-B14F-4D97-AF65-F5344CB8AC3E}">
        <p14:creationId xmlns:p14="http://schemas.microsoft.com/office/powerpoint/2010/main" val="118894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to keep them succinct and on a time!</a:t>
            </a:r>
          </a:p>
          <a:p>
            <a:endParaRPr lang="en-US" dirty="0" smtClean="0"/>
          </a:p>
          <a:p>
            <a:r>
              <a:rPr lang="en-US" b="1" dirty="0" smtClean="0"/>
              <a:t>10 minute report out</a:t>
            </a:r>
            <a:endParaRPr lang="en-US" b="1" dirty="0"/>
          </a:p>
        </p:txBody>
      </p:sp>
      <p:sp>
        <p:nvSpPr>
          <p:cNvPr id="4" name="Slide Number Placeholder 3"/>
          <p:cNvSpPr>
            <a:spLocks noGrp="1"/>
          </p:cNvSpPr>
          <p:nvPr>
            <p:ph type="sldNum" sz="quarter" idx="10"/>
          </p:nvPr>
        </p:nvSpPr>
        <p:spPr/>
        <p:txBody>
          <a:bodyPr/>
          <a:lstStyle/>
          <a:p>
            <a:fld id="{9C7CFA74-A9CE-4A58-9CDE-2A06F239DC1D}" type="slidenum">
              <a:rPr lang="en-US" smtClean="0"/>
              <a:t>14</a:t>
            </a:fld>
            <a:endParaRPr lang="en-US"/>
          </a:p>
        </p:txBody>
      </p:sp>
    </p:spTree>
    <p:extLst>
      <p:ext uri="{BB962C8B-B14F-4D97-AF65-F5344CB8AC3E}">
        <p14:creationId xmlns:p14="http://schemas.microsoft.com/office/powerpoint/2010/main" val="110400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pPr/>
              <a:t>15</a:t>
            </a:fld>
            <a:endParaRPr lang="en-US" dirty="0"/>
          </a:p>
        </p:txBody>
      </p:sp>
    </p:spTree>
    <p:extLst>
      <p:ext uri="{BB962C8B-B14F-4D97-AF65-F5344CB8AC3E}">
        <p14:creationId xmlns:p14="http://schemas.microsoft.com/office/powerpoint/2010/main" val="337231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3207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CFA74-A9CE-4A58-9CDE-2A06F239DC1D}" type="slidenum">
              <a:rPr lang="en-US" smtClean="0"/>
              <a:t>2</a:t>
            </a:fld>
            <a:endParaRPr lang="en-US"/>
          </a:p>
        </p:txBody>
      </p:sp>
    </p:spTree>
    <p:extLst>
      <p:ext uri="{BB962C8B-B14F-4D97-AF65-F5344CB8AC3E}">
        <p14:creationId xmlns:p14="http://schemas.microsoft.com/office/powerpoint/2010/main" val="106976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Over the next couple of days you will have time to learn from and with your peers from across the country about the communities, their programs and some of the strategies and approaches that are having good results. There will be times to network with your peers- in structured and more unstructured ways. This first networking session is your opportunity to make first contact with other FORHP grantees and begin to make connections that you can explore over the next couple of days. </a:t>
            </a:r>
            <a:endParaRPr lang="en-US" dirty="0"/>
          </a:p>
          <a:p>
            <a:r>
              <a:rPr lang="en-US" dirty="0"/>
              <a:t>There are 2 objectives for this networking session:</a:t>
            </a:r>
          </a:p>
          <a:p>
            <a:pPr lvl="0"/>
            <a:r>
              <a:rPr lang="en-US" dirty="0"/>
              <a:t>You will connect with other FORHP grantees and begin to find opportunities for peer learning that can be explored over the conference.</a:t>
            </a:r>
          </a:p>
          <a:p>
            <a:pPr lvl="0"/>
            <a:r>
              <a:rPr lang="en-US" dirty="0"/>
              <a:t>You will get some advice from peers to take home with you</a:t>
            </a:r>
          </a:p>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pPr/>
              <a:t>3</a:t>
            </a:fld>
            <a:endParaRPr lang="en-US" dirty="0"/>
          </a:p>
        </p:txBody>
      </p:sp>
    </p:spTree>
    <p:extLst>
      <p:ext uri="{BB962C8B-B14F-4D97-AF65-F5344CB8AC3E}">
        <p14:creationId xmlns:p14="http://schemas.microsoft.com/office/powerpoint/2010/main" val="344969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activity:</a:t>
            </a:r>
          </a:p>
          <a:p>
            <a:pPr marL="174982" indent="-174982">
              <a:buFontTx/>
              <a:buChar char="-"/>
            </a:pPr>
            <a:r>
              <a:rPr lang="en-US" baseline="0" dirty="0" smtClean="0"/>
              <a:t>Stand up or move away from the table and push your chair in. </a:t>
            </a:r>
          </a:p>
          <a:p>
            <a:pPr marL="174982" indent="-174982">
              <a:buFontTx/>
              <a:buChar char="-"/>
            </a:pPr>
            <a:r>
              <a:rPr lang="en-US" baseline="0" dirty="0" smtClean="0"/>
              <a:t>Walk to someone you have never spoken to before and Pair up</a:t>
            </a:r>
          </a:p>
          <a:p>
            <a:pPr marL="174982" indent="-174982">
              <a:buFontTx/>
              <a:buChar char="-"/>
            </a:pPr>
            <a:r>
              <a:rPr lang="en-US" baseline="0" dirty="0" smtClean="0"/>
              <a:t>You will have two questions to answer. You will have one min to answer each question. WE will give you the time.</a:t>
            </a:r>
          </a:p>
          <a:p>
            <a:pPr marL="174982" indent="-174982">
              <a:buFontTx/>
              <a:buChar char="-"/>
            </a:pPr>
            <a:r>
              <a:rPr lang="en-US" baseline="0" dirty="0" smtClean="0"/>
              <a:t>Before you begin, the person who is the taller of the pair raise your hand and keep it up.</a:t>
            </a:r>
          </a:p>
          <a:p>
            <a:pPr marL="174982" indent="-174982">
              <a:buFontTx/>
              <a:buChar char="-"/>
            </a:pPr>
            <a:r>
              <a:rPr lang="en-US" baseline="0" dirty="0" smtClean="0"/>
              <a:t>Here are your questions:</a:t>
            </a:r>
          </a:p>
          <a:p>
            <a:pPr marL="0" indent="0" algn="ctr">
              <a:buNone/>
            </a:pPr>
            <a:r>
              <a:rPr lang="en-US" b="1" i="1" dirty="0" smtClean="0"/>
              <a:t>What is one “aha” that you have from Day 1 of the meeting?</a:t>
            </a:r>
          </a:p>
          <a:p>
            <a:pPr marL="0" indent="0" algn="ctr">
              <a:buNone/>
            </a:pPr>
            <a:endParaRPr lang="en-US" b="1" i="1" dirty="0" smtClean="0"/>
          </a:p>
          <a:p>
            <a:pPr marL="0" indent="0" algn="ctr">
              <a:buNone/>
            </a:pPr>
            <a:r>
              <a:rPr lang="en-US" b="1" i="1" dirty="0" smtClean="0"/>
              <a:t>What question are you curious about as a result of participating in Day 1?</a:t>
            </a:r>
          </a:p>
          <a:p>
            <a:pPr marL="0" indent="0" algn="ctr">
              <a:buNone/>
            </a:pPr>
            <a:endParaRPr lang="en-US" b="1" i="1" dirty="0" smtClean="0"/>
          </a:p>
          <a:p>
            <a:pPr marL="174982" indent="-174982">
              <a:buFontTx/>
              <a:buChar char="-"/>
            </a:pPr>
            <a:r>
              <a:rPr lang="en-US" baseline="0" dirty="0" smtClean="0"/>
              <a:t>OK- so the person who has your hand up, raise your pointer finger, point it at your partner, and say “You go first”</a:t>
            </a:r>
          </a:p>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pPr/>
              <a:t>4</a:t>
            </a:fld>
            <a:endParaRPr lang="en-US" dirty="0"/>
          </a:p>
        </p:txBody>
      </p:sp>
    </p:spTree>
    <p:extLst>
      <p:ext uri="{BB962C8B-B14F-4D97-AF65-F5344CB8AC3E}">
        <p14:creationId xmlns:p14="http://schemas.microsoft.com/office/powerpoint/2010/main" val="207116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smtClean="0"/>
              <a:t>Stay standing with </a:t>
            </a:r>
            <a:r>
              <a:rPr lang="en-US" smtClean="0"/>
              <a:t>your partner</a:t>
            </a:r>
          </a:p>
          <a:p>
            <a:pPr defTabSz="466618">
              <a:defRPr/>
            </a:pPr>
            <a:r>
              <a:rPr lang="en-US" smtClean="0"/>
              <a:t>Ask </a:t>
            </a:r>
            <a:r>
              <a:rPr lang="en-US" dirty="0" smtClean="0"/>
              <a:t>people to consider moving tables to maximize</a:t>
            </a:r>
            <a:r>
              <a:rPr lang="en-US" baseline="0" dirty="0" smtClean="0"/>
              <a:t> interaction</a:t>
            </a:r>
            <a:endParaRPr lang="en-US" dirty="0" smtClean="0"/>
          </a:p>
          <a:p>
            <a:pPr defTabSz="466618">
              <a:defRPr/>
            </a:pPr>
            <a:r>
              <a:rPr lang="en-US" dirty="0"/>
              <a:t>This exercise will work best if you are not seated at a table with people you already know. You have one minute to move and find another table .</a:t>
            </a:r>
          </a:p>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pPr/>
              <a:t>5</a:t>
            </a:fld>
            <a:endParaRPr lang="en-US" dirty="0"/>
          </a:p>
        </p:txBody>
      </p:sp>
    </p:spTree>
    <p:extLst>
      <p:ext uri="{BB962C8B-B14F-4D97-AF65-F5344CB8AC3E}">
        <p14:creationId xmlns:p14="http://schemas.microsoft.com/office/powerpoint/2010/main" val="371530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pPr/>
              <a:t>6</a:t>
            </a:fld>
            <a:endParaRPr lang="en-US" dirty="0"/>
          </a:p>
        </p:txBody>
      </p:sp>
    </p:spTree>
    <p:extLst>
      <p:ext uri="{BB962C8B-B14F-4D97-AF65-F5344CB8AC3E}">
        <p14:creationId xmlns:p14="http://schemas.microsoft.com/office/powerpoint/2010/main" val="1695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Framing points: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Last year</a:t>
            </a:r>
            <a:r>
              <a:rPr lang="en-US" sz="1200" kern="1200" baseline="0" dirty="0" smtClean="0">
                <a:solidFill>
                  <a:schemeClr val="tx1"/>
                </a:solidFill>
                <a:effectLst/>
                <a:latin typeface="+mn-lt"/>
                <a:ea typeface="+mn-ea"/>
                <a:cs typeface="+mn-cs"/>
              </a:rPr>
              <a:t> of your </a:t>
            </a:r>
            <a:r>
              <a:rPr lang="en-US" sz="1200" kern="1200" dirty="0" smtClean="0">
                <a:solidFill>
                  <a:schemeClr val="tx1"/>
                </a:solidFill>
                <a:effectLst/>
                <a:latin typeface="+mn-lt"/>
                <a:ea typeface="+mn-ea"/>
                <a:cs typeface="+mn-cs"/>
              </a:rPr>
              <a:t>grant</a:t>
            </a:r>
            <a:r>
              <a:rPr lang="en-US" sz="1200" kern="1200" dirty="0" smtClean="0">
                <a:solidFill>
                  <a:schemeClr val="tx1"/>
                </a:solidFill>
                <a:effectLst/>
                <a:latin typeface="+mn-lt"/>
                <a:ea typeface="+mn-ea"/>
                <a:cs typeface="+mn-cs"/>
              </a:rPr>
              <a:t>, great timing to reflect back and celebrate/recognize successes to-date, share lessons learned with one another, and set sights forward for ensuring the long-term impact and sustainability of your work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And, whether you are new or more seasoned in your grant program, this is a great opportunity to both provide lessons learned and learn something new too.</a:t>
            </a:r>
          </a:p>
          <a:p>
            <a:endParaRPr lang="en-US" dirty="0"/>
          </a:p>
        </p:txBody>
      </p:sp>
      <p:sp>
        <p:nvSpPr>
          <p:cNvPr id="4" name="Slide Number Placeholder 3"/>
          <p:cNvSpPr>
            <a:spLocks noGrp="1"/>
          </p:cNvSpPr>
          <p:nvPr>
            <p:ph type="sldNum" sz="quarter" idx="10"/>
          </p:nvPr>
        </p:nvSpPr>
        <p:spPr/>
        <p:txBody>
          <a:bodyPr/>
          <a:lstStyle/>
          <a:p>
            <a:fld id="{9C7CFA74-A9CE-4A58-9CDE-2A06F239DC1D}" type="slidenum">
              <a:rPr lang="en-US" smtClean="0"/>
              <a:t>7</a:t>
            </a:fld>
            <a:endParaRPr lang="en-US"/>
          </a:p>
        </p:txBody>
      </p:sp>
    </p:spTree>
    <p:extLst>
      <p:ext uri="{BB962C8B-B14F-4D97-AF65-F5344CB8AC3E}">
        <p14:creationId xmlns:p14="http://schemas.microsoft.com/office/powerpoint/2010/main" val="358635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Identify Facilitator and Reporter</a:t>
            </a: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Facilitator</a:t>
            </a:r>
            <a:r>
              <a:rPr lang="en-US" sz="1200" b="0" kern="1200" dirty="0" smtClean="0">
                <a:solidFill>
                  <a:schemeClr val="tx1"/>
                </a:solidFill>
                <a:effectLst/>
                <a:latin typeface="+mn-lt"/>
                <a:ea typeface="ＭＳ Ｐゴシック" charset="-128"/>
                <a:cs typeface="ＭＳ Ｐゴシック" charset="-128"/>
              </a:rPr>
              <a:t>/time</a:t>
            </a:r>
            <a:r>
              <a:rPr lang="en-US" sz="1200" b="0" kern="1200" baseline="0" dirty="0" smtClean="0">
                <a:solidFill>
                  <a:schemeClr val="tx1"/>
                </a:solidFill>
                <a:effectLst/>
                <a:latin typeface="+mn-lt"/>
                <a:ea typeface="ＭＳ Ｐゴシック" charset="-128"/>
                <a:cs typeface="ＭＳ Ｐゴシック" charset="-128"/>
              </a:rPr>
              <a:t> keeper, keep discussion going and make sure keeping to 10 minutes per question</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Reporter</a:t>
            </a:r>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TA note:</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walk</a:t>
            </a:r>
            <a:r>
              <a:rPr lang="en-US" sz="1200" i="1" kern="1200" baseline="0" dirty="0" smtClean="0">
                <a:solidFill>
                  <a:schemeClr val="tx1"/>
                </a:solidFill>
                <a:effectLst/>
                <a:latin typeface="+mn-lt"/>
                <a:ea typeface="ＭＳ Ｐゴシック" charset="-128"/>
                <a:cs typeface="ＭＳ Ｐゴシック" charset="-128"/>
              </a:rPr>
              <a:t> around at end to help finalize report out</a:t>
            </a:r>
            <a:endParaRPr lang="en-US" dirty="0"/>
          </a:p>
        </p:txBody>
      </p:sp>
      <p:sp>
        <p:nvSpPr>
          <p:cNvPr id="4" name="Slide Number Placeholder 3"/>
          <p:cNvSpPr>
            <a:spLocks noGrp="1"/>
          </p:cNvSpPr>
          <p:nvPr>
            <p:ph type="sldNum" sz="quarter" idx="10"/>
          </p:nvPr>
        </p:nvSpPr>
        <p:spPr/>
        <p:txBody>
          <a:bodyPr/>
          <a:lstStyle/>
          <a:p>
            <a:fld id="{20A1D26D-8B05-443B-BB99-EBCF41D0A3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2538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yet, please starting moving on to discussing</a:t>
            </a:r>
            <a:r>
              <a:rPr lang="en-US" baseline="0" dirty="0" smtClean="0"/>
              <a:t> Question 2</a:t>
            </a:r>
            <a:endParaRPr lang="en-US" dirty="0"/>
          </a:p>
        </p:txBody>
      </p:sp>
      <p:sp>
        <p:nvSpPr>
          <p:cNvPr id="4" name="Slide Number Placeholder 3"/>
          <p:cNvSpPr>
            <a:spLocks noGrp="1"/>
          </p:cNvSpPr>
          <p:nvPr>
            <p:ph type="sldNum" sz="quarter" idx="10"/>
          </p:nvPr>
        </p:nvSpPr>
        <p:spPr/>
        <p:txBody>
          <a:bodyPr/>
          <a:lstStyle/>
          <a:p>
            <a:fld id="{9C7CFA74-A9CE-4A58-9CDE-2A06F239DC1D}" type="slidenum">
              <a:rPr lang="en-US" smtClean="0"/>
              <a:t>10</a:t>
            </a:fld>
            <a:endParaRPr lang="en-US"/>
          </a:p>
        </p:txBody>
      </p:sp>
    </p:spTree>
    <p:extLst>
      <p:ext uri="{BB962C8B-B14F-4D97-AF65-F5344CB8AC3E}">
        <p14:creationId xmlns:p14="http://schemas.microsoft.com/office/powerpoint/2010/main" val="3699544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CHSD PPT TPage 8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HSD final no tag.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9425" y="5562600"/>
            <a:ext cx="25876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660124" y="3808519"/>
            <a:ext cx="7173158" cy="1438183"/>
          </a:xfrm>
        </p:spPr>
        <p:txBody>
          <a:bodyPr/>
          <a:lstStyle>
            <a:lvl1pPr algn="l">
              <a:defRPr sz="4000" baseline="0">
                <a:solidFill>
                  <a:schemeClr val="accent1"/>
                </a:solidFill>
                <a:latin typeface="+mj-lt"/>
              </a:defRPr>
            </a:lvl1pPr>
          </a:lstStyle>
          <a:p>
            <a:r>
              <a:rPr lang="en-US" dirty="0" smtClean="0"/>
              <a:t>Insert Title Here</a:t>
            </a:r>
            <a:endParaRPr lang="en-US" dirty="0"/>
          </a:p>
        </p:txBody>
      </p:sp>
    </p:spTree>
    <p:extLst>
      <p:ext uri="{BB962C8B-B14F-4D97-AF65-F5344CB8AC3E}">
        <p14:creationId xmlns:p14="http://schemas.microsoft.com/office/powerpoint/2010/main" val="4270039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238" y="5919788"/>
            <a:ext cx="9144001"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75450" y="5662613"/>
            <a:ext cx="18653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lvl1pPr>
              <a:defRPr>
                <a:solidFill>
                  <a:schemeClr val="accent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1"/>
          </p:nvPr>
        </p:nvSpPr>
        <p:spPr/>
        <p:txBody>
          <a:bodyPr/>
          <a:lstStyle>
            <a:lvl1pPr>
              <a:defRPr/>
            </a:lvl1pPr>
          </a:lstStyle>
          <a:p>
            <a:fld id="{879BF4CD-3A13-4AA1-95EA-766B331C5E3E}" type="slidenum">
              <a:rPr lang="en-US"/>
              <a:pPr/>
              <a:t>‹#›</a:t>
            </a:fld>
            <a:endParaRPr lang="en-US" dirty="0"/>
          </a:p>
        </p:txBody>
      </p:sp>
    </p:spTree>
    <p:extLst>
      <p:ext uri="{BB962C8B-B14F-4D97-AF65-F5344CB8AC3E}">
        <p14:creationId xmlns:p14="http://schemas.microsoft.com/office/powerpoint/2010/main" val="211965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7CC10C3-6E31-469F-B348-921E57F6D5E1}" type="slidenum">
              <a:rPr lang="en-US"/>
              <a:pPr/>
              <a:t>‹#›</a:t>
            </a:fld>
            <a:endParaRPr lang="en-US" dirty="0"/>
          </a:p>
        </p:txBody>
      </p:sp>
    </p:spTree>
    <p:extLst>
      <p:ext uri="{BB962C8B-B14F-4D97-AF65-F5344CB8AC3E}">
        <p14:creationId xmlns:p14="http://schemas.microsoft.com/office/powerpoint/2010/main" val="105396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3805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78544"/>
            <a:ext cx="2133600" cy="365125"/>
          </a:xfrm>
        </p:spPr>
        <p:txBody>
          <a:bodyPr/>
          <a:lstStyle>
            <a:lvl1pPr>
              <a:defRPr/>
            </a:lvl1pPr>
          </a:lstStyle>
          <a:p>
            <a:fld id="{1DDB20FC-B280-4757-B3C3-12182319A2FA}" type="datetime1">
              <a:rPr lang="en-US"/>
              <a:pPr/>
              <a:t>1/15/2020</a:t>
            </a:fld>
            <a:endParaRPr lang="en-US" dirty="0"/>
          </a:p>
        </p:txBody>
      </p:sp>
      <p:sp>
        <p:nvSpPr>
          <p:cNvPr id="5" name="Footer Placeholder 4"/>
          <p:cNvSpPr>
            <a:spLocks noGrp="1"/>
          </p:cNvSpPr>
          <p:nvPr>
            <p:ph type="ftr" sz="quarter" idx="11"/>
          </p:nvPr>
        </p:nvSpPr>
        <p:spPr>
          <a:xfrm>
            <a:off x="2955524" y="6378544"/>
            <a:ext cx="28956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215848" y="6378544"/>
            <a:ext cx="2133600" cy="365125"/>
          </a:xfrm>
        </p:spPr>
        <p:txBody>
          <a:bodyPr/>
          <a:lstStyle>
            <a:lvl1pPr>
              <a:defRPr/>
            </a:lvl1pPr>
          </a:lstStyle>
          <a:p>
            <a:fld id="{1812FB18-BE46-447A-B2D2-9E446E726DB7}" type="slidenum">
              <a:rPr lang="en-US"/>
              <a:pPr/>
              <a:t>‹#›</a:t>
            </a:fld>
            <a:endParaRPr lang="en-US" dirty="0"/>
          </a:p>
        </p:txBody>
      </p:sp>
    </p:spTree>
    <p:extLst>
      <p:ext uri="{BB962C8B-B14F-4D97-AF65-F5344CB8AC3E}">
        <p14:creationId xmlns:p14="http://schemas.microsoft.com/office/powerpoint/2010/main" val="4136039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0764529-FF26-461B-BD2D-AFDB0EDDB8AA}" type="datetime1">
              <a:rPr lang="en-US"/>
              <a:pPr/>
              <a:t>1/15/2020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160E537-3819-43C7-BC17-2BAE98CD1D9B}" type="slidenum">
              <a:rPr lang="en-US"/>
              <a:pPr/>
              <a:t>‹#›</a:t>
            </a:fld>
            <a:endParaRPr lang="en-US" dirty="0"/>
          </a:p>
        </p:txBody>
      </p:sp>
    </p:spTree>
    <p:extLst>
      <p:ext uri="{BB962C8B-B14F-4D97-AF65-F5344CB8AC3E}">
        <p14:creationId xmlns:p14="http://schemas.microsoft.com/office/powerpoint/2010/main" val="230583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82DD431-394A-49AD-A291-7EC19804A7FA}" type="datetime1">
              <a:rPr lang="en-US"/>
              <a:pPr/>
              <a:t>1/15/2020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496184F-3A20-48B7-9427-11EB8F619264}" type="slidenum">
              <a:rPr lang="en-US"/>
              <a:pPr/>
              <a:t>‹#›</a:t>
            </a:fld>
            <a:endParaRPr lang="en-US" dirty="0"/>
          </a:p>
        </p:txBody>
      </p:sp>
    </p:spTree>
    <p:extLst>
      <p:ext uri="{BB962C8B-B14F-4D97-AF65-F5344CB8AC3E}">
        <p14:creationId xmlns:p14="http://schemas.microsoft.com/office/powerpoint/2010/main" val="319913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5E7A06A-7721-40DA-8042-A20C14D27603}" type="datetime1">
              <a:rPr lang="en-US"/>
              <a:pPr/>
              <a:t>1/15/2020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828F75D2-325F-4FFC-9F79-D710073C3ED7}" type="slidenum">
              <a:rPr lang="en-US"/>
              <a:pPr/>
              <a:t>‹#›</a:t>
            </a:fld>
            <a:endParaRPr lang="en-US" dirty="0"/>
          </a:p>
        </p:txBody>
      </p:sp>
    </p:spTree>
    <p:extLst>
      <p:ext uri="{BB962C8B-B14F-4D97-AF65-F5344CB8AC3E}">
        <p14:creationId xmlns:p14="http://schemas.microsoft.com/office/powerpoint/2010/main" val="2167216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B688BA2-B0B9-4262-8F6E-D76BB26AFB79}" type="slidenum">
              <a:rPr lang="en-US"/>
              <a:pPr/>
              <a:t>‹#›</a:t>
            </a:fld>
            <a:endParaRPr lang="en-US" dirty="0"/>
          </a:p>
        </p:txBody>
      </p:sp>
    </p:spTree>
    <p:extLst>
      <p:ext uri="{BB962C8B-B14F-4D97-AF65-F5344CB8AC3E}">
        <p14:creationId xmlns:p14="http://schemas.microsoft.com/office/powerpoint/2010/main" val="318288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533D9D80-551C-4C22-A2A5-460FDB523C17}" type="slidenum">
              <a:rPr lang="en-US"/>
              <a:pPr/>
              <a:t>‹#›</a:t>
            </a:fld>
            <a:endParaRPr lang="en-US" dirty="0"/>
          </a:p>
        </p:txBody>
      </p:sp>
    </p:spTree>
    <p:extLst>
      <p:ext uri="{BB962C8B-B14F-4D97-AF65-F5344CB8AC3E}">
        <p14:creationId xmlns:p14="http://schemas.microsoft.com/office/powerpoint/2010/main" val="113395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359556B-872D-4EC5-B1F0-AFD9024E8F46}" type="slidenum">
              <a:rPr lang="en-US"/>
              <a:pPr/>
              <a:t>‹#›</a:t>
            </a:fld>
            <a:endParaRPr lang="en-US" dirty="0"/>
          </a:p>
        </p:txBody>
      </p:sp>
    </p:spTree>
    <p:extLst>
      <p:ext uri="{BB962C8B-B14F-4D97-AF65-F5344CB8AC3E}">
        <p14:creationId xmlns:p14="http://schemas.microsoft.com/office/powerpoint/2010/main" val="40411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BA05E72-9F8F-4AAE-B8E2-FFF81B68DFB4}" type="slidenum">
              <a:rPr lang="en-US"/>
              <a:pPr/>
              <a:t>‹#›</a:t>
            </a:fld>
            <a:endParaRPr lang="en-US" dirty="0"/>
          </a:p>
        </p:txBody>
      </p:sp>
    </p:spTree>
    <p:extLst>
      <p:ext uri="{BB962C8B-B14F-4D97-AF65-F5344CB8AC3E}">
        <p14:creationId xmlns:p14="http://schemas.microsoft.com/office/powerpoint/2010/main" val="123210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a:lvl1pPr>
          </a:lstStyle>
          <a:p>
            <a:fld id="{DE8EB327-B693-4391-8F0B-B7373498F1C6}" type="slidenum">
              <a:rPr lang="en-US"/>
              <a:pPr/>
              <a:t>‹#›</a:t>
            </a:fld>
            <a:endParaRPr lang="en-US" dirty="0"/>
          </a:p>
        </p:txBody>
      </p:sp>
    </p:spTree>
    <p:extLst>
      <p:ext uri="{BB962C8B-B14F-4D97-AF65-F5344CB8AC3E}">
        <p14:creationId xmlns:p14="http://schemas.microsoft.com/office/powerpoint/2010/main" val="1434846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02B0AC6-29FB-43B0-AA7F-0CDA6A019AF7}" type="slidenum">
              <a:rPr lang="en-US"/>
              <a:pPr/>
              <a:t>‹#›</a:t>
            </a:fld>
            <a:endParaRPr lang="en-US" dirty="0"/>
          </a:p>
        </p:txBody>
      </p:sp>
    </p:spTree>
    <p:extLst>
      <p:ext uri="{BB962C8B-B14F-4D97-AF65-F5344CB8AC3E}">
        <p14:creationId xmlns:p14="http://schemas.microsoft.com/office/powerpoint/2010/main" val="68693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C70CC60-66D8-4C97-BE8A-29DDAEB84E23}" type="slidenum">
              <a:rPr lang="en-US"/>
              <a:pPr/>
              <a:t>‹#›</a:t>
            </a:fld>
            <a:endParaRPr lang="en-US" dirty="0"/>
          </a:p>
        </p:txBody>
      </p:sp>
    </p:spTree>
    <p:extLst>
      <p:ext uri="{BB962C8B-B14F-4D97-AF65-F5344CB8AC3E}">
        <p14:creationId xmlns:p14="http://schemas.microsoft.com/office/powerpoint/2010/main" val="2765859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49610B88-BEA6-4D87-B9CB-FE73F857E824}" type="slidenum">
              <a:rPr lang="en-US"/>
              <a:pPr/>
              <a:t>‹#›</a:t>
            </a:fld>
            <a:endParaRPr lang="en-US" dirty="0"/>
          </a:p>
        </p:txBody>
      </p:sp>
    </p:spTree>
    <p:extLst>
      <p:ext uri="{BB962C8B-B14F-4D97-AF65-F5344CB8AC3E}">
        <p14:creationId xmlns:p14="http://schemas.microsoft.com/office/powerpoint/2010/main" val="705739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6" descr="CHSD PPT TPage 8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HSD final no ta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425" y="5562600"/>
            <a:ext cx="25876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660124" y="3808519"/>
            <a:ext cx="7173158" cy="1438183"/>
          </a:xfrm>
        </p:spPr>
        <p:txBody>
          <a:bodyPr/>
          <a:lstStyle>
            <a:lvl1pPr algn="l">
              <a:defRPr sz="4000" baseline="0">
                <a:solidFill>
                  <a:schemeClr val="accent1"/>
                </a:solidFill>
              </a:defRPr>
            </a:lvl1pPr>
          </a:lstStyle>
          <a:p>
            <a:r>
              <a:rPr lang="en-US" dirty="0" smtClean="0"/>
              <a:t>Insert Title Here</a:t>
            </a:r>
            <a:endParaRPr lang="en-US" dirty="0"/>
          </a:p>
        </p:txBody>
      </p:sp>
    </p:spTree>
    <p:extLst>
      <p:ext uri="{BB962C8B-B14F-4D97-AF65-F5344CB8AC3E}">
        <p14:creationId xmlns:p14="http://schemas.microsoft.com/office/powerpoint/2010/main" val="2279546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7"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920" y="5919788"/>
            <a:ext cx="9318074"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9417050" y="782638"/>
            <a:ext cx="184150" cy="369887"/>
          </a:xfrm>
          <a:prstGeom prst="rect">
            <a:avLst/>
          </a:prstGeom>
          <a:noFill/>
        </p:spPr>
        <p:txBody>
          <a:bodyPr wrap="none">
            <a:spAutoFit/>
          </a:bodyPr>
          <a:lstStyle/>
          <a:p>
            <a:pPr fontAlgn="auto">
              <a:spcBef>
                <a:spcPts val="0"/>
              </a:spcBef>
              <a:spcAft>
                <a:spcPts val="0"/>
              </a:spcAft>
              <a:defRPr/>
            </a:pPr>
            <a:endParaRPr lang="en-US" dirty="0">
              <a:latin typeface="+mn-lt"/>
              <a:ea typeface="+mn-ea"/>
            </a:endParaRPr>
          </a:p>
        </p:txBody>
      </p:sp>
      <p:pic>
        <p:nvPicPr>
          <p:cNvPr id="6" name="Picture 8"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0275" y="5657888"/>
            <a:ext cx="18637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0517" y="1502546"/>
            <a:ext cx="8229600" cy="4525963"/>
          </a:xfrm>
        </p:spPr>
        <p:txBody>
          <a:bodyPr/>
          <a:lstStyle>
            <a:lvl1pPr>
              <a:defRPr>
                <a:solidFill>
                  <a:schemeClr val="bg2">
                    <a:lumMod val="50000"/>
                  </a:schemeClr>
                </a:solidFill>
                <a:latin typeface="+mj-lt"/>
              </a:defRPr>
            </a:lvl1pPr>
            <a:lvl2pPr>
              <a:defRPr>
                <a:solidFill>
                  <a:schemeClr val="bg2">
                    <a:lumMod val="50000"/>
                  </a:schemeClr>
                </a:solidFill>
                <a:latin typeface="+mj-lt"/>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1"/>
          </p:nvPr>
        </p:nvSpPr>
        <p:spPr/>
        <p:txBody>
          <a:bodyPr/>
          <a:lstStyle>
            <a:lvl1pPr>
              <a:defRPr/>
            </a:lvl1pPr>
          </a:lstStyle>
          <a:p>
            <a:fld id="{76F194E6-FAA2-4CFC-9B96-F1E271F40B02}" type="slidenum">
              <a:rPr lang="en-US"/>
              <a:pPr/>
              <a:t>‹#›</a:t>
            </a:fld>
            <a:endParaRPr lang="en-US" dirty="0"/>
          </a:p>
        </p:txBody>
      </p:sp>
    </p:spTree>
    <p:extLst>
      <p:ext uri="{BB962C8B-B14F-4D97-AF65-F5344CB8AC3E}">
        <p14:creationId xmlns:p14="http://schemas.microsoft.com/office/powerpoint/2010/main" val="18671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5919788"/>
            <a:ext cx="9144001"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5138" y="5662613"/>
            <a:ext cx="18637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2">
                    <a:lumMod val="50000"/>
                  </a:schemeClr>
                </a:solidFill>
                <a:latin typeface="+mj-lt"/>
              </a:defRPr>
            </a:lvl1pPr>
            <a:lvl2pPr>
              <a:defRPr sz="2400">
                <a:solidFill>
                  <a:schemeClr val="bg2">
                    <a:lumMod val="50000"/>
                  </a:schemeClr>
                </a:solidFill>
                <a:latin typeface="+mj-lt"/>
              </a:defRPr>
            </a:lvl2pPr>
            <a:lvl3pPr>
              <a:defRPr sz="2000">
                <a:solidFill>
                  <a:schemeClr val="bg2">
                    <a:lumMod val="50000"/>
                  </a:schemeClr>
                </a:solidFill>
                <a:latin typeface="+mj-lt"/>
              </a:defRPr>
            </a:lvl3pPr>
            <a:lvl4pPr>
              <a:defRPr sz="1800">
                <a:solidFill>
                  <a:schemeClr val="bg2">
                    <a:lumMod val="50000"/>
                  </a:schemeClr>
                </a:solidFill>
                <a:latin typeface="+mj-lt"/>
              </a:defRPr>
            </a:lvl4pPr>
            <a:lvl5pPr>
              <a:defRPr sz="1800">
                <a:solidFill>
                  <a:schemeClr val="bg2">
                    <a:lumMod val="50000"/>
                  </a:schemeClr>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2">
                    <a:lumMod val="50000"/>
                  </a:schemeClr>
                </a:solidFill>
                <a:latin typeface="+mj-lt"/>
              </a:defRPr>
            </a:lvl1pPr>
            <a:lvl2pPr>
              <a:defRPr sz="2400">
                <a:solidFill>
                  <a:schemeClr val="bg2">
                    <a:lumMod val="50000"/>
                  </a:schemeClr>
                </a:solidFill>
                <a:latin typeface="+mj-lt"/>
              </a:defRPr>
            </a:lvl2pPr>
            <a:lvl3pPr>
              <a:defRPr sz="2000">
                <a:solidFill>
                  <a:schemeClr val="bg2">
                    <a:lumMod val="50000"/>
                  </a:schemeClr>
                </a:solidFill>
                <a:latin typeface="+mj-lt"/>
              </a:defRPr>
            </a:lvl3pPr>
            <a:lvl4pPr>
              <a:defRPr sz="1800">
                <a:solidFill>
                  <a:schemeClr val="bg2">
                    <a:lumMod val="50000"/>
                  </a:schemeClr>
                </a:solidFill>
                <a:latin typeface="+mj-lt"/>
              </a:defRPr>
            </a:lvl4pPr>
            <a:lvl5pPr>
              <a:defRPr sz="1800">
                <a:solidFill>
                  <a:schemeClr val="bg2">
                    <a:lumMod val="50000"/>
                  </a:schemeClr>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6"/>
          <p:cNvSpPr>
            <a:spLocks noGrp="1"/>
          </p:cNvSpPr>
          <p:nvPr>
            <p:ph type="sldNum" sz="quarter" idx="11"/>
          </p:nvPr>
        </p:nvSpPr>
        <p:spPr/>
        <p:txBody>
          <a:bodyPr/>
          <a:lstStyle>
            <a:lvl1pPr>
              <a:defRPr/>
            </a:lvl1pPr>
          </a:lstStyle>
          <a:p>
            <a:fld id="{EB7A9A19-FCF3-4F08-B4CD-66D7ACBBF776}" type="slidenum">
              <a:rPr lang="en-US"/>
              <a:pPr/>
              <a:t>‹#›</a:t>
            </a:fld>
            <a:endParaRPr lang="en-US" dirty="0"/>
          </a:p>
        </p:txBody>
      </p:sp>
    </p:spTree>
    <p:extLst>
      <p:ext uri="{BB962C8B-B14F-4D97-AF65-F5344CB8AC3E}">
        <p14:creationId xmlns:p14="http://schemas.microsoft.com/office/powerpoint/2010/main" val="309707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926138"/>
            <a:ext cx="9144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3075" y="5668963"/>
            <a:ext cx="18637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solidFill>
                  <a:schemeClr val="bg2">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2">
                    <a:lumMod val="50000"/>
                  </a:schemeClr>
                </a:solidFill>
                <a:latin typeface="+mj-lt"/>
              </a:defRPr>
            </a:lvl1pPr>
            <a:lvl2pPr>
              <a:defRPr sz="2000">
                <a:solidFill>
                  <a:schemeClr val="bg2">
                    <a:lumMod val="50000"/>
                  </a:schemeClr>
                </a:solidFill>
                <a:latin typeface="+mj-lt"/>
              </a:defRPr>
            </a:lvl2pPr>
            <a:lvl3pPr>
              <a:defRPr sz="1800">
                <a:solidFill>
                  <a:schemeClr val="bg2">
                    <a:lumMod val="50000"/>
                  </a:schemeClr>
                </a:solidFill>
                <a:latin typeface="+mj-lt"/>
              </a:defRPr>
            </a:lvl3pPr>
            <a:lvl4pPr>
              <a:defRPr sz="1600">
                <a:solidFill>
                  <a:schemeClr val="bg2">
                    <a:lumMod val="50000"/>
                  </a:schemeClr>
                </a:solidFill>
                <a:latin typeface="+mj-lt"/>
              </a:defRPr>
            </a:lvl4pPr>
            <a:lvl5pPr>
              <a:defRPr sz="1600">
                <a:solidFill>
                  <a:schemeClr val="bg2">
                    <a:lumMod val="50000"/>
                  </a:schemeClr>
                </a:solidFill>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lang="en-US" sz="2000" b="1" kern="1200" dirty="0" smtClean="0">
                <a:solidFill>
                  <a:schemeClr val="bg2">
                    <a:lumMod val="50000"/>
                  </a:schemeClr>
                </a:solidFill>
                <a:latin typeface="+mj-lt"/>
                <a:ea typeface="ＭＳ Ｐゴシック" charset="-128"/>
                <a:cs typeface="Adobe Arab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fontAlgn="base" hangingPunct="1">
              <a:spcBef>
                <a:spcPct val="20000"/>
              </a:spcBef>
              <a:spcAft>
                <a:spcPct val="0"/>
              </a:spcAft>
              <a:buFont typeface="Arial" charset="0"/>
              <a:buNone/>
            </a:pPr>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defTabSz="457200" rtl="0" eaLnBrk="1" fontAlgn="base" hangingPunct="1">
              <a:spcBef>
                <a:spcPct val="20000"/>
              </a:spcBef>
              <a:spcAft>
                <a:spcPct val="0"/>
              </a:spcAft>
              <a:buFont typeface="Arial" charset="0"/>
              <a:defRPr lang="en-US" sz="2400" kern="1200" dirty="0" smtClean="0">
                <a:solidFill>
                  <a:schemeClr val="bg2">
                    <a:lumMod val="50000"/>
                  </a:schemeClr>
                </a:solidFill>
                <a:latin typeface="+mj-lt"/>
                <a:ea typeface="ＭＳ Ｐゴシック" charset="-128"/>
                <a:cs typeface="Adobe Arabic"/>
              </a:defRPr>
            </a:lvl1pPr>
            <a:lvl2pPr algn="l" defTabSz="457200" rtl="0" eaLnBrk="1" fontAlgn="base" hangingPunct="1">
              <a:spcBef>
                <a:spcPct val="20000"/>
              </a:spcBef>
              <a:spcAft>
                <a:spcPct val="0"/>
              </a:spcAft>
              <a:buFont typeface="Arial" charset="0"/>
              <a:defRPr lang="en-US" sz="2400" kern="1200" dirty="0" smtClean="0">
                <a:solidFill>
                  <a:schemeClr val="bg2">
                    <a:lumMod val="50000"/>
                  </a:schemeClr>
                </a:solidFill>
                <a:latin typeface="+mj-lt"/>
                <a:ea typeface="ＭＳ Ｐゴシック" charset="-128"/>
                <a:cs typeface="Adobe Arabic"/>
              </a:defRPr>
            </a:lvl2pPr>
            <a:lvl3pPr algn="l" defTabSz="457200" rtl="0" eaLnBrk="1" fontAlgn="base" hangingPunct="1">
              <a:spcBef>
                <a:spcPct val="20000"/>
              </a:spcBef>
              <a:spcAft>
                <a:spcPct val="0"/>
              </a:spcAft>
              <a:buFont typeface="Arial" charset="0"/>
              <a:defRPr lang="en-US" sz="2400" kern="1200" dirty="0" smtClean="0">
                <a:solidFill>
                  <a:schemeClr val="bg2">
                    <a:lumMod val="50000"/>
                  </a:schemeClr>
                </a:solidFill>
                <a:latin typeface="+mj-lt"/>
                <a:ea typeface="ＭＳ Ｐゴシック" charset="-128"/>
                <a:cs typeface="Adobe Arabic"/>
              </a:defRPr>
            </a:lvl3pPr>
            <a:lvl4pPr algn="l" defTabSz="457200" rtl="0" eaLnBrk="1" fontAlgn="base" hangingPunct="1">
              <a:spcBef>
                <a:spcPct val="20000"/>
              </a:spcBef>
              <a:spcAft>
                <a:spcPct val="0"/>
              </a:spcAft>
              <a:buFont typeface="Arial" charset="0"/>
              <a:defRPr lang="en-US" sz="2400" kern="1200" dirty="0" smtClean="0">
                <a:solidFill>
                  <a:schemeClr val="bg2">
                    <a:lumMod val="50000"/>
                  </a:schemeClr>
                </a:solidFill>
                <a:latin typeface="+mj-lt"/>
                <a:ea typeface="ＭＳ Ｐゴシック" charset="-128"/>
                <a:cs typeface="Adobe Arabic"/>
              </a:defRPr>
            </a:lvl4pPr>
            <a:lvl5pPr algn="l" defTabSz="457200" rtl="0" eaLnBrk="1" fontAlgn="base" hangingPunct="1">
              <a:spcBef>
                <a:spcPct val="20000"/>
              </a:spcBef>
              <a:spcAft>
                <a:spcPct val="0"/>
              </a:spcAft>
              <a:buFont typeface="Arial" charset="0"/>
              <a:defRPr lang="en-US" sz="2400" kern="1200" dirty="0">
                <a:solidFill>
                  <a:schemeClr val="bg2">
                    <a:lumMod val="50000"/>
                  </a:schemeClr>
                </a:solidFill>
                <a:latin typeface="+mj-lt"/>
                <a:ea typeface="ＭＳ Ｐゴシック" charset="-128"/>
                <a:cs typeface="Adobe Arabic"/>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1"/>
          </p:nvPr>
        </p:nvSpPr>
        <p:spPr/>
        <p:txBody>
          <a:bodyPr/>
          <a:lstStyle>
            <a:lvl1pPr>
              <a:defRPr/>
            </a:lvl1pPr>
          </a:lstStyle>
          <a:p>
            <a:fld id="{B8D2E176-5035-40F4-AB8A-F1CD261BC6FC}" type="slidenum">
              <a:rPr lang="en-US"/>
              <a:pPr/>
              <a:t>‹#›</a:t>
            </a:fld>
            <a:endParaRPr lang="en-US" dirty="0"/>
          </a:p>
        </p:txBody>
      </p:sp>
    </p:spTree>
    <p:extLst>
      <p:ext uri="{BB962C8B-B14F-4D97-AF65-F5344CB8AC3E}">
        <p14:creationId xmlns:p14="http://schemas.microsoft.com/office/powerpoint/2010/main" val="212502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300" y="5919788"/>
            <a:ext cx="9144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3388" y="5662613"/>
            <a:ext cx="18653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6" name="Slide Number Placeholder 4"/>
          <p:cNvSpPr>
            <a:spLocks noGrp="1"/>
          </p:cNvSpPr>
          <p:nvPr>
            <p:ph type="sldNum" sz="quarter" idx="11"/>
          </p:nvPr>
        </p:nvSpPr>
        <p:spPr/>
        <p:txBody>
          <a:bodyPr/>
          <a:lstStyle>
            <a:lvl1pPr>
              <a:defRPr/>
            </a:lvl1pPr>
          </a:lstStyle>
          <a:p>
            <a:fld id="{0500E2AC-2E3D-4575-B17D-1E200D959D2E}" type="slidenum">
              <a:rPr lang="en-US"/>
              <a:pPr/>
              <a:t>‹#›</a:t>
            </a:fld>
            <a:endParaRPr lang="en-US" dirty="0"/>
          </a:p>
        </p:txBody>
      </p:sp>
    </p:spTree>
    <p:extLst>
      <p:ext uri="{BB962C8B-B14F-4D97-AF65-F5344CB8AC3E}">
        <p14:creationId xmlns:p14="http://schemas.microsoft.com/office/powerpoint/2010/main" val="102408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5919788"/>
            <a:ext cx="9144001"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5138" y="5662613"/>
            <a:ext cx="18637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mj-lt"/>
              </a:defRPr>
            </a:lvl1pPr>
            <a:lvl2pPr>
              <a:defRPr sz="2800">
                <a:solidFill>
                  <a:schemeClr val="bg2">
                    <a:lumMod val="50000"/>
                  </a:schemeClr>
                </a:solidFill>
                <a:latin typeface="+mj-lt"/>
              </a:defRPr>
            </a:lvl2pPr>
            <a:lvl3pPr>
              <a:defRPr sz="2400">
                <a:solidFill>
                  <a:schemeClr val="bg2">
                    <a:lumMod val="50000"/>
                  </a:schemeClr>
                </a:solidFill>
                <a:latin typeface="+mj-lt"/>
              </a:defRPr>
            </a:lvl3pPr>
            <a:lvl4pPr>
              <a:defRPr sz="2000">
                <a:solidFill>
                  <a:schemeClr val="bg2">
                    <a:lumMod val="50000"/>
                  </a:schemeClr>
                </a:solidFill>
                <a:latin typeface="+mj-lt"/>
              </a:defRPr>
            </a:lvl4pPr>
            <a:lvl5pPr>
              <a:defRPr sz="2000">
                <a:solidFill>
                  <a:schemeClr val="bg2">
                    <a:lumMod val="50000"/>
                  </a:schemeClr>
                </a:solidFill>
                <a:latin typeface="+mj-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2">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6"/>
          <p:cNvSpPr>
            <a:spLocks noGrp="1"/>
          </p:cNvSpPr>
          <p:nvPr>
            <p:ph type="sldNum" sz="quarter" idx="11"/>
          </p:nvPr>
        </p:nvSpPr>
        <p:spPr/>
        <p:txBody>
          <a:bodyPr/>
          <a:lstStyle>
            <a:lvl1pPr>
              <a:defRPr/>
            </a:lvl1pPr>
          </a:lstStyle>
          <a:p>
            <a:fld id="{46DB8704-62AA-4BC8-A72C-F186BB7773D1}" type="slidenum">
              <a:rPr lang="en-US"/>
              <a:pPr/>
              <a:t>‹#›</a:t>
            </a:fld>
            <a:endParaRPr lang="en-US" dirty="0"/>
          </a:p>
        </p:txBody>
      </p:sp>
    </p:spTree>
    <p:extLst>
      <p:ext uri="{BB962C8B-B14F-4D97-AF65-F5344CB8AC3E}">
        <p14:creationId xmlns:p14="http://schemas.microsoft.com/office/powerpoint/2010/main" val="145106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538" y="5919788"/>
            <a:ext cx="9144001"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8150" y="5662613"/>
            <a:ext cx="18653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6"/>
          <p:cNvSpPr>
            <a:spLocks noGrp="1"/>
          </p:cNvSpPr>
          <p:nvPr>
            <p:ph type="sldNum" sz="quarter" idx="11"/>
          </p:nvPr>
        </p:nvSpPr>
        <p:spPr/>
        <p:txBody>
          <a:bodyPr/>
          <a:lstStyle>
            <a:lvl1pPr>
              <a:defRPr/>
            </a:lvl1pPr>
          </a:lstStyle>
          <a:p>
            <a:fld id="{4D3B1EC0-7393-49A1-A726-99A1E8DF77EF}" type="slidenum">
              <a:rPr lang="en-US"/>
              <a:pPr/>
              <a:t>‹#›</a:t>
            </a:fld>
            <a:endParaRPr lang="en-US" dirty="0"/>
          </a:p>
        </p:txBody>
      </p:sp>
    </p:spTree>
    <p:extLst>
      <p:ext uri="{BB962C8B-B14F-4D97-AF65-F5344CB8AC3E}">
        <p14:creationId xmlns:p14="http://schemas.microsoft.com/office/powerpoint/2010/main" val="385965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HSD PPT assets-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238" y="5919788"/>
            <a:ext cx="9144001"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HSD final no t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75450" y="5662613"/>
            <a:ext cx="18653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2">
                    <a:lumMod val="50000"/>
                  </a:schemeClr>
                </a:solidFill>
                <a:latin typeface="+mj-lt"/>
              </a:defRPr>
            </a:lvl1pPr>
            <a:lvl2pPr>
              <a:defRPr>
                <a:solidFill>
                  <a:schemeClr val="bg2">
                    <a:lumMod val="50000"/>
                  </a:schemeClr>
                </a:solidFill>
                <a:latin typeface="+mj-lt"/>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1"/>
          </p:nvPr>
        </p:nvSpPr>
        <p:spPr/>
        <p:txBody>
          <a:bodyPr/>
          <a:lstStyle>
            <a:lvl1pPr>
              <a:defRPr/>
            </a:lvl1pPr>
          </a:lstStyle>
          <a:p>
            <a:fld id="{86D41D92-01BF-4E94-A3FA-7B7F5D1DF658}" type="slidenum">
              <a:rPr lang="en-US"/>
              <a:pPr/>
              <a:t>‹#›</a:t>
            </a:fld>
            <a:endParaRPr lang="en-US" dirty="0"/>
          </a:p>
        </p:txBody>
      </p:sp>
    </p:spTree>
    <p:extLst>
      <p:ext uri="{BB962C8B-B14F-4D97-AF65-F5344CB8AC3E}">
        <p14:creationId xmlns:p14="http://schemas.microsoft.com/office/powerpoint/2010/main" val="124487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93700" y="6132513"/>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dobe Arabic" charset="0"/>
              </a:defRPr>
            </a:lvl1pPr>
          </a:lstStyle>
          <a:p>
            <a:fld id="{F0BF7B08-E411-4D12-B8DF-35A870726C3C}" type="datetime1">
              <a:rPr lang="en-US"/>
              <a:pPr/>
              <a:t>1/15/2020</a:t>
            </a:fld>
            <a:endParaRPr lang="en-US" dirty="0"/>
          </a:p>
        </p:txBody>
      </p:sp>
      <p:sp>
        <p:nvSpPr>
          <p:cNvPr id="6" name="Slide Number Placeholder 5"/>
          <p:cNvSpPr>
            <a:spLocks noGrp="1"/>
          </p:cNvSpPr>
          <p:nvPr>
            <p:ph type="sldNum" sz="quarter" idx="4"/>
          </p:nvPr>
        </p:nvSpPr>
        <p:spPr>
          <a:xfrm>
            <a:off x="6553200" y="63944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dobe Arabic" charset="0"/>
              </a:defRPr>
            </a:lvl1pPr>
          </a:lstStyle>
          <a:p>
            <a:fld id="{59629EC1-D8AE-47AC-8955-ED382E8F008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iming>
    <p:tnLst>
      <p:par>
        <p:cTn id="1" dur="indefinite" restart="never" nodeType="tmRoot"/>
      </p:par>
    </p:tnLst>
  </p:timing>
  <p:hf sldNum="0" hdr="0" ftr="0"/>
  <p:txStyles>
    <p:titleStyle>
      <a:lvl1pPr algn="ctr" defTabSz="457200" rtl="0" eaLnBrk="1" fontAlgn="base" hangingPunct="1">
        <a:spcBef>
          <a:spcPct val="0"/>
        </a:spcBef>
        <a:spcAft>
          <a:spcPct val="0"/>
        </a:spcAft>
        <a:defRPr sz="4400" kern="1200">
          <a:solidFill>
            <a:schemeClr val="accent1"/>
          </a:solidFill>
          <a:latin typeface="Adobe Arabic"/>
          <a:ea typeface="ＭＳ Ｐゴシック" charset="-128"/>
          <a:cs typeface="Adobe Arabic"/>
        </a:defRPr>
      </a:lvl1pPr>
      <a:lvl2pPr algn="ctr" defTabSz="457200" rtl="0" eaLnBrk="1" fontAlgn="base" hangingPunct="1">
        <a:spcBef>
          <a:spcPct val="0"/>
        </a:spcBef>
        <a:spcAft>
          <a:spcPct val="0"/>
        </a:spcAft>
        <a:defRPr sz="4400">
          <a:solidFill>
            <a:schemeClr val="accent1"/>
          </a:solidFill>
          <a:latin typeface="Adobe Arabic" charset="0"/>
          <a:ea typeface="ＭＳ Ｐゴシック" charset="-128"/>
        </a:defRPr>
      </a:lvl2pPr>
      <a:lvl3pPr algn="ctr" defTabSz="457200" rtl="0" eaLnBrk="1" fontAlgn="base" hangingPunct="1">
        <a:spcBef>
          <a:spcPct val="0"/>
        </a:spcBef>
        <a:spcAft>
          <a:spcPct val="0"/>
        </a:spcAft>
        <a:defRPr sz="4400">
          <a:solidFill>
            <a:schemeClr val="accent1"/>
          </a:solidFill>
          <a:latin typeface="Adobe Arabic" charset="0"/>
          <a:ea typeface="ＭＳ Ｐゴシック" charset="-128"/>
        </a:defRPr>
      </a:lvl3pPr>
      <a:lvl4pPr algn="ctr" defTabSz="457200" rtl="0" eaLnBrk="1" fontAlgn="base" hangingPunct="1">
        <a:spcBef>
          <a:spcPct val="0"/>
        </a:spcBef>
        <a:spcAft>
          <a:spcPct val="0"/>
        </a:spcAft>
        <a:defRPr sz="4400">
          <a:solidFill>
            <a:schemeClr val="accent1"/>
          </a:solidFill>
          <a:latin typeface="Adobe Arabic" charset="0"/>
          <a:ea typeface="ＭＳ Ｐゴシック" charset="-128"/>
        </a:defRPr>
      </a:lvl4pPr>
      <a:lvl5pPr algn="ctr" defTabSz="457200" rtl="0" eaLnBrk="1" fontAlgn="base" hangingPunct="1">
        <a:spcBef>
          <a:spcPct val="0"/>
        </a:spcBef>
        <a:spcAft>
          <a:spcPct val="0"/>
        </a:spcAft>
        <a:defRPr sz="4400">
          <a:solidFill>
            <a:schemeClr val="accent1"/>
          </a:solidFill>
          <a:latin typeface="Adobe Arabic"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dobe Arabic"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dobe Arabic"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dobe Arabic"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dobe Arabic"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accent1"/>
          </a:solidFill>
          <a:latin typeface="Adobe Arabic"/>
          <a:ea typeface="ＭＳ Ｐゴシック" charset="-128"/>
          <a:cs typeface="Adobe Arabic"/>
        </a:defRPr>
      </a:lvl1pPr>
      <a:lvl2pPr marL="742950" indent="-285750" algn="l" defTabSz="457200" rtl="0" eaLnBrk="1" fontAlgn="base" hangingPunct="1">
        <a:spcBef>
          <a:spcPct val="20000"/>
        </a:spcBef>
        <a:spcAft>
          <a:spcPct val="0"/>
        </a:spcAft>
        <a:buFont typeface="Arial" charset="0"/>
        <a:buChar char="–"/>
        <a:defRPr sz="2800" kern="1200">
          <a:solidFill>
            <a:schemeClr val="accent1"/>
          </a:solidFill>
          <a:latin typeface="Adobe Arabic"/>
          <a:ea typeface="ＭＳ Ｐゴシック" charset="-128"/>
          <a:cs typeface="Adobe Arabic"/>
        </a:defRPr>
      </a:lvl2pPr>
      <a:lvl3pPr marL="1143000" indent="-228600" algn="l" defTabSz="457200" rtl="0" eaLnBrk="1" fontAlgn="base" hangingPunct="1">
        <a:spcBef>
          <a:spcPct val="20000"/>
        </a:spcBef>
        <a:spcAft>
          <a:spcPct val="0"/>
        </a:spcAft>
        <a:buFont typeface="Arial" charset="0"/>
        <a:buChar char="•"/>
        <a:defRPr sz="2400" kern="1200">
          <a:solidFill>
            <a:schemeClr val="accent1"/>
          </a:solidFill>
          <a:latin typeface="Adobe Arabic"/>
          <a:ea typeface="ＭＳ Ｐゴシック" charset="-128"/>
          <a:cs typeface="Adobe Arabic"/>
        </a:defRPr>
      </a:lvl3pPr>
      <a:lvl4pPr marL="1600200" indent="-228600" algn="l" defTabSz="457200" rtl="0" eaLnBrk="1" fontAlgn="base" hangingPunct="1">
        <a:spcBef>
          <a:spcPct val="20000"/>
        </a:spcBef>
        <a:spcAft>
          <a:spcPct val="0"/>
        </a:spcAft>
        <a:buFont typeface="Arial" charset="0"/>
        <a:buChar char="–"/>
        <a:defRPr sz="2000" kern="1200">
          <a:solidFill>
            <a:schemeClr val="accent1"/>
          </a:solidFill>
          <a:latin typeface="Adobe Arabic"/>
          <a:ea typeface="ＭＳ Ｐゴシック" charset="-128"/>
          <a:cs typeface="Adobe Arabic"/>
        </a:defRPr>
      </a:lvl4pPr>
      <a:lvl5pPr marL="2057400" indent="-228600" algn="l" defTabSz="457200" rtl="0" eaLnBrk="1" fontAlgn="base" hangingPunct="1">
        <a:spcBef>
          <a:spcPct val="20000"/>
        </a:spcBef>
        <a:spcAft>
          <a:spcPct val="0"/>
        </a:spcAft>
        <a:buFont typeface="Arial" charset="0"/>
        <a:buChar char="»"/>
        <a:defRPr sz="2000" kern="1200">
          <a:solidFill>
            <a:schemeClr val="accent1"/>
          </a:solidFill>
          <a:latin typeface="Adobe Arabic"/>
          <a:ea typeface="ＭＳ Ｐゴシック" charset="-128"/>
          <a:cs typeface="Adobe Arab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56625FB-A271-49FB-8B58-D46C8572A7F4}" type="datetime1">
              <a:rPr lang="en-US"/>
              <a:pPr/>
              <a:t>1/15/2020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D64A7BD8-3C18-40AC-B964-44832A049064}" type="slidenum">
              <a:rPr lang="en-US"/>
              <a:pPr/>
              <a:t>‹#›</a:t>
            </a:fld>
            <a:endParaRPr lang="en-US" dirty="0"/>
          </a:p>
        </p:txBody>
      </p:sp>
      <p:pic>
        <p:nvPicPr>
          <p:cNvPr id="12295" name="Picture 6" descr="CHSD PPT assets-2.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7838" y="5919788"/>
            <a:ext cx="9144001"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descr="CHSD final no tag.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00850" y="5662613"/>
            <a:ext cx="18653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36" r:id="rId13"/>
  </p:sldLayoutIdLst>
  <p:hf sldNum="0" hdr="0" ftr="0"/>
  <p:txStyles>
    <p:titleStyle>
      <a:lvl1pPr algn="ctr" defTabSz="457200" rtl="0" eaLnBrk="0" fontAlgn="base" hangingPunct="0">
        <a:spcBef>
          <a:spcPct val="0"/>
        </a:spcBef>
        <a:spcAft>
          <a:spcPct val="0"/>
        </a:spcAft>
        <a:defRPr sz="4400" kern="1200">
          <a:solidFill>
            <a:schemeClr val="accent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2">
              <a:lumMod val="50000"/>
            </a:schemeClr>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bg2">
              <a:lumMod val="50000"/>
            </a:schemeClr>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2">
              <a:lumMod val="50000"/>
            </a:schemeClr>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2">
              <a:lumMod val="50000"/>
            </a:schemeClr>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2">
              <a:lumMod val="50000"/>
            </a:schemeClr>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file:///C:\Documents%20and%20Settings\user\Local%20Settings\Temp\ADP9C.tm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0966" y="3898761"/>
            <a:ext cx="8661679" cy="1487156"/>
          </a:xfrm>
        </p:spPr>
        <p:txBody>
          <a:bodyPr/>
          <a:lstStyle/>
          <a:p>
            <a:pPr algn="ctr">
              <a:defRPr/>
            </a:pPr>
            <a:r>
              <a:rPr lang="en-US" sz="3600" dirty="0" smtClean="0"/>
              <a:t>Rural Health Network Development</a:t>
            </a:r>
            <a:br>
              <a:rPr lang="en-US" sz="3600" dirty="0" smtClean="0"/>
            </a:br>
            <a:r>
              <a:rPr lang="en-US" sz="3600" dirty="0" smtClean="0"/>
              <a:t>Program Meeting</a:t>
            </a:r>
            <a:endParaRPr lang="en-US" sz="3600" dirty="0">
              <a:latin typeface="Arial" pitchFamily="34" charset="0"/>
              <a:cs typeface="Arial" pitchFamily="34" charset="0"/>
            </a:endParaRPr>
          </a:p>
        </p:txBody>
      </p:sp>
      <p:sp>
        <p:nvSpPr>
          <p:cNvPr id="2" name="TextBox 1"/>
          <p:cNvSpPr txBox="1"/>
          <p:nvPr/>
        </p:nvSpPr>
        <p:spPr>
          <a:xfrm>
            <a:off x="4565071" y="5607570"/>
            <a:ext cx="4421274" cy="738664"/>
          </a:xfrm>
          <a:prstGeom prst="rect">
            <a:avLst/>
          </a:prstGeom>
          <a:noFill/>
        </p:spPr>
        <p:txBody>
          <a:bodyPr wrap="square" rtlCol="0">
            <a:spAutoFit/>
          </a:bodyPr>
          <a:lstStyle/>
          <a:p>
            <a:pPr algn="ctr"/>
            <a:r>
              <a:rPr lang="en-US" sz="1400" b="1" dirty="0" smtClean="0"/>
              <a:t>FORHP Rural Partnership Development </a:t>
            </a:r>
            <a:r>
              <a:rPr lang="en-US" sz="1400" b="1" dirty="0"/>
              <a:t>Meeting</a:t>
            </a:r>
          </a:p>
          <a:p>
            <a:pPr algn="ctr"/>
            <a:endParaRPr lang="en-US" sz="1400" b="1" dirty="0" smtClean="0"/>
          </a:p>
          <a:p>
            <a:pPr algn="ctr"/>
            <a:r>
              <a:rPr lang="en-US" sz="1400" b="1" dirty="0" smtClean="0"/>
              <a:t>January 15, 2020</a:t>
            </a:r>
            <a:endParaRPr lang="en-US" sz="1400" b="1" dirty="0"/>
          </a:p>
        </p:txBody>
      </p:sp>
    </p:spTree>
    <p:extLst>
      <p:ext uri="{BB962C8B-B14F-4D97-AF65-F5344CB8AC3E}">
        <p14:creationId xmlns:p14="http://schemas.microsoft.com/office/powerpoint/2010/main" val="287948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 Minute Segment – Citizen of Ear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8842" y="1600200"/>
            <a:ext cx="7266315" cy="4096385"/>
          </a:xfrm>
          <a:prstGeom prst="rect">
            <a:avLst/>
          </a:prstGeom>
          <a:noFill/>
        </p:spPr>
      </p:pic>
      <p:sp>
        <p:nvSpPr>
          <p:cNvPr id="2" name="Title 1"/>
          <p:cNvSpPr>
            <a:spLocks noGrp="1"/>
          </p:cNvSpPr>
          <p:nvPr>
            <p:ph type="title"/>
          </p:nvPr>
        </p:nvSpPr>
        <p:spPr/>
        <p:txBody>
          <a:bodyPr/>
          <a:lstStyle/>
          <a:p>
            <a:r>
              <a:rPr lang="en-US" dirty="0" smtClean="0"/>
              <a:t>Time Check!</a:t>
            </a:r>
            <a:endParaRPr lang="en-US" dirty="0"/>
          </a:p>
        </p:txBody>
      </p:sp>
    </p:spTree>
    <p:extLst>
      <p:ext uri="{BB962C8B-B14F-4D97-AF65-F5344CB8AC3E}">
        <p14:creationId xmlns:p14="http://schemas.microsoft.com/office/powerpoint/2010/main" val="2225898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Check!</a:t>
            </a:r>
            <a:endParaRPr lang="en-US" dirty="0"/>
          </a:p>
        </p:txBody>
      </p:sp>
      <p:pic>
        <p:nvPicPr>
          <p:cNvPr id="4" name="Content Placeholder 3" descr="Beyond ACLS: CPR, Defibrillation, and Epinephrine - REBE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447455"/>
            <a:ext cx="5715000" cy="4286250"/>
          </a:xfrm>
        </p:spPr>
      </p:pic>
    </p:spTree>
    <p:extLst>
      <p:ext uri="{BB962C8B-B14F-4D97-AF65-F5344CB8AC3E}">
        <p14:creationId xmlns:p14="http://schemas.microsoft.com/office/powerpoint/2010/main" val="4241660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1542"/>
            <a:ext cx="8229600" cy="1143000"/>
          </a:xfrm>
        </p:spPr>
        <p:txBody>
          <a:bodyPr/>
          <a:lstStyle/>
          <a:p>
            <a:r>
              <a:rPr lang="en-US" dirty="0" smtClean="0"/>
              <a:t>Time Check!</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776537" y="1447800"/>
            <a:ext cx="3667126"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1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66800" y="990600"/>
            <a:ext cx="7905917" cy="4114800"/>
          </a:xfrm>
          <a:prstGeom prst="rect">
            <a:avLst/>
          </a:prstGeom>
        </p:spPr>
      </p:pic>
    </p:spTree>
    <p:extLst>
      <p:ext uri="{BB962C8B-B14F-4D97-AF65-F5344CB8AC3E}">
        <p14:creationId xmlns:p14="http://schemas.microsoft.com/office/powerpoint/2010/main" val="2943732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 Report Out</a:t>
            </a:r>
            <a:endParaRPr lang="en-US" b="1" dirty="0"/>
          </a:p>
        </p:txBody>
      </p:sp>
      <p:sp>
        <p:nvSpPr>
          <p:cNvPr id="3" name="Content Placeholder 2"/>
          <p:cNvSpPr>
            <a:spLocks noGrp="1"/>
          </p:cNvSpPr>
          <p:nvPr>
            <p:ph idx="1"/>
          </p:nvPr>
        </p:nvSpPr>
        <p:spPr>
          <a:xfrm>
            <a:off x="457200" y="1905000"/>
            <a:ext cx="8229600" cy="3047999"/>
          </a:xfrm>
        </p:spPr>
        <p:txBody>
          <a:bodyPr/>
          <a:lstStyle/>
          <a:p>
            <a:pPr marL="0" indent="0" algn="ctr">
              <a:buNone/>
            </a:pPr>
            <a:r>
              <a:rPr lang="en-US" sz="4400" i="1" dirty="0" smtClean="0"/>
              <a:t>Briefly share a </a:t>
            </a:r>
            <a:r>
              <a:rPr lang="en-US" sz="4400" i="1" u="sng" dirty="0" smtClean="0"/>
              <a:t>Lesson Learned</a:t>
            </a:r>
            <a:r>
              <a:rPr lang="en-US" sz="4400" i="1" dirty="0" smtClean="0"/>
              <a:t> and </a:t>
            </a:r>
            <a:r>
              <a:rPr lang="en-US" sz="4400" i="1" u="sng" dirty="0" smtClean="0"/>
              <a:t>Sustainability</a:t>
            </a:r>
            <a:r>
              <a:rPr lang="en-US" sz="4400" i="1" dirty="0" smtClean="0"/>
              <a:t> strategy from your table discussion</a:t>
            </a:r>
            <a:endParaRPr lang="en-US" sz="4400" i="1" dirty="0"/>
          </a:p>
        </p:txBody>
      </p:sp>
    </p:spTree>
    <p:extLst>
      <p:ext uri="{BB962C8B-B14F-4D97-AF65-F5344CB8AC3E}">
        <p14:creationId xmlns:p14="http://schemas.microsoft.com/office/powerpoint/2010/main" val="2084773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Activity Set Up and Break</a:t>
            </a:r>
            <a:endParaRPr lang="en-US" dirty="0"/>
          </a:p>
        </p:txBody>
      </p:sp>
      <p:sp>
        <p:nvSpPr>
          <p:cNvPr id="3" name="Content Placeholder 2"/>
          <p:cNvSpPr>
            <a:spLocks noGrp="1"/>
          </p:cNvSpPr>
          <p:nvPr>
            <p:ph idx="1"/>
          </p:nvPr>
        </p:nvSpPr>
        <p:spPr>
          <a:xfrm>
            <a:off x="470517" y="1502546"/>
            <a:ext cx="8229600" cy="4695578"/>
          </a:xfrm>
        </p:spPr>
        <p:txBody>
          <a:bodyPr/>
          <a:lstStyle/>
          <a:p>
            <a:pPr lvl="0"/>
            <a:r>
              <a:rPr lang="en-US" sz="2400" b="1" i="1" dirty="0" smtClean="0"/>
              <a:t>Following our </a:t>
            </a:r>
            <a:r>
              <a:rPr lang="en-US" sz="2400" b="1" i="1" dirty="0" smtClean="0"/>
              <a:t>15-minute break…you will choose a new table when you return.  You will select a table that reflects one of the network characteristics that you chose to include in your sustainability plan.  Something that you might like the insight of your peers to address…</a:t>
            </a:r>
          </a:p>
          <a:p>
            <a:pPr lvl="0"/>
            <a:endParaRPr lang="en-US" sz="2400" b="1" i="1" dirty="0"/>
          </a:p>
          <a:p>
            <a:pPr marL="0" lvl="0" indent="0">
              <a:buNone/>
            </a:pPr>
            <a:r>
              <a:rPr lang="en-US" sz="2400" b="1" i="1" dirty="0" smtClean="0"/>
              <a:t>(If you need a copy of your sustainability plan as a refresher, please </a:t>
            </a:r>
            <a:r>
              <a:rPr lang="en-US" sz="2400" b="1" i="1" dirty="0" smtClean="0"/>
              <a:t>let us </a:t>
            </a:r>
            <a:r>
              <a:rPr lang="en-US" sz="2400" b="1" i="1" dirty="0" smtClean="0"/>
              <a:t>know during the break.)</a:t>
            </a:r>
          </a:p>
          <a:p>
            <a:pPr marL="0" lvl="0" indent="0">
              <a:buNone/>
            </a:pPr>
            <a:r>
              <a:rPr lang="en-US" sz="2400" b="1" i="1" dirty="0" smtClean="0">
                <a:solidFill>
                  <a:schemeClr val="accent1"/>
                </a:solidFill>
              </a:rPr>
              <a:t/>
            </a:r>
            <a:br>
              <a:rPr lang="en-US" sz="2400" b="1" i="1" dirty="0" smtClean="0">
                <a:solidFill>
                  <a:schemeClr val="accent1"/>
                </a:solidFill>
              </a:rPr>
            </a:br>
            <a:endParaRPr lang="en-US" sz="2400" b="1" i="1" dirty="0" smtClean="0">
              <a:solidFill>
                <a:schemeClr val="accent1"/>
              </a:solidFill>
            </a:endParaRPr>
          </a:p>
          <a:p>
            <a:pPr lvl="0"/>
            <a:endParaRPr lang="en-US" dirty="0"/>
          </a:p>
        </p:txBody>
      </p:sp>
    </p:spTree>
    <p:extLst>
      <p:ext uri="{BB962C8B-B14F-4D97-AF65-F5344CB8AC3E}">
        <p14:creationId xmlns:p14="http://schemas.microsoft.com/office/powerpoint/2010/main" val="289608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Network Characteristics</a:t>
            </a:r>
            <a:endParaRPr lang="en-US" dirty="0"/>
          </a:p>
        </p:txBody>
      </p:sp>
      <p:sp>
        <p:nvSpPr>
          <p:cNvPr id="3" name="Content Placeholder 2"/>
          <p:cNvSpPr>
            <a:spLocks noGrp="1"/>
          </p:cNvSpPr>
          <p:nvPr>
            <p:ph idx="1"/>
          </p:nvPr>
        </p:nvSpPr>
        <p:spPr>
          <a:xfrm>
            <a:off x="470517" y="1502547"/>
            <a:ext cx="8229600" cy="3950860"/>
          </a:xfrm>
        </p:spPr>
        <p:txBody>
          <a:bodyPr/>
          <a:lstStyle/>
          <a:p>
            <a:pPr marL="457200" lvl="0" indent="-457200">
              <a:buFont typeface="Arial" panose="020B0604020202020204" pitchFamily="34" charset="0"/>
              <a:buChar char="•"/>
            </a:pPr>
            <a:r>
              <a:rPr lang="en-US" sz="2800" b="1" i="1" dirty="0"/>
              <a:t>Collaborative Leadership</a:t>
            </a:r>
          </a:p>
          <a:p>
            <a:pPr marL="457200" lvl="0" indent="-457200">
              <a:buFont typeface="Arial" panose="020B0604020202020204" pitchFamily="34" charset="0"/>
              <a:buChar char="•"/>
            </a:pPr>
            <a:r>
              <a:rPr lang="en-US" sz="2800" b="1" i="1" dirty="0"/>
              <a:t>Member Driven Decisions</a:t>
            </a:r>
          </a:p>
          <a:p>
            <a:pPr marL="457200" lvl="0" indent="-457200">
              <a:buFont typeface="Arial" panose="020B0604020202020204" pitchFamily="34" charset="0"/>
              <a:buChar char="•"/>
            </a:pPr>
            <a:r>
              <a:rPr lang="en-US" sz="2800" b="1" i="1" dirty="0"/>
              <a:t>Effective Communications</a:t>
            </a:r>
          </a:p>
          <a:p>
            <a:pPr marL="457200" lvl="0" indent="-457200">
              <a:buFont typeface="Arial" panose="020B0604020202020204" pitchFamily="34" charset="0"/>
              <a:buChar char="•"/>
            </a:pPr>
            <a:r>
              <a:rPr lang="en-US" sz="2800" b="1" i="1" dirty="0"/>
              <a:t>Change-Ready and Adaptable Workforce</a:t>
            </a:r>
          </a:p>
          <a:p>
            <a:pPr marL="457200" lvl="0" indent="-457200">
              <a:buFont typeface="Arial" panose="020B0604020202020204" pitchFamily="34" charset="0"/>
              <a:buChar char="•"/>
            </a:pPr>
            <a:r>
              <a:rPr lang="en-US" sz="2800" b="1" i="1" dirty="0"/>
              <a:t>Continuous Improvement</a:t>
            </a:r>
          </a:p>
          <a:p>
            <a:pPr marL="457200" lvl="0" indent="-457200">
              <a:buFont typeface="Arial" panose="020B0604020202020204" pitchFamily="34" charset="0"/>
              <a:buChar char="•"/>
            </a:pPr>
            <a:r>
              <a:rPr lang="en-US" sz="2800" b="1" i="1" dirty="0"/>
              <a:t>Ongoing Evaluation and Measurement</a:t>
            </a:r>
          </a:p>
          <a:p>
            <a:pPr marL="457200" lvl="0" indent="-457200">
              <a:buFont typeface="Arial" panose="020B0604020202020204" pitchFamily="34" charset="0"/>
              <a:buChar char="•"/>
            </a:pPr>
            <a:r>
              <a:rPr lang="en-US" sz="2800" b="1" i="1" dirty="0"/>
              <a:t>Sound Financial Infrastructure</a:t>
            </a:r>
            <a:endParaRPr lang="en-US" sz="2800" dirty="0"/>
          </a:p>
          <a:p>
            <a:endParaRPr lang="en-US" dirty="0"/>
          </a:p>
        </p:txBody>
      </p:sp>
    </p:spTree>
    <p:extLst>
      <p:ext uri="{BB962C8B-B14F-4D97-AF65-F5344CB8AC3E}">
        <p14:creationId xmlns:p14="http://schemas.microsoft.com/office/powerpoint/2010/main" val="2228379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Partnering for Sustainability</a:t>
            </a:r>
            <a:endParaRPr lang="en-US" dirty="0"/>
          </a:p>
        </p:txBody>
      </p:sp>
      <p:sp>
        <p:nvSpPr>
          <p:cNvPr id="3" name="Content Placeholder 2"/>
          <p:cNvSpPr>
            <a:spLocks noGrp="1"/>
          </p:cNvSpPr>
          <p:nvPr>
            <p:ph idx="1"/>
          </p:nvPr>
        </p:nvSpPr>
        <p:spPr/>
        <p:txBody>
          <a:bodyPr/>
          <a:lstStyle/>
          <a:p>
            <a:pPr marL="0" indent="0">
              <a:buNone/>
            </a:pPr>
            <a:r>
              <a:rPr lang="en-US" dirty="0" smtClean="0"/>
              <a:t>Each table will need a facilitator/timekeeper and a recorder.</a:t>
            </a:r>
          </a:p>
          <a:p>
            <a:pPr marL="0" indent="0">
              <a:buNone/>
            </a:pPr>
            <a:endParaRPr lang="en-US" dirty="0" smtClean="0"/>
          </a:p>
          <a:p>
            <a:pPr marL="0" indent="0">
              <a:buNone/>
            </a:pPr>
            <a:r>
              <a:rPr lang="en-US" dirty="0" smtClean="0"/>
              <a:t>Each person will need a discussion guide handout.</a:t>
            </a:r>
            <a:endParaRPr lang="en-US" dirty="0"/>
          </a:p>
          <a:p>
            <a:pPr marL="0" indent="0">
              <a:buNone/>
            </a:pPr>
            <a:endParaRPr lang="en-US" dirty="0"/>
          </a:p>
        </p:txBody>
      </p:sp>
    </p:spTree>
    <p:extLst>
      <p:ext uri="{BB962C8B-B14F-4D97-AF65-F5344CB8AC3E}">
        <p14:creationId xmlns:p14="http://schemas.microsoft.com/office/powerpoint/2010/main" val="1742681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Peer Groups</a:t>
            </a:r>
            <a:endParaRPr lang="en-US" dirty="0"/>
          </a:p>
        </p:txBody>
      </p:sp>
      <p:sp>
        <p:nvSpPr>
          <p:cNvPr id="3" name="Content Placeholder 2"/>
          <p:cNvSpPr>
            <a:spLocks noGrp="1"/>
          </p:cNvSpPr>
          <p:nvPr>
            <p:ph idx="1"/>
          </p:nvPr>
        </p:nvSpPr>
        <p:spPr/>
        <p:txBody>
          <a:bodyPr/>
          <a:lstStyle/>
          <a:p>
            <a:r>
              <a:rPr lang="en-US" dirty="0" smtClean="0"/>
              <a:t>A TA Provider will be assigned to support each peer group.</a:t>
            </a:r>
          </a:p>
          <a:p>
            <a:r>
              <a:rPr lang="en-US" dirty="0" smtClean="0"/>
              <a:t>The TA Provider will contact the listed peer volunteer for the group to debrief and discuss next steps.</a:t>
            </a:r>
          </a:p>
          <a:p>
            <a:r>
              <a:rPr lang="en-US" dirty="0" smtClean="0"/>
              <a:t>TA Provider will support the logistics of setting up and communicating next interaction.</a:t>
            </a:r>
            <a:endParaRPr lang="en-US" dirty="0"/>
          </a:p>
        </p:txBody>
      </p:sp>
    </p:spTree>
    <p:extLst>
      <p:ext uri="{BB962C8B-B14F-4D97-AF65-F5344CB8AC3E}">
        <p14:creationId xmlns:p14="http://schemas.microsoft.com/office/powerpoint/2010/main" val="3226768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and Announcements</a:t>
            </a:r>
            <a:endParaRPr lang="en-US" dirty="0"/>
          </a:p>
        </p:txBody>
      </p:sp>
      <p:sp>
        <p:nvSpPr>
          <p:cNvPr id="3" name="Content Placeholder 2"/>
          <p:cNvSpPr>
            <a:spLocks noGrp="1"/>
          </p:cNvSpPr>
          <p:nvPr>
            <p:ph idx="1"/>
          </p:nvPr>
        </p:nvSpPr>
        <p:spPr/>
        <p:txBody>
          <a:bodyPr/>
          <a:lstStyle/>
          <a:p>
            <a:pPr marL="0" indent="0">
              <a:buNone/>
            </a:pPr>
            <a:endParaRPr lang="en-US" smtClean="0"/>
          </a:p>
        </p:txBody>
      </p:sp>
    </p:spTree>
    <p:extLst>
      <p:ext uri="{BB962C8B-B14F-4D97-AF65-F5344CB8AC3E}">
        <p14:creationId xmlns:p14="http://schemas.microsoft.com/office/powerpoint/2010/main" val="404657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3" y="2100263"/>
            <a:ext cx="8499230" cy="3767137"/>
          </a:xfrm>
        </p:spPr>
        <p:txBody>
          <a:bodyPr>
            <a:normAutofit fontScale="85000" lnSpcReduction="20000"/>
          </a:bodyPr>
          <a:lstStyle/>
          <a:p>
            <a:pPr marL="0" indent="0" algn="ctr">
              <a:buNone/>
            </a:pPr>
            <a:r>
              <a:rPr lang="en-US" sz="4000" dirty="0" smtClean="0"/>
              <a:t>May we suggest…</a:t>
            </a:r>
          </a:p>
          <a:p>
            <a:pPr marL="0" indent="0" algn="ctr">
              <a:buNone/>
            </a:pPr>
            <a:r>
              <a:rPr lang="en-US" sz="4000" dirty="0" smtClean="0"/>
              <a:t>If you came with another person from your network, sitting at different tables will allow you to maximize </a:t>
            </a:r>
            <a:r>
              <a:rPr lang="en-US" sz="4000" dirty="0"/>
              <a:t>your learnings and multiply your opportunities for sharing your </a:t>
            </a:r>
            <a:r>
              <a:rPr lang="en-US" sz="4000" dirty="0" smtClean="0"/>
              <a:t>knowledge!</a:t>
            </a:r>
            <a:endParaRPr lang="en-US" sz="4000" dirty="0"/>
          </a:p>
          <a:p>
            <a:pPr marL="0" indent="0" algn="ctr">
              <a:buNone/>
            </a:pPr>
            <a:endParaRPr lang="en-US" sz="4000" dirty="0" smtClean="0"/>
          </a:p>
          <a:p>
            <a:pPr marL="0" indent="0" algn="ctr">
              <a:buNone/>
            </a:pPr>
            <a:r>
              <a:rPr lang="en-US" sz="4000" i="1" dirty="0" smtClean="0">
                <a:effectLst>
                  <a:outerShdw blurRad="38100" dist="38100" dir="2700000" algn="tl">
                    <a:srgbClr val="000000">
                      <a:alpha val="43137"/>
                    </a:srgbClr>
                  </a:outerShdw>
                </a:effectLst>
              </a:rPr>
              <a:t>We will get started shortly!</a:t>
            </a:r>
            <a:endParaRPr lang="en-US" sz="4000" i="1" dirty="0">
              <a:effectLst>
                <a:outerShdw blurRad="38100" dist="38100" dir="2700000" algn="tl">
                  <a:srgbClr val="000000">
                    <a:alpha val="43137"/>
                  </a:srgbClr>
                </a:outerShdw>
              </a:effectLst>
            </a:endParaRPr>
          </a:p>
        </p:txBody>
      </p:sp>
      <p:pic>
        <p:nvPicPr>
          <p:cNvPr id="5" name="Picture 4" descr="Membership 101: The Welcome Series | Spark Consul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895" y="0"/>
            <a:ext cx="5844210" cy="2100263"/>
          </a:xfrm>
          <a:prstGeom prst="rect">
            <a:avLst/>
          </a:prstGeom>
        </p:spPr>
      </p:pic>
    </p:spTree>
    <p:extLst>
      <p:ext uri="{BB962C8B-B14F-4D97-AF65-F5344CB8AC3E}">
        <p14:creationId xmlns:p14="http://schemas.microsoft.com/office/powerpoint/2010/main" val="15888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705408562"/>
              </p:ext>
            </p:extLst>
          </p:nvPr>
        </p:nvGraphicFramePr>
        <p:xfrm>
          <a:off x="6129434" y="5683204"/>
          <a:ext cx="2688273" cy="793796"/>
        </p:xfrm>
        <a:graphic>
          <a:graphicData uri="http://schemas.openxmlformats.org/presentationml/2006/ole">
            <mc:AlternateContent xmlns:mc="http://schemas.openxmlformats.org/markup-compatibility/2006">
              <mc:Choice xmlns:v="urn:schemas-microsoft-com:vml" Requires="v">
                <p:oleObj spid="_x0000_s1143" name="Acrobat Document" r:id="rId4" imgW="3933825" imgH="1143000" progId="AcroExch.Document.7">
                  <p:link updateAutomatic="1"/>
                </p:oleObj>
              </mc:Choice>
              <mc:Fallback>
                <p:oleObj name="Acrobat Document" r:id="rId4" imgW="3933825" imgH="1143000" progId="AcroExch.Document.7">
                  <p:link updateAutomatic="1"/>
                  <p:pic>
                    <p:nvPicPr>
                      <p:cNvPr id="0" name=""/>
                      <p:cNvPicPr/>
                      <p:nvPr/>
                    </p:nvPicPr>
                    <p:blipFill>
                      <a:blip r:embed="rId5"/>
                      <a:stretch>
                        <a:fillRect/>
                      </a:stretch>
                    </p:blipFill>
                    <p:spPr>
                      <a:xfrm>
                        <a:off x="6129434" y="5683204"/>
                        <a:ext cx="2688273" cy="793796"/>
                      </a:xfrm>
                      <a:prstGeom prst="rect">
                        <a:avLst/>
                      </a:prstGeom>
                    </p:spPr>
                  </p:pic>
                </p:oleObj>
              </mc:Fallback>
            </mc:AlternateContent>
          </a:graphicData>
        </a:graphic>
      </p:graphicFrame>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7343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ctrTitle"/>
          </p:nvPr>
        </p:nvSpPr>
        <p:spPr>
          <a:xfrm>
            <a:off x="464370" y="3216489"/>
            <a:ext cx="4160182" cy="2121702"/>
          </a:xfrm>
        </p:spPr>
        <p:txBody>
          <a:bodyPr>
            <a:normAutofit/>
          </a:bodyPr>
          <a:lstStyle/>
          <a:p>
            <a:pPr algn="ctr"/>
            <a:r>
              <a:rPr lang="en-US" sz="2400" dirty="0" smtClean="0"/>
              <a:t/>
            </a:r>
            <a:br>
              <a:rPr lang="en-US" sz="2400" dirty="0" smtClean="0"/>
            </a:br>
            <a:r>
              <a:rPr lang="en-US" sz="2200" dirty="0" smtClean="0"/>
              <a:t>Thank You for Your  Engagement Today!</a:t>
            </a:r>
            <a:endParaRPr lang="en-US" sz="2200" dirty="0"/>
          </a:p>
        </p:txBody>
      </p:sp>
    </p:spTree>
    <p:extLst>
      <p:ext uri="{BB962C8B-B14F-4D97-AF65-F5344CB8AC3E}">
        <p14:creationId xmlns:p14="http://schemas.microsoft.com/office/powerpoint/2010/main" val="283788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Objectives</a:t>
            </a:r>
            <a:endParaRPr lang="en-US" dirty="0"/>
          </a:p>
        </p:txBody>
      </p:sp>
      <p:sp>
        <p:nvSpPr>
          <p:cNvPr id="4" name="Content Placeholder 3"/>
          <p:cNvSpPr>
            <a:spLocks noGrp="1"/>
          </p:cNvSpPr>
          <p:nvPr>
            <p:ph idx="1"/>
          </p:nvPr>
        </p:nvSpPr>
        <p:spPr/>
        <p:txBody>
          <a:bodyPr/>
          <a:lstStyle/>
          <a:p>
            <a:pPr lvl="0"/>
            <a:r>
              <a:rPr lang="en-US" dirty="0" smtClean="0"/>
              <a:t>Connect </a:t>
            </a:r>
            <a:r>
              <a:rPr lang="en-US" dirty="0"/>
              <a:t>with other FORHP </a:t>
            </a:r>
            <a:r>
              <a:rPr lang="en-US" dirty="0" smtClean="0"/>
              <a:t>RHND grantees to identify </a:t>
            </a:r>
            <a:r>
              <a:rPr lang="en-US" dirty="0"/>
              <a:t>opportunities for peer learning that can be explored over the </a:t>
            </a:r>
            <a:r>
              <a:rPr lang="en-US" dirty="0" smtClean="0"/>
              <a:t>conference</a:t>
            </a:r>
          </a:p>
          <a:p>
            <a:pPr lvl="0"/>
            <a:r>
              <a:rPr lang="en-US" dirty="0" smtClean="0"/>
              <a:t>Gather advice and resources </a:t>
            </a:r>
            <a:r>
              <a:rPr lang="en-US" dirty="0"/>
              <a:t>from peers to take home with </a:t>
            </a:r>
            <a:r>
              <a:rPr lang="en-US" dirty="0" smtClean="0"/>
              <a:t>you</a:t>
            </a:r>
          </a:p>
          <a:p>
            <a:pPr lvl="0"/>
            <a:r>
              <a:rPr lang="en-US" dirty="0" smtClean="0"/>
              <a:t>Share your own successes and tips</a:t>
            </a:r>
          </a:p>
          <a:p>
            <a:pPr lvl="0"/>
            <a:r>
              <a:rPr lang="en-US" dirty="0" smtClean="0"/>
              <a:t>Create opportunities for future connections</a:t>
            </a:r>
            <a:endParaRPr lang="en-US" dirty="0"/>
          </a:p>
          <a:p>
            <a:pPr marL="571500" indent="-571500">
              <a:buFont typeface="+mj-lt"/>
              <a:buAutoNum type="romanUcPeriod"/>
            </a:pPr>
            <a:endParaRPr lang="en-US" dirty="0" smtClean="0"/>
          </a:p>
        </p:txBody>
      </p:sp>
    </p:spTree>
    <p:extLst>
      <p:ext uri="{BB962C8B-B14F-4D97-AF65-F5344CB8AC3E}">
        <p14:creationId xmlns:p14="http://schemas.microsoft.com/office/powerpoint/2010/main" val="2457352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Your Cup</a:t>
            </a:r>
            <a:endParaRPr lang="en-US" dirty="0"/>
          </a:p>
        </p:txBody>
      </p:sp>
      <p:sp>
        <p:nvSpPr>
          <p:cNvPr id="3" name="Content Placeholder 2"/>
          <p:cNvSpPr>
            <a:spLocks noGrp="1"/>
          </p:cNvSpPr>
          <p:nvPr>
            <p:ph idx="1"/>
          </p:nvPr>
        </p:nvSpPr>
        <p:spPr>
          <a:xfrm>
            <a:off x="470517" y="1291531"/>
            <a:ext cx="8229600" cy="4525963"/>
          </a:xfrm>
        </p:spPr>
        <p:txBody>
          <a:bodyPr/>
          <a:lstStyle/>
          <a:p>
            <a:r>
              <a:rPr lang="en-US" dirty="0" smtClean="0"/>
              <a:t>Listen for instructions</a:t>
            </a:r>
          </a:p>
          <a:p>
            <a:pPr marL="0" indent="0">
              <a:spcBef>
                <a:spcPts val="0"/>
              </a:spcBef>
              <a:buNone/>
            </a:pPr>
            <a:endParaRPr lang="en-US" dirty="0" smtClean="0"/>
          </a:p>
          <a:p>
            <a:pPr marL="0" indent="0" algn="ctr">
              <a:buNone/>
            </a:pPr>
            <a:r>
              <a:rPr lang="en-US" b="1" i="1" dirty="0" smtClean="0"/>
              <a:t>What is one “aha” that you have from Day 1 of the meeting?</a:t>
            </a:r>
          </a:p>
          <a:p>
            <a:pPr marL="0" indent="0" algn="ctr">
              <a:buNone/>
            </a:pPr>
            <a:endParaRPr lang="en-US" b="1" i="1" dirty="0"/>
          </a:p>
          <a:p>
            <a:pPr marL="0" indent="0" algn="ctr">
              <a:buNone/>
            </a:pPr>
            <a:r>
              <a:rPr lang="en-US" b="1" i="1" dirty="0" smtClean="0"/>
              <a:t>What question are you curious about as a result of participating in Day 1?</a:t>
            </a:r>
            <a:endParaRPr lang="en-US" b="1" i="1" dirty="0"/>
          </a:p>
          <a:p>
            <a:endParaRPr lang="en-US" b="1" i="1" dirty="0" smtClean="0"/>
          </a:p>
          <a:p>
            <a:endParaRPr lang="en-US" dirty="0" smtClean="0"/>
          </a:p>
        </p:txBody>
      </p:sp>
    </p:spTree>
    <p:extLst>
      <p:ext uri="{BB962C8B-B14F-4D97-AF65-F5344CB8AC3E}">
        <p14:creationId xmlns:p14="http://schemas.microsoft.com/office/powerpoint/2010/main" val="18920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Table Discussions</a:t>
            </a:r>
            <a:endParaRPr lang="en-US" dirty="0">
              <a:latin typeface="+mn-lt"/>
            </a:endParaRPr>
          </a:p>
        </p:txBody>
      </p:sp>
      <p:sp>
        <p:nvSpPr>
          <p:cNvPr id="3" name="Content Placeholder 2"/>
          <p:cNvSpPr>
            <a:spLocks noGrp="1"/>
          </p:cNvSpPr>
          <p:nvPr>
            <p:ph idx="1"/>
          </p:nvPr>
        </p:nvSpPr>
        <p:spPr/>
        <p:txBody>
          <a:bodyPr/>
          <a:lstStyle/>
          <a:p>
            <a:pPr>
              <a:buFontTx/>
              <a:buChar char="-"/>
            </a:pPr>
            <a:r>
              <a:rPr lang="en-US" sz="4400" dirty="0" smtClean="0"/>
              <a:t>Consider switching seats to maximize networking</a:t>
            </a:r>
          </a:p>
          <a:p>
            <a:pPr marL="0" indent="0">
              <a:buNone/>
            </a:pPr>
            <a:endParaRPr lang="en-US" sz="4400" dirty="0"/>
          </a:p>
          <a:p>
            <a:pPr marL="0" indent="0" algn="ctr">
              <a:buNone/>
            </a:pPr>
            <a:endParaRPr lang="en-US" sz="4400" dirty="0"/>
          </a:p>
        </p:txBody>
      </p:sp>
    </p:spTree>
    <p:extLst>
      <p:ext uri="{BB962C8B-B14F-4D97-AF65-F5344CB8AC3E}">
        <p14:creationId xmlns:p14="http://schemas.microsoft.com/office/powerpoint/2010/main" val="187370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Connected</a:t>
            </a:r>
            <a:br>
              <a:rPr lang="en-US" dirty="0" smtClean="0"/>
            </a:br>
            <a:r>
              <a:rPr lang="en-US" dirty="0" smtClean="0"/>
              <a:t>Introductions </a:t>
            </a:r>
            <a:r>
              <a:rPr lang="en-US" dirty="0" smtClean="0"/>
              <a:t>at your Table </a:t>
            </a:r>
            <a:br>
              <a:rPr lang="en-US" dirty="0" smtClean="0"/>
            </a:br>
            <a:r>
              <a:rPr lang="en-US" sz="2800" dirty="0" smtClean="0"/>
              <a:t>(under a minute each</a:t>
            </a:r>
            <a:r>
              <a:rPr lang="en-US" sz="2800" dirty="0" smtClean="0"/>
              <a:t>)</a:t>
            </a:r>
            <a:endParaRPr lang="en-US" sz="2800" dirty="0"/>
          </a:p>
        </p:txBody>
      </p:sp>
      <p:sp>
        <p:nvSpPr>
          <p:cNvPr id="3" name="Content Placeholder 2"/>
          <p:cNvSpPr>
            <a:spLocks noGrp="1"/>
          </p:cNvSpPr>
          <p:nvPr>
            <p:ph idx="1"/>
          </p:nvPr>
        </p:nvSpPr>
        <p:spPr>
          <a:xfrm>
            <a:off x="558440" y="1822084"/>
            <a:ext cx="8229600" cy="4752368"/>
          </a:xfrm>
        </p:spPr>
        <p:txBody>
          <a:bodyPr/>
          <a:lstStyle/>
          <a:p>
            <a:r>
              <a:rPr lang="en-US" dirty="0" smtClean="0"/>
              <a:t>Name</a:t>
            </a:r>
          </a:p>
          <a:p>
            <a:r>
              <a:rPr lang="en-US" dirty="0" smtClean="0"/>
              <a:t>City/state and organization</a:t>
            </a:r>
          </a:p>
          <a:p>
            <a:r>
              <a:rPr lang="en-US" dirty="0" smtClean="0"/>
              <a:t>Brief network description and focus area of  work </a:t>
            </a:r>
            <a:r>
              <a:rPr lang="en-US" dirty="0" smtClean="0"/>
              <a:t>funded by the </a:t>
            </a:r>
            <a:r>
              <a:rPr lang="en-US" dirty="0" smtClean="0"/>
              <a:t>current RHND </a:t>
            </a:r>
            <a:r>
              <a:rPr lang="en-US" dirty="0" smtClean="0"/>
              <a:t>grant </a:t>
            </a:r>
            <a:endParaRPr lang="en-US" dirty="0"/>
          </a:p>
          <a:p>
            <a:r>
              <a:rPr lang="en-US" dirty="0" smtClean="0"/>
              <a:t>A </a:t>
            </a:r>
            <a:r>
              <a:rPr lang="en-US" dirty="0" smtClean="0"/>
              <a:t>fun fact about your community</a:t>
            </a:r>
          </a:p>
        </p:txBody>
      </p:sp>
    </p:spTree>
    <p:extLst>
      <p:ext uri="{BB962C8B-B14F-4D97-AF65-F5344CB8AC3E}">
        <p14:creationId xmlns:p14="http://schemas.microsoft.com/office/powerpoint/2010/main" val="4206266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lebration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2297722"/>
          </a:xfrm>
          <a:prstGeom prst="rect">
            <a:avLst/>
          </a:prstGeom>
        </p:spPr>
      </p:pic>
      <p:sp>
        <p:nvSpPr>
          <p:cNvPr id="2" name="Title 1"/>
          <p:cNvSpPr>
            <a:spLocks noGrp="1"/>
          </p:cNvSpPr>
          <p:nvPr>
            <p:ph type="title"/>
          </p:nvPr>
        </p:nvSpPr>
        <p:spPr>
          <a:xfrm>
            <a:off x="190500" y="1726224"/>
            <a:ext cx="8763000" cy="1143000"/>
          </a:xfrm>
        </p:spPr>
        <p:txBody>
          <a:bodyPr/>
          <a:lstStyle/>
          <a:p>
            <a:r>
              <a:rPr lang="en-US" b="1" dirty="0" smtClean="0"/>
              <a:t>“Celebrations</a:t>
            </a:r>
            <a:r>
              <a:rPr lang="en-US" b="1" dirty="0"/>
              <a:t>, Reflections, </a:t>
            </a:r>
            <a:r>
              <a:rPr lang="en-US" b="1" dirty="0" smtClean="0"/>
              <a:t>and Sustainability”</a:t>
            </a:r>
            <a:endParaRPr lang="en-US" b="1" dirty="0"/>
          </a:p>
        </p:txBody>
      </p:sp>
      <p:sp>
        <p:nvSpPr>
          <p:cNvPr id="3" name="Content Placeholder 2"/>
          <p:cNvSpPr>
            <a:spLocks noGrp="1"/>
          </p:cNvSpPr>
          <p:nvPr>
            <p:ph idx="1"/>
          </p:nvPr>
        </p:nvSpPr>
        <p:spPr>
          <a:xfrm>
            <a:off x="457200" y="2995246"/>
            <a:ext cx="8229600" cy="3200400"/>
          </a:xfrm>
        </p:spPr>
        <p:txBody>
          <a:bodyPr>
            <a:normAutofit fontScale="92500" lnSpcReduction="10000"/>
          </a:bodyPr>
          <a:lstStyle/>
          <a:p>
            <a:r>
              <a:rPr lang="en-US" dirty="0" smtClean="0"/>
              <a:t>Opportunity to network and make peer connections</a:t>
            </a:r>
          </a:p>
          <a:p>
            <a:r>
              <a:rPr lang="en-US" dirty="0" smtClean="0"/>
              <a:t>Reflect and celebrate successes to date, share lessons learned, and discuss sustainability</a:t>
            </a:r>
          </a:p>
          <a:p>
            <a:r>
              <a:rPr lang="en-US" dirty="0" smtClean="0"/>
              <a:t>Opportunity to gain insights from peers with a range of expertise and perspectives</a:t>
            </a:r>
          </a:p>
        </p:txBody>
      </p:sp>
    </p:spTree>
    <p:extLst>
      <p:ext uri="{BB962C8B-B14F-4D97-AF65-F5344CB8AC3E}">
        <p14:creationId xmlns:p14="http://schemas.microsoft.com/office/powerpoint/2010/main" val="201148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r>
              <a:rPr lang="en-US" b="1" dirty="0" smtClean="0"/>
              <a:t>Peer Interaction:</a:t>
            </a:r>
            <a:r>
              <a:rPr lang="en-US" b="1" dirty="0"/>
              <a:t> </a:t>
            </a:r>
            <a:r>
              <a:rPr lang="en-US" b="1" dirty="0" smtClean="0"/>
              <a:t>Instructions</a:t>
            </a:r>
            <a:endParaRPr lang="en-US" sz="4000" b="1" dirty="0"/>
          </a:p>
        </p:txBody>
      </p:sp>
      <p:sp>
        <p:nvSpPr>
          <p:cNvPr id="6" name="Content Placeholder 5"/>
          <p:cNvSpPr>
            <a:spLocks noGrp="1"/>
          </p:cNvSpPr>
          <p:nvPr>
            <p:ph idx="1"/>
          </p:nvPr>
        </p:nvSpPr>
        <p:spPr>
          <a:xfrm>
            <a:off x="533400" y="1295401"/>
            <a:ext cx="8153400" cy="4267199"/>
          </a:xfrm>
        </p:spPr>
        <p:txBody>
          <a:bodyPr>
            <a:normAutofit fontScale="92500" lnSpcReduction="10000"/>
          </a:bodyPr>
          <a:lstStyle/>
          <a:p>
            <a:pPr marL="0" indent="0">
              <a:buNone/>
            </a:pPr>
            <a:r>
              <a:rPr lang="en-US" sz="2000" dirty="0" smtClean="0"/>
              <a:t>I. </a:t>
            </a:r>
            <a:r>
              <a:rPr lang="en-US" sz="2400" dirty="0" smtClean="0"/>
              <a:t>Identify </a:t>
            </a:r>
            <a:r>
              <a:rPr lang="en-US" sz="2400" dirty="0"/>
              <a:t>a table </a:t>
            </a:r>
            <a:r>
              <a:rPr lang="en-US" sz="2400" b="1" dirty="0" smtClean="0"/>
              <a:t>Facilitator/Timekeeper </a:t>
            </a:r>
            <a:r>
              <a:rPr lang="en-US" sz="2400" dirty="0" smtClean="0"/>
              <a:t>and</a:t>
            </a:r>
            <a:r>
              <a:rPr lang="en-US" sz="2400" b="1" dirty="0" smtClean="0"/>
              <a:t> </a:t>
            </a:r>
            <a:r>
              <a:rPr lang="en-US" sz="2400" dirty="0" smtClean="0"/>
              <a:t>a</a:t>
            </a:r>
            <a:r>
              <a:rPr lang="en-US" sz="2400" b="1" dirty="0" smtClean="0"/>
              <a:t> Reporter</a:t>
            </a:r>
          </a:p>
          <a:p>
            <a:pPr marL="0" indent="0">
              <a:buNone/>
            </a:pPr>
            <a:endParaRPr lang="en-US" sz="2400" dirty="0"/>
          </a:p>
          <a:p>
            <a:pPr marL="0" indent="0">
              <a:buNone/>
            </a:pPr>
            <a:r>
              <a:rPr lang="en-US" sz="2400" dirty="0" smtClean="0"/>
              <a:t>II.  Reflect on your answers to the following questions, taking notes as </a:t>
            </a:r>
            <a:r>
              <a:rPr lang="en-US" sz="2400" dirty="0" smtClean="0"/>
              <a:t>needed to report out.</a:t>
            </a:r>
            <a:endParaRPr lang="en-US" sz="2400" dirty="0" smtClean="0"/>
          </a:p>
          <a:p>
            <a:pPr marL="800100" lvl="1" indent="-342900">
              <a:buFont typeface="+mj-lt"/>
              <a:buAutoNum type="arabicPeriod"/>
            </a:pPr>
            <a:r>
              <a:rPr lang="en-US" sz="2000" b="1" i="1" dirty="0" smtClean="0">
                <a:solidFill>
                  <a:schemeClr val="tx2">
                    <a:lumMod val="60000"/>
                    <a:lumOff val="40000"/>
                  </a:schemeClr>
                </a:solidFill>
              </a:rPr>
              <a:t>What </a:t>
            </a:r>
            <a:r>
              <a:rPr lang="en-US" sz="2000" b="1" i="1" dirty="0">
                <a:solidFill>
                  <a:schemeClr val="tx2">
                    <a:lumMod val="60000"/>
                    <a:lumOff val="40000"/>
                  </a:schemeClr>
                </a:solidFill>
              </a:rPr>
              <a:t>are you most proud of achieving at this point in your </a:t>
            </a:r>
            <a:r>
              <a:rPr lang="en-US" sz="2000" b="1" i="1" dirty="0" smtClean="0">
                <a:solidFill>
                  <a:schemeClr val="tx2">
                    <a:lumMod val="60000"/>
                    <a:lumOff val="40000"/>
                  </a:schemeClr>
                </a:solidFill>
              </a:rPr>
              <a:t>RHND </a:t>
            </a:r>
            <a:r>
              <a:rPr lang="en-US" sz="2000" b="1" i="1" dirty="0">
                <a:solidFill>
                  <a:schemeClr val="tx2">
                    <a:lumMod val="60000"/>
                    <a:lumOff val="40000"/>
                  </a:schemeClr>
                </a:solidFill>
              </a:rPr>
              <a:t>grant initiative</a:t>
            </a:r>
            <a:r>
              <a:rPr lang="en-US" sz="2000" b="1" i="1" dirty="0" smtClean="0">
                <a:solidFill>
                  <a:schemeClr val="tx2">
                    <a:lumMod val="60000"/>
                    <a:lumOff val="40000"/>
                  </a:schemeClr>
                </a:solidFill>
              </a:rPr>
              <a:t>?</a:t>
            </a:r>
          </a:p>
          <a:p>
            <a:pPr marL="800100" lvl="1" indent="-342900">
              <a:buFont typeface="+mj-lt"/>
              <a:buAutoNum type="arabicPeriod"/>
            </a:pPr>
            <a:endParaRPr lang="en-US" sz="2000" b="1" dirty="0" smtClean="0">
              <a:solidFill>
                <a:schemeClr val="tx2">
                  <a:lumMod val="60000"/>
                  <a:lumOff val="40000"/>
                </a:schemeClr>
              </a:solidFill>
            </a:endParaRPr>
          </a:p>
          <a:p>
            <a:pPr marL="800100" lvl="1" indent="-342900">
              <a:buFont typeface="+mj-lt"/>
              <a:buAutoNum type="arabicPeriod"/>
            </a:pPr>
            <a:r>
              <a:rPr lang="en-US" sz="2000" b="1" i="1" dirty="0" smtClean="0">
                <a:solidFill>
                  <a:schemeClr val="tx2">
                    <a:lumMod val="60000"/>
                    <a:lumOff val="40000"/>
                  </a:schemeClr>
                </a:solidFill>
              </a:rPr>
              <a:t>What’s </a:t>
            </a:r>
            <a:r>
              <a:rPr lang="en-US" sz="2000" b="1" i="1" dirty="0">
                <a:solidFill>
                  <a:schemeClr val="tx2">
                    <a:lumMod val="60000"/>
                    <a:lumOff val="40000"/>
                  </a:schemeClr>
                </a:solidFill>
              </a:rPr>
              <a:t>been a </a:t>
            </a:r>
            <a:r>
              <a:rPr lang="en-US" sz="2000" b="1" i="1" dirty="0" smtClean="0">
                <a:solidFill>
                  <a:schemeClr val="tx2">
                    <a:lumMod val="60000"/>
                    <a:lumOff val="40000"/>
                  </a:schemeClr>
                </a:solidFill>
              </a:rPr>
              <a:t>key </a:t>
            </a:r>
            <a:r>
              <a:rPr lang="en-US" sz="2000" b="1" i="1" dirty="0">
                <a:solidFill>
                  <a:schemeClr val="tx2">
                    <a:lumMod val="60000"/>
                    <a:lumOff val="40000"/>
                  </a:schemeClr>
                </a:solidFill>
              </a:rPr>
              <a:t>learning, insight, or discovery from doing this </a:t>
            </a:r>
            <a:r>
              <a:rPr lang="en-US" sz="2000" b="1" i="1" dirty="0" smtClean="0">
                <a:solidFill>
                  <a:schemeClr val="tx2">
                    <a:lumMod val="60000"/>
                    <a:lumOff val="40000"/>
                  </a:schemeClr>
                </a:solidFill>
              </a:rPr>
              <a:t>work?</a:t>
            </a:r>
          </a:p>
          <a:p>
            <a:pPr marL="1200150" lvl="2" indent="-342900">
              <a:buFont typeface="Courier New" panose="02070309020205020404" pitchFamily="49" charset="0"/>
              <a:buChar char="o"/>
            </a:pPr>
            <a:r>
              <a:rPr lang="en-US" sz="1700" b="1" i="1" dirty="0" smtClean="0">
                <a:solidFill>
                  <a:schemeClr val="tx2">
                    <a:lumMod val="60000"/>
                    <a:lumOff val="40000"/>
                  </a:schemeClr>
                </a:solidFill>
              </a:rPr>
              <a:t>Complete the following </a:t>
            </a:r>
            <a:r>
              <a:rPr lang="en-US" sz="1700" b="1" i="1" dirty="0">
                <a:solidFill>
                  <a:schemeClr val="tx2">
                    <a:lumMod val="60000"/>
                    <a:lumOff val="40000"/>
                  </a:schemeClr>
                </a:solidFill>
              </a:rPr>
              <a:t> </a:t>
            </a:r>
            <a:r>
              <a:rPr lang="en-US" sz="1700" b="1" i="1" dirty="0" smtClean="0">
                <a:solidFill>
                  <a:schemeClr val="tx2">
                    <a:lumMod val="60000"/>
                    <a:lumOff val="40000"/>
                  </a:schemeClr>
                </a:solidFill>
              </a:rPr>
              <a:t>- “If </a:t>
            </a:r>
            <a:r>
              <a:rPr lang="en-US" sz="1700" b="1" i="1" dirty="0">
                <a:solidFill>
                  <a:schemeClr val="tx2">
                    <a:lumMod val="60000"/>
                    <a:lumOff val="40000"/>
                  </a:schemeClr>
                </a:solidFill>
              </a:rPr>
              <a:t>there was one thing I would share with others about this work, it would be </a:t>
            </a:r>
            <a:r>
              <a:rPr lang="en-US" sz="1700" b="1" i="1" dirty="0" smtClean="0">
                <a:solidFill>
                  <a:schemeClr val="tx2">
                    <a:lumMod val="60000"/>
                    <a:lumOff val="40000"/>
                  </a:schemeClr>
                </a:solidFill>
              </a:rPr>
              <a:t>….”</a:t>
            </a:r>
          </a:p>
          <a:p>
            <a:pPr marL="1200150" lvl="2" indent="-342900">
              <a:buFont typeface="Courier New" panose="02070309020205020404" pitchFamily="49" charset="0"/>
              <a:buChar char="o"/>
            </a:pPr>
            <a:endParaRPr lang="en-US" sz="1600" b="1" i="1" dirty="0">
              <a:solidFill>
                <a:schemeClr val="tx2">
                  <a:lumMod val="60000"/>
                  <a:lumOff val="40000"/>
                </a:schemeClr>
              </a:solidFill>
            </a:endParaRPr>
          </a:p>
          <a:p>
            <a:pPr marL="914400" lvl="1" indent="-457200">
              <a:buFont typeface="+mj-lt"/>
              <a:buAutoNum type="arabicPeriod"/>
            </a:pPr>
            <a:r>
              <a:rPr lang="en-US" sz="2000" b="1" i="1" dirty="0" smtClean="0">
                <a:solidFill>
                  <a:schemeClr val="tx2">
                    <a:lumMod val="60000"/>
                    <a:lumOff val="40000"/>
                  </a:schemeClr>
                </a:solidFill>
              </a:rPr>
              <a:t>What </a:t>
            </a:r>
            <a:r>
              <a:rPr lang="en-US" sz="2000" b="1" i="1" dirty="0">
                <a:solidFill>
                  <a:schemeClr val="tx2">
                    <a:lumMod val="60000"/>
                    <a:lumOff val="40000"/>
                  </a:schemeClr>
                </a:solidFill>
              </a:rPr>
              <a:t>are the primary strategies </a:t>
            </a:r>
            <a:r>
              <a:rPr lang="en-US" sz="2000" b="1" i="1" dirty="0" smtClean="0">
                <a:solidFill>
                  <a:schemeClr val="tx2">
                    <a:lumMod val="60000"/>
                    <a:lumOff val="40000"/>
                  </a:schemeClr>
                </a:solidFill>
              </a:rPr>
              <a:t>you </a:t>
            </a:r>
            <a:r>
              <a:rPr lang="en-US" sz="2000" b="1" i="1" dirty="0">
                <a:solidFill>
                  <a:schemeClr val="tx2">
                    <a:lumMod val="60000"/>
                    <a:lumOff val="40000"/>
                  </a:schemeClr>
                </a:solidFill>
              </a:rPr>
              <a:t>are pursuing to achieve sustainability of </a:t>
            </a:r>
            <a:r>
              <a:rPr lang="en-US" sz="2000" b="1" i="1" dirty="0" smtClean="0">
                <a:solidFill>
                  <a:schemeClr val="tx2">
                    <a:lumMod val="60000"/>
                    <a:lumOff val="40000"/>
                  </a:schemeClr>
                </a:solidFill>
              </a:rPr>
              <a:t>your </a:t>
            </a:r>
            <a:r>
              <a:rPr lang="en-US" sz="2000" b="1" i="1" dirty="0" smtClean="0">
                <a:solidFill>
                  <a:schemeClr val="tx2">
                    <a:lumMod val="60000"/>
                    <a:lumOff val="40000"/>
                  </a:schemeClr>
                </a:solidFill>
              </a:rPr>
              <a:t>Network </a:t>
            </a:r>
            <a:r>
              <a:rPr lang="en-US" sz="2000" b="1" i="1" dirty="0">
                <a:solidFill>
                  <a:schemeClr val="tx2">
                    <a:lumMod val="60000"/>
                    <a:lumOff val="40000"/>
                  </a:schemeClr>
                </a:solidFill>
              </a:rPr>
              <a:t>grant initiative? </a:t>
            </a:r>
            <a:endParaRPr lang="en-US" sz="2000" i="1" dirty="0"/>
          </a:p>
        </p:txBody>
      </p:sp>
    </p:spTree>
    <p:extLst>
      <p:ext uri="{BB962C8B-B14F-4D97-AF65-F5344CB8AC3E}">
        <p14:creationId xmlns:p14="http://schemas.microsoft.com/office/powerpoint/2010/main" val="41625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Peer Interaction: Instructions</a:t>
            </a:r>
            <a:endParaRPr lang="en-US" dirty="0"/>
          </a:p>
        </p:txBody>
      </p:sp>
      <p:sp>
        <p:nvSpPr>
          <p:cNvPr id="3" name="Content Placeholder 2"/>
          <p:cNvSpPr>
            <a:spLocks noGrp="1"/>
          </p:cNvSpPr>
          <p:nvPr>
            <p:ph idx="1"/>
          </p:nvPr>
        </p:nvSpPr>
        <p:spPr>
          <a:xfrm>
            <a:off x="533400" y="1600200"/>
            <a:ext cx="8305800" cy="4525963"/>
          </a:xfrm>
        </p:spPr>
        <p:txBody>
          <a:bodyPr/>
          <a:lstStyle/>
          <a:p>
            <a:pPr marL="571500" indent="-571500">
              <a:buAutoNum type="romanUcPeriod" startAt="3"/>
            </a:pPr>
            <a:r>
              <a:rPr lang="en-US" dirty="0"/>
              <a:t>D</a:t>
            </a:r>
            <a:r>
              <a:rPr lang="en-US" dirty="0" smtClean="0"/>
              <a:t>iscuss as a group, 1 question at a time</a:t>
            </a:r>
          </a:p>
          <a:p>
            <a:pPr marL="971550" lvl="1" indent="-571500">
              <a:buFont typeface="Courier New" panose="02070309020205020404" pitchFamily="49" charset="0"/>
              <a:buChar char="o"/>
            </a:pPr>
            <a:r>
              <a:rPr lang="en-US" b="1" dirty="0" smtClean="0"/>
              <a:t>Facilitator</a:t>
            </a:r>
            <a:r>
              <a:rPr lang="en-US" b="1" i="1" dirty="0" smtClean="0"/>
              <a:t> </a:t>
            </a:r>
            <a:r>
              <a:rPr lang="en-US" dirty="0" smtClean="0"/>
              <a:t>keeps time (~10 minutes per question)</a:t>
            </a:r>
          </a:p>
          <a:p>
            <a:pPr marL="0" indent="0">
              <a:buNone/>
            </a:pPr>
            <a:endParaRPr lang="en-US" i="1" dirty="0"/>
          </a:p>
          <a:p>
            <a:pPr marL="0" indent="0">
              <a:buNone/>
            </a:pPr>
            <a:r>
              <a:rPr lang="en-US" sz="2800" dirty="0" smtClean="0"/>
              <a:t>IV. </a:t>
            </a:r>
            <a:r>
              <a:rPr lang="en-US" sz="2800" b="1" dirty="0" smtClean="0"/>
              <a:t>Reporter</a:t>
            </a:r>
            <a:r>
              <a:rPr lang="en-US" sz="2800" dirty="0" smtClean="0"/>
              <a:t> – Briefly share a top </a:t>
            </a:r>
            <a:r>
              <a:rPr lang="en-US" sz="2800" u="sng" dirty="0" smtClean="0"/>
              <a:t>lesson learned</a:t>
            </a:r>
            <a:r>
              <a:rPr lang="en-US" sz="2800" dirty="0" smtClean="0"/>
              <a:t> &amp; </a:t>
            </a:r>
            <a:r>
              <a:rPr lang="en-US" sz="2800" u="sng" dirty="0" smtClean="0"/>
              <a:t>sustainability</a:t>
            </a:r>
            <a:r>
              <a:rPr lang="en-US" sz="2800" dirty="0" smtClean="0"/>
              <a:t> strategy from discussion</a:t>
            </a:r>
            <a:endParaRPr lang="en-US" sz="2800" b="1" dirty="0"/>
          </a:p>
          <a:p>
            <a:pPr marL="0" indent="0">
              <a:buNone/>
            </a:pPr>
            <a:endParaRPr lang="en-US" sz="1800" dirty="0"/>
          </a:p>
          <a:p>
            <a:endParaRPr lang="en-US" dirty="0"/>
          </a:p>
        </p:txBody>
      </p:sp>
    </p:spTree>
    <p:extLst>
      <p:ext uri="{BB962C8B-B14F-4D97-AF65-F5344CB8AC3E}">
        <p14:creationId xmlns:p14="http://schemas.microsoft.com/office/powerpoint/2010/main" val="37020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aster chs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pptmaster chsd 1</Template>
  <TotalTime>7409</TotalTime>
  <Words>987</Words>
  <Application>Microsoft Office PowerPoint</Application>
  <PresentationFormat>On-screen Show (4:3)</PresentationFormat>
  <Paragraphs>118</Paragraphs>
  <Slides>20</Slides>
  <Notes>13</Notes>
  <HiddenSlides>0</HiddenSlides>
  <MMClips>0</MMClips>
  <ScaleCrop>false</ScaleCrop>
  <HeadingPairs>
    <vt:vector size="8" baseType="variant">
      <vt:variant>
        <vt:lpstr>Fonts Used</vt:lpstr>
      </vt:variant>
      <vt:variant>
        <vt:i4>5</vt:i4>
      </vt:variant>
      <vt:variant>
        <vt:lpstr>Theme</vt:lpstr>
      </vt:variant>
      <vt:variant>
        <vt:i4>2</vt:i4>
      </vt:variant>
      <vt:variant>
        <vt:lpstr>Links</vt:lpstr>
      </vt:variant>
      <vt:variant>
        <vt:i4>1</vt:i4>
      </vt:variant>
      <vt:variant>
        <vt:lpstr>Slide Titles</vt:lpstr>
      </vt:variant>
      <vt:variant>
        <vt:i4>20</vt:i4>
      </vt:variant>
    </vt:vector>
  </HeadingPairs>
  <TitlesOfParts>
    <vt:vector size="28" baseType="lpstr">
      <vt:lpstr>ＭＳ Ｐゴシック</vt:lpstr>
      <vt:lpstr>Adobe Arabic</vt:lpstr>
      <vt:lpstr>Arial</vt:lpstr>
      <vt:lpstr>Calibri</vt:lpstr>
      <vt:lpstr>Courier New</vt:lpstr>
      <vt:lpstr>pptmaster chsd 1</vt:lpstr>
      <vt:lpstr>1_Office Theme</vt:lpstr>
      <vt:lpstr>file:///C:\Documents%20and%20Settings\user\Local%20Settings\Temp\ADP9C.tmp</vt:lpstr>
      <vt:lpstr>Rural Health Network Development Program Meeting</vt:lpstr>
      <vt:lpstr>PowerPoint Presentation</vt:lpstr>
      <vt:lpstr>Session Objectives</vt:lpstr>
      <vt:lpstr>Empty Your Cup</vt:lpstr>
      <vt:lpstr>Table Discussions</vt:lpstr>
      <vt:lpstr>Getting Connected Introductions at your Table  (under a minute each)</vt:lpstr>
      <vt:lpstr>“Celebrations, Reflections, and Sustainability”</vt:lpstr>
      <vt:lpstr>Peer Interaction: Instructions</vt:lpstr>
      <vt:lpstr>Peer Interaction: Instructions</vt:lpstr>
      <vt:lpstr>Time Check!</vt:lpstr>
      <vt:lpstr>Time Check!</vt:lpstr>
      <vt:lpstr>Time Check!</vt:lpstr>
      <vt:lpstr>PowerPoint Presentation</vt:lpstr>
      <vt:lpstr>Table Report Out</vt:lpstr>
      <vt:lpstr>Next Activity Set Up and Break</vt:lpstr>
      <vt:lpstr>Sustainable Network Characteristics</vt:lpstr>
      <vt:lpstr>Peer Partnering for Sustainability</vt:lpstr>
      <vt:lpstr>Next Steps for Peer Groups</vt:lpstr>
      <vt:lpstr>Wrap Up and Announcements</vt:lpstr>
      <vt:lpstr> Thank You for Your  Engagement Today!</vt:lpstr>
    </vt:vector>
  </TitlesOfParts>
  <Company>GSU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Planning Santa Cruz County Adolescent Wellness Network February 2013</dc:title>
  <dc:creator>alhdrf</dc:creator>
  <cp:lastModifiedBy>Deana Farmer</cp:lastModifiedBy>
  <cp:revision>111</cp:revision>
  <cp:lastPrinted>2018-02-26T14:50:56Z</cp:lastPrinted>
  <dcterms:created xsi:type="dcterms:W3CDTF">2013-02-05T18:28:58Z</dcterms:created>
  <dcterms:modified xsi:type="dcterms:W3CDTF">2020-01-15T06:49:12Z</dcterms:modified>
</cp:coreProperties>
</file>