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diagrams/drawing1.xml" ContentType="application/vnd.ms-office.drawingml.diagramDrawing+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Layouts/slideLayout16.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37.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16" r:id="rId1"/>
    <p:sldMasterId id="2147483830" r:id="rId2"/>
  </p:sldMasterIdLst>
  <p:notesMasterIdLst>
    <p:notesMasterId r:id="rId81"/>
  </p:notesMasterIdLst>
  <p:handoutMasterIdLst>
    <p:handoutMasterId r:id="rId82"/>
  </p:handoutMasterIdLst>
  <p:sldIdLst>
    <p:sldId id="537" r:id="rId3"/>
    <p:sldId id="538" r:id="rId4"/>
    <p:sldId id="608" r:id="rId5"/>
    <p:sldId id="554" r:id="rId6"/>
    <p:sldId id="552" r:id="rId7"/>
    <p:sldId id="524" r:id="rId8"/>
    <p:sldId id="526" r:id="rId9"/>
    <p:sldId id="525" r:id="rId10"/>
    <p:sldId id="528" r:id="rId11"/>
    <p:sldId id="529" r:id="rId12"/>
    <p:sldId id="623" r:id="rId13"/>
    <p:sldId id="555" r:id="rId14"/>
    <p:sldId id="556" r:id="rId15"/>
    <p:sldId id="557" r:id="rId16"/>
    <p:sldId id="558" r:id="rId17"/>
    <p:sldId id="559" r:id="rId18"/>
    <p:sldId id="560" r:id="rId19"/>
    <p:sldId id="561" r:id="rId20"/>
    <p:sldId id="609" r:id="rId21"/>
    <p:sldId id="562" r:id="rId22"/>
    <p:sldId id="563" r:id="rId23"/>
    <p:sldId id="624" r:id="rId24"/>
    <p:sldId id="610" r:id="rId25"/>
    <p:sldId id="565" r:id="rId26"/>
    <p:sldId id="566" r:id="rId27"/>
    <p:sldId id="567" r:id="rId28"/>
    <p:sldId id="569" r:id="rId29"/>
    <p:sldId id="625" r:id="rId30"/>
    <p:sldId id="568" r:id="rId31"/>
    <p:sldId id="570" r:id="rId32"/>
    <p:sldId id="571" r:id="rId33"/>
    <p:sldId id="572" r:id="rId34"/>
    <p:sldId id="573" r:id="rId35"/>
    <p:sldId id="619" r:id="rId36"/>
    <p:sldId id="574" r:id="rId37"/>
    <p:sldId id="575" r:id="rId38"/>
    <p:sldId id="622" r:id="rId39"/>
    <p:sldId id="576" r:id="rId40"/>
    <p:sldId id="577" r:id="rId41"/>
    <p:sldId id="578" r:id="rId42"/>
    <p:sldId id="579" r:id="rId43"/>
    <p:sldId id="611" r:id="rId44"/>
    <p:sldId id="580" r:id="rId45"/>
    <p:sldId id="581" r:id="rId46"/>
    <p:sldId id="582" r:id="rId47"/>
    <p:sldId id="583" r:id="rId48"/>
    <p:sldId id="584" r:id="rId49"/>
    <p:sldId id="585" r:id="rId50"/>
    <p:sldId id="612" r:id="rId51"/>
    <p:sldId id="586" r:id="rId52"/>
    <p:sldId id="613" r:id="rId53"/>
    <p:sldId id="587" r:id="rId54"/>
    <p:sldId id="588" r:id="rId55"/>
    <p:sldId id="614" r:id="rId56"/>
    <p:sldId id="589" r:id="rId57"/>
    <p:sldId id="590" r:id="rId58"/>
    <p:sldId id="591" r:id="rId59"/>
    <p:sldId id="615" r:id="rId60"/>
    <p:sldId id="592" r:id="rId61"/>
    <p:sldId id="616" r:id="rId62"/>
    <p:sldId id="593" r:id="rId63"/>
    <p:sldId id="594" r:id="rId64"/>
    <p:sldId id="595" r:id="rId65"/>
    <p:sldId id="617" r:id="rId66"/>
    <p:sldId id="596" r:id="rId67"/>
    <p:sldId id="618" r:id="rId68"/>
    <p:sldId id="597" r:id="rId69"/>
    <p:sldId id="621" r:id="rId70"/>
    <p:sldId id="599" r:id="rId71"/>
    <p:sldId id="600" r:id="rId72"/>
    <p:sldId id="601" r:id="rId73"/>
    <p:sldId id="602" r:id="rId74"/>
    <p:sldId id="603" r:id="rId75"/>
    <p:sldId id="604" r:id="rId76"/>
    <p:sldId id="605" r:id="rId77"/>
    <p:sldId id="606" r:id="rId78"/>
    <p:sldId id="607" r:id="rId79"/>
    <p:sldId id="548" r:id="rId80"/>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CopprplGoth Bd BT" pitchFamily="34" charset="0"/>
        <a:ea typeface="+mn-ea"/>
        <a:cs typeface="+mn-cs"/>
      </a:defRPr>
    </a:lvl1pPr>
    <a:lvl2pPr marL="457200" algn="l" rtl="0" fontAlgn="base">
      <a:spcBef>
        <a:spcPct val="0"/>
      </a:spcBef>
      <a:spcAft>
        <a:spcPct val="0"/>
      </a:spcAft>
      <a:defRPr kern="1200">
        <a:solidFill>
          <a:schemeClr val="tx1"/>
        </a:solidFill>
        <a:latin typeface="CopprplGoth Bd BT" pitchFamily="34" charset="0"/>
        <a:ea typeface="+mn-ea"/>
        <a:cs typeface="+mn-cs"/>
      </a:defRPr>
    </a:lvl2pPr>
    <a:lvl3pPr marL="914400" algn="l" rtl="0" fontAlgn="base">
      <a:spcBef>
        <a:spcPct val="0"/>
      </a:spcBef>
      <a:spcAft>
        <a:spcPct val="0"/>
      </a:spcAft>
      <a:defRPr kern="1200">
        <a:solidFill>
          <a:schemeClr val="tx1"/>
        </a:solidFill>
        <a:latin typeface="CopprplGoth Bd BT" pitchFamily="34" charset="0"/>
        <a:ea typeface="+mn-ea"/>
        <a:cs typeface="+mn-cs"/>
      </a:defRPr>
    </a:lvl3pPr>
    <a:lvl4pPr marL="1371600" algn="l" rtl="0" fontAlgn="base">
      <a:spcBef>
        <a:spcPct val="0"/>
      </a:spcBef>
      <a:spcAft>
        <a:spcPct val="0"/>
      </a:spcAft>
      <a:defRPr kern="1200">
        <a:solidFill>
          <a:schemeClr val="tx1"/>
        </a:solidFill>
        <a:latin typeface="CopprplGoth Bd BT" pitchFamily="34" charset="0"/>
        <a:ea typeface="+mn-ea"/>
        <a:cs typeface="+mn-cs"/>
      </a:defRPr>
    </a:lvl4pPr>
    <a:lvl5pPr marL="1828800" algn="l" rtl="0" fontAlgn="base">
      <a:spcBef>
        <a:spcPct val="0"/>
      </a:spcBef>
      <a:spcAft>
        <a:spcPct val="0"/>
      </a:spcAft>
      <a:defRPr kern="1200">
        <a:solidFill>
          <a:schemeClr val="tx1"/>
        </a:solidFill>
        <a:latin typeface="CopprplGoth Bd BT" pitchFamily="34" charset="0"/>
        <a:ea typeface="+mn-ea"/>
        <a:cs typeface="+mn-cs"/>
      </a:defRPr>
    </a:lvl5pPr>
    <a:lvl6pPr marL="2286000" algn="l" defTabSz="914400" rtl="0" eaLnBrk="1" latinLnBrk="0" hangingPunct="1">
      <a:defRPr kern="1200">
        <a:solidFill>
          <a:schemeClr val="tx1"/>
        </a:solidFill>
        <a:latin typeface="CopprplGoth Bd BT" pitchFamily="34" charset="0"/>
        <a:ea typeface="+mn-ea"/>
        <a:cs typeface="+mn-cs"/>
      </a:defRPr>
    </a:lvl6pPr>
    <a:lvl7pPr marL="2743200" algn="l" defTabSz="914400" rtl="0" eaLnBrk="1" latinLnBrk="0" hangingPunct="1">
      <a:defRPr kern="1200">
        <a:solidFill>
          <a:schemeClr val="tx1"/>
        </a:solidFill>
        <a:latin typeface="CopprplGoth Bd BT" pitchFamily="34" charset="0"/>
        <a:ea typeface="+mn-ea"/>
        <a:cs typeface="+mn-cs"/>
      </a:defRPr>
    </a:lvl7pPr>
    <a:lvl8pPr marL="3200400" algn="l" defTabSz="914400" rtl="0" eaLnBrk="1" latinLnBrk="0" hangingPunct="1">
      <a:defRPr kern="1200">
        <a:solidFill>
          <a:schemeClr val="tx1"/>
        </a:solidFill>
        <a:latin typeface="CopprplGoth Bd BT" pitchFamily="34" charset="0"/>
        <a:ea typeface="+mn-ea"/>
        <a:cs typeface="+mn-cs"/>
      </a:defRPr>
    </a:lvl8pPr>
    <a:lvl9pPr marL="3657600" algn="l" defTabSz="914400" rtl="0" eaLnBrk="1" latinLnBrk="0" hangingPunct="1">
      <a:defRPr kern="1200">
        <a:solidFill>
          <a:schemeClr val="tx1"/>
        </a:solidFill>
        <a:latin typeface="CopprplGoth Bd BT"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00C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589" autoAdjust="0"/>
    <p:restoredTop sz="94954" autoAdjust="0"/>
  </p:normalViewPr>
  <p:slideViewPr>
    <p:cSldViewPr>
      <p:cViewPr>
        <p:scale>
          <a:sx n="80" d="100"/>
          <a:sy n="80" d="100"/>
        </p:scale>
        <p:origin x="-174" y="-126"/>
      </p:cViewPr>
      <p:guideLst>
        <p:guide orient="horz" pos="2160"/>
        <p:guide pos="2880"/>
      </p:guideLst>
    </p:cSldViewPr>
  </p:slideViewPr>
  <p:outlineViewPr>
    <p:cViewPr>
      <p:scale>
        <a:sx n="33" d="100"/>
        <a:sy n="33" d="100"/>
      </p:scale>
      <p:origin x="18" y="68736"/>
    </p:cViewPr>
  </p:outlineViewPr>
  <p:notesTextViewPr>
    <p:cViewPr>
      <p:scale>
        <a:sx n="100" d="100"/>
        <a:sy n="100" d="100"/>
      </p:scale>
      <p:origin x="0" y="0"/>
    </p:cViewPr>
  </p:notesTextViewPr>
  <p:sorterViewPr>
    <p:cViewPr>
      <p:scale>
        <a:sx n="66" d="100"/>
        <a:sy n="66" d="100"/>
      </p:scale>
      <p:origin x="0" y="4032"/>
    </p:cViewPr>
  </p:sorterViewPr>
  <p:notesViewPr>
    <p:cSldViewPr>
      <p:cViewPr varScale="1">
        <p:scale>
          <a:sx n="55" d="100"/>
          <a:sy n="55" d="100"/>
        </p:scale>
        <p:origin x="-1830" y="-90"/>
      </p:cViewPr>
      <p:guideLst>
        <p:guide orient="horz" pos="2928"/>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viewProps" Target="viewProp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handoutMaster" Target="handoutMasters/handoutMaster1.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notesMaster" Target="notesMasters/notesMaster1.xml"/><Relationship Id="rId86"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pca-srv-1-01\mydocs$\jwilkerson\My%20Documents\Projects\Quality%20RPTS\measurement_assistant.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8.3240843507214723E-2"/>
          <c:y val="5.5883073164941358E-2"/>
          <c:w val="0.90566037735849325"/>
          <c:h val="0.82666170444203713"/>
        </c:manualLayout>
      </c:layout>
      <c:lineChart>
        <c:grouping val="standard"/>
        <c:ser>
          <c:idx val="0"/>
          <c:order val="0"/>
          <c:spPr>
            <a:ln w="38100">
              <a:pattFill prst="pct75">
                <a:fgClr>
                  <a:srgbClr val="FF0000"/>
                </a:fgClr>
                <a:bgClr>
                  <a:srgbClr val="FFFFFF"/>
                </a:bgClr>
              </a:pattFill>
              <a:prstDash val="solid"/>
            </a:ln>
          </c:spPr>
          <c:marker>
            <c:symbol val="diamond"/>
            <c:size val="9"/>
            <c:spPr>
              <a:solidFill>
                <a:srgbClr val="FF0000"/>
              </a:solidFill>
              <a:ln>
                <a:solidFill>
                  <a:srgbClr val="FF0000"/>
                </a:solidFill>
                <a:prstDash val="solid"/>
              </a:ln>
            </c:spPr>
          </c:marker>
          <c:dLbls>
            <c:spPr>
              <a:noFill/>
              <a:ln w="25400">
                <a:noFill/>
              </a:ln>
            </c:spPr>
            <c:txPr>
              <a:bodyPr/>
              <a:lstStyle/>
              <a:p>
                <a:pPr>
                  <a:defRPr sz="1200" b="1" i="0" u="none" strike="noStrike" baseline="0">
                    <a:solidFill>
                      <a:srgbClr val="000000"/>
                    </a:solidFill>
                    <a:latin typeface="Arial"/>
                    <a:ea typeface="Arial"/>
                    <a:cs typeface="Arial"/>
                  </a:defRPr>
                </a:pPr>
                <a:endParaRPr lang="en-US"/>
              </a:p>
            </c:txPr>
            <c:showVal val="1"/>
          </c:dLbls>
          <c:val>
            <c:numRef>
              <c:f>'Performance Metric Calculator'!$E$15:$J$15</c:f>
              <c:numCache>
                <c:formatCode>General</c:formatCode>
                <c:ptCount val="6"/>
                <c:pt idx="0">
                  <c:v>10</c:v>
                </c:pt>
                <c:pt idx="1">
                  <c:v>8</c:v>
                </c:pt>
                <c:pt idx="2">
                  <c:v>9</c:v>
                </c:pt>
                <c:pt idx="3">
                  <c:v>7</c:v>
                </c:pt>
                <c:pt idx="4">
                  <c:v>4</c:v>
                </c:pt>
                <c:pt idx="5">
                  <c:v>3</c:v>
                </c:pt>
              </c:numCache>
            </c:numRef>
          </c:val>
        </c:ser>
        <c:marker val="1"/>
        <c:axId val="64869888"/>
        <c:axId val="64871808"/>
      </c:lineChart>
      <c:catAx>
        <c:axId val="64869888"/>
        <c:scaling>
          <c:orientation val="minMax"/>
        </c:scaling>
        <c:axPos val="b"/>
        <c:title>
          <c:tx>
            <c:rich>
              <a:bodyPr/>
              <a:lstStyle/>
              <a:p>
                <a:pPr>
                  <a:defRPr sz="1600" b="1" i="0" u="none" strike="noStrike" baseline="0">
                    <a:solidFill>
                      <a:srgbClr val="000000"/>
                    </a:solidFill>
                    <a:latin typeface="Arial"/>
                    <a:ea typeface="Arial"/>
                    <a:cs typeface="Arial"/>
                  </a:defRPr>
                </a:pPr>
                <a:r>
                  <a:rPr lang="en-US" sz="1600"/>
                  <a:t>Month</a:t>
                </a:r>
              </a:p>
            </c:rich>
          </c:tx>
          <c:layout>
            <c:manualLayout>
              <c:xMode val="edge"/>
              <c:yMode val="edge"/>
              <c:x val="0.50610432852386233"/>
              <c:y val="0.93311582381729197"/>
            </c:manualLayout>
          </c:layout>
          <c:spPr>
            <a:noFill/>
            <a:ln w="25400">
              <a:noFill/>
            </a:ln>
          </c:spPr>
        </c:title>
        <c:numFmt formatCode="General" sourceLinked="1"/>
        <c:tickLblPos val="nextTo"/>
        <c:spPr>
          <a:ln w="3175">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64871808"/>
        <c:crosses val="autoZero"/>
        <c:auto val="1"/>
        <c:lblAlgn val="ctr"/>
        <c:lblOffset val="100"/>
        <c:tickLblSkip val="1"/>
        <c:tickMarkSkip val="1"/>
      </c:catAx>
      <c:valAx>
        <c:axId val="64871808"/>
        <c:scaling>
          <c:orientation val="minMax"/>
        </c:scaling>
        <c:axPos val="l"/>
        <c:majorGridlines>
          <c:spPr>
            <a:ln w="3175">
              <a:solidFill>
                <a:srgbClr val="000000"/>
              </a:solidFill>
              <a:prstDash val="solid"/>
            </a:ln>
          </c:spPr>
        </c:majorGridlines>
        <c:title>
          <c:tx>
            <c:rich>
              <a:bodyPr/>
              <a:lstStyle/>
              <a:p>
                <a:pPr>
                  <a:defRPr sz="1600" b="1" i="0" u="none" strike="noStrike" baseline="0">
                    <a:solidFill>
                      <a:srgbClr val="000000"/>
                    </a:solidFill>
                    <a:latin typeface="Arial"/>
                    <a:ea typeface="Arial"/>
                    <a:cs typeface="Arial"/>
                  </a:defRPr>
                </a:pPr>
                <a:r>
                  <a:rPr lang="en-US" sz="1600"/>
                  <a:t>Days</a:t>
                </a:r>
              </a:p>
            </c:rich>
          </c:tx>
          <c:layout>
            <c:manualLayout>
              <c:xMode val="edge"/>
              <c:yMode val="edge"/>
              <c:x val="1.3318534961154281E-2"/>
              <c:y val="0.48287112561174655"/>
            </c:manualLayout>
          </c:layout>
          <c:spPr>
            <a:noFill/>
            <a:ln w="25400">
              <a:noFill/>
            </a:ln>
          </c:spPr>
        </c:title>
        <c:numFmt formatCode="General" sourceLinked="1"/>
        <c:tickLblPos val="nextTo"/>
        <c:spPr>
          <a:ln w="3175">
            <a:solidFill>
              <a:srgbClr val="000000"/>
            </a:solidFill>
            <a:prstDash val="solid"/>
          </a:ln>
        </c:spPr>
        <c:txPr>
          <a:bodyPr rot="0" vert="horz"/>
          <a:lstStyle/>
          <a:p>
            <a:pPr>
              <a:defRPr sz="1200" b="0" i="0" u="none" strike="noStrike" baseline="0">
                <a:solidFill>
                  <a:srgbClr val="000000"/>
                </a:solidFill>
                <a:latin typeface="Arial"/>
                <a:ea typeface="Arial"/>
                <a:cs typeface="Arial"/>
              </a:defRPr>
            </a:pPr>
            <a:endParaRPr lang="en-US"/>
          </a:p>
        </c:txPr>
        <c:crossAx val="64869888"/>
        <c:crosses val="autoZero"/>
        <c:crossBetween val="between"/>
      </c:valAx>
      <c:spPr>
        <a:solidFill>
          <a:srgbClr val="FFFFCC"/>
        </a:solidFill>
        <a:ln w="12700">
          <a:solidFill>
            <a:srgbClr val="808080"/>
          </a:solidFill>
          <a:prstDash val="solid"/>
        </a:ln>
      </c:spPr>
    </c:plotArea>
    <c:plotVisOnly val="1"/>
    <c:dispBlanksAs val="gap"/>
  </c:chart>
  <c:spPr>
    <a:noFill/>
    <a:ln w="9525">
      <a:noFill/>
    </a:ln>
  </c:spPr>
  <c:txPr>
    <a:bodyPr/>
    <a:lstStyle/>
    <a:p>
      <a:pPr>
        <a:defRPr sz="800" b="0" i="0" u="none" strike="noStrike" baseline="0">
          <a:solidFill>
            <a:srgbClr val="000000"/>
          </a:solidFill>
          <a:latin typeface="Arial"/>
          <a:ea typeface="Arial"/>
          <a:cs typeface="Arial"/>
        </a:defRPr>
      </a:pPr>
      <a:endParaRPr lang="en-US"/>
    </a:p>
  </c:txPr>
  <c:externalData r:id="rId1"/>
</c:chartSpace>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A264E98-9710-4568-8CAA-CD56544A3E09}" type="doc">
      <dgm:prSet loTypeId="urn:microsoft.com/office/officeart/2005/8/layout/venn1" loCatId="relationship" qsTypeId="urn:microsoft.com/office/officeart/2005/8/quickstyle/simple1" qsCatId="simple" csTypeId="urn:microsoft.com/office/officeart/2005/8/colors/colorful3" csCatId="colorful" phldr="1"/>
      <dgm:spPr/>
    </dgm:pt>
    <dgm:pt modelId="{69BD8DFF-7F37-4865-9D69-24D7BD62343F}">
      <dgm:prSet phldrT="[Text]" custT="1"/>
      <dgm:spPr/>
      <dgm:t>
        <a:bodyPr/>
        <a:lstStyle/>
        <a:p>
          <a:r>
            <a:rPr lang="en-US" sz="1800" b="1" dirty="0" smtClean="0"/>
            <a:t>Quality Improvement</a:t>
          </a:r>
        </a:p>
        <a:p>
          <a:r>
            <a:rPr lang="en-US" sz="1600" dirty="0" smtClean="0"/>
            <a:t>Quality Measures</a:t>
          </a:r>
        </a:p>
        <a:p>
          <a:r>
            <a:rPr lang="en-US" sz="1600" dirty="0" smtClean="0"/>
            <a:t>Benchmarking</a:t>
          </a:r>
        </a:p>
        <a:p>
          <a:r>
            <a:rPr lang="en-US" sz="1600" dirty="0" smtClean="0"/>
            <a:t>Best Practice/ Clinical Guidelines</a:t>
          </a:r>
        </a:p>
        <a:p>
          <a:r>
            <a:rPr lang="en-US" sz="1600" dirty="0" smtClean="0"/>
            <a:t>Provider Performance &amp; Competency</a:t>
          </a:r>
        </a:p>
        <a:p>
          <a:r>
            <a:rPr lang="en-US" sz="1600" dirty="0" smtClean="0"/>
            <a:t>Accreditation Coordination</a:t>
          </a:r>
        </a:p>
        <a:p>
          <a:r>
            <a:rPr lang="en-US" sz="1600" dirty="0" smtClean="0"/>
            <a:t>Patient Satisfaction</a:t>
          </a:r>
        </a:p>
        <a:p>
          <a:r>
            <a:rPr lang="en-US" sz="1600" dirty="0" smtClean="0"/>
            <a:t>Improvement Projects</a:t>
          </a:r>
        </a:p>
        <a:p>
          <a:endParaRPr lang="en-US" sz="1600" dirty="0"/>
        </a:p>
      </dgm:t>
    </dgm:pt>
    <dgm:pt modelId="{0CAAD850-4643-406D-BFEC-5149FE2B0069}" type="parTrans" cxnId="{5D0C223F-26D2-480C-ACA9-881E1D87A1FE}">
      <dgm:prSet/>
      <dgm:spPr/>
      <dgm:t>
        <a:bodyPr/>
        <a:lstStyle/>
        <a:p>
          <a:endParaRPr lang="en-US"/>
        </a:p>
      </dgm:t>
    </dgm:pt>
    <dgm:pt modelId="{550C77A5-41CE-42F3-BCDE-4D4277D03E9C}" type="sibTrans" cxnId="{5D0C223F-26D2-480C-ACA9-881E1D87A1FE}">
      <dgm:prSet/>
      <dgm:spPr/>
      <dgm:t>
        <a:bodyPr/>
        <a:lstStyle/>
        <a:p>
          <a:endParaRPr lang="en-US"/>
        </a:p>
      </dgm:t>
    </dgm:pt>
    <dgm:pt modelId="{0D0E87C9-04E0-4F07-946D-E9B00C9D9BE6}">
      <dgm:prSet phldrT="[Text]" custT="1"/>
      <dgm:spPr/>
      <dgm:t>
        <a:bodyPr/>
        <a:lstStyle/>
        <a:p>
          <a:r>
            <a:rPr lang="en-US" sz="1900" b="1" dirty="0" smtClean="0"/>
            <a:t>Risk Management</a:t>
          </a:r>
        </a:p>
        <a:p>
          <a:r>
            <a:rPr lang="en-US" sz="1600" dirty="0" smtClean="0"/>
            <a:t>Risk Identification</a:t>
          </a:r>
        </a:p>
        <a:p>
          <a:r>
            <a:rPr lang="en-US" sz="1600" dirty="0" smtClean="0"/>
            <a:t>Risk Control</a:t>
          </a:r>
        </a:p>
        <a:p>
          <a:r>
            <a:rPr lang="en-US" sz="1600" dirty="0" smtClean="0"/>
            <a:t>Claims Management</a:t>
          </a:r>
        </a:p>
        <a:p>
          <a:r>
            <a:rPr lang="en-US" sz="1600" dirty="0" smtClean="0"/>
            <a:t>Patient Relations &amp; Disclosure</a:t>
          </a:r>
        </a:p>
        <a:p>
          <a:r>
            <a:rPr lang="en-US" sz="1600" dirty="0" smtClean="0"/>
            <a:t>Safety</a:t>
          </a:r>
        </a:p>
        <a:p>
          <a:r>
            <a:rPr lang="en-US" sz="1600" dirty="0" smtClean="0"/>
            <a:t>Compliance</a:t>
          </a:r>
        </a:p>
        <a:p>
          <a:r>
            <a:rPr lang="en-US" sz="1600" dirty="0" smtClean="0"/>
            <a:t>Mandatory Event Reporting</a:t>
          </a:r>
        </a:p>
        <a:p>
          <a:r>
            <a:rPr lang="en-US" sz="1600" dirty="0" smtClean="0"/>
            <a:t>Worker’s Compensation</a:t>
          </a:r>
          <a:endParaRPr lang="en-US" sz="1900" dirty="0"/>
        </a:p>
      </dgm:t>
    </dgm:pt>
    <dgm:pt modelId="{5C9B378C-827D-4524-94FB-8D2C3F17FCDD}" type="sibTrans" cxnId="{D20B386B-2D59-4C87-8E8A-34C901637754}">
      <dgm:prSet/>
      <dgm:spPr/>
      <dgm:t>
        <a:bodyPr/>
        <a:lstStyle/>
        <a:p>
          <a:endParaRPr lang="en-US"/>
        </a:p>
      </dgm:t>
    </dgm:pt>
    <dgm:pt modelId="{A1A22A31-C7B8-4B64-B4DA-C510888CBAEA}" type="parTrans" cxnId="{D20B386B-2D59-4C87-8E8A-34C901637754}">
      <dgm:prSet/>
      <dgm:spPr/>
      <dgm:t>
        <a:bodyPr/>
        <a:lstStyle/>
        <a:p>
          <a:endParaRPr lang="en-US"/>
        </a:p>
      </dgm:t>
    </dgm:pt>
    <dgm:pt modelId="{554272A7-A3A6-4037-8E34-FC96572B3526}" type="pres">
      <dgm:prSet presAssocID="{9A264E98-9710-4568-8CAA-CD56544A3E09}" presName="compositeShape" presStyleCnt="0">
        <dgm:presLayoutVars>
          <dgm:chMax val="7"/>
          <dgm:dir/>
          <dgm:resizeHandles val="exact"/>
        </dgm:presLayoutVars>
      </dgm:prSet>
      <dgm:spPr/>
    </dgm:pt>
    <dgm:pt modelId="{2580952C-3761-4D3D-B00C-5F3B1FC22292}" type="pres">
      <dgm:prSet presAssocID="{0D0E87C9-04E0-4F07-946D-E9B00C9D9BE6}" presName="circ1" presStyleLbl="vennNode1" presStyleIdx="0" presStyleCnt="2" custScaleX="102410" custScaleY="100547" custLinFactNeighborX="-2700"/>
      <dgm:spPr/>
      <dgm:t>
        <a:bodyPr/>
        <a:lstStyle/>
        <a:p>
          <a:endParaRPr lang="en-US"/>
        </a:p>
      </dgm:t>
    </dgm:pt>
    <dgm:pt modelId="{9A92BCF8-7B35-47DF-A5A6-D0DB2FE03DAB}" type="pres">
      <dgm:prSet presAssocID="{0D0E87C9-04E0-4F07-946D-E9B00C9D9BE6}" presName="circ1Tx" presStyleLbl="revTx" presStyleIdx="0" presStyleCnt="0">
        <dgm:presLayoutVars>
          <dgm:chMax val="0"/>
          <dgm:chPref val="0"/>
          <dgm:bulletEnabled val="1"/>
        </dgm:presLayoutVars>
      </dgm:prSet>
      <dgm:spPr/>
      <dgm:t>
        <a:bodyPr/>
        <a:lstStyle/>
        <a:p>
          <a:endParaRPr lang="en-US"/>
        </a:p>
      </dgm:t>
    </dgm:pt>
    <dgm:pt modelId="{64397490-FB97-44CD-BFDE-D1056CF610DD}" type="pres">
      <dgm:prSet presAssocID="{69BD8DFF-7F37-4865-9D69-24D7BD62343F}" presName="circ2" presStyleLbl="vennNode1" presStyleIdx="1" presStyleCnt="2" custScaleX="108466" custScaleY="100547" custLinFactNeighborX="3028" custLinFactNeighborY="324"/>
      <dgm:spPr/>
      <dgm:t>
        <a:bodyPr/>
        <a:lstStyle/>
        <a:p>
          <a:endParaRPr lang="en-US"/>
        </a:p>
      </dgm:t>
    </dgm:pt>
    <dgm:pt modelId="{D10FD236-519A-4C39-96AD-F7FBA888F6C9}" type="pres">
      <dgm:prSet presAssocID="{69BD8DFF-7F37-4865-9D69-24D7BD62343F}" presName="circ2Tx" presStyleLbl="revTx" presStyleIdx="0" presStyleCnt="0">
        <dgm:presLayoutVars>
          <dgm:chMax val="0"/>
          <dgm:chPref val="0"/>
          <dgm:bulletEnabled val="1"/>
        </dgm:presLayoutVars>
      </dgm:prSet>
      <dgm:spPr/>
      <dgm:t>
        <a:bodyPr/>
        <a:lstStyle/>
        <a:p>
          <a:endParaRPr lang="en-US"/>
        </a:p>
      </dgm:t>
    </dgm:pt>
  </dgm:ptLst>
  <dgm:cxnLst>
    <dgm:cxn modelId="{5D0C223F-26D2-480C-ACA9-881E1D87A1FE}" srcId="{9A264E98-9710-4568-8CAA-CD56544A3E09}" destId="{69BD8DFF-7F37-4865-9D69-24D7BD62343F}" srcOrd="1" destOrd="0" parTransId="{0CAAD850-4643-406D-BFEC-5149FE2B0069}" sibTransId="{550C77A5-41CE-42F3-BCDE-4D4277D03E9C}"/>
    <dgm:cxn modelId="{B47924C8-0EA4-47B2-906E-4BB49362AF2E}" type="presOf" srcId="{0D0E87C9-04E0-4F07-946D-E9B00C9D9BE6}" destId="{2580952C-3761-4D3D-B00C-5F3B1FC22292}" srcOrd="0" destOrd="0" presId="urn:microsoft.com/office/officeart/2005/8/layout/venn1"/>
    <dgm:cxn modelId="{4F53216F-CEFA-4B97-BDE2-DA1E5E17F145}" type="presOf" srcId="{69BD8DFF-7F37-4865-9D69-24D7BD62343F}" destId="{D10FD236-519A-4C39-96AD-F7FBA888F6C9}" srcOrd="1" destOrd="0" presId="urn:microsoft.com/office/officeart/2005/8/layout/venn1"/>
    <dgm:cxn modelId="{5D939CC3-3053-4477-A34A-396BC9D50CB2}" type="presOf" srcId="{9A264E98-9710-4568-8CAA-CD56544A3E09}" destId="{554272A7-A3A6-4037-8E34-FC96572B3526}" srcOrd="0" destOrd="0" presId="urn:microsoft.com/office/officeart/2005/8/layout/venn1"/>
    <dgm:cxn modelId="{880BE87E-8A54-41CE-A479-0D5A51C52BB8}" type="presOf" srcId="{0D0E87C9-04E0-4F07-946D-E9B00C9D9BE6}" destId="{9A92BCF8-7B35-47DF-A5A6-D0DB2FE03DAB}" srcOrd="1" destOrd="0" presId="urn:microsoft.com/office/officeart/2005/8/layout/venn1"/>
    <dgm:cxn modelId="{B2007FBC-4533-4D88-8FF0-7C355AEB5651}" type="presOf" srcId="{69BD8DFF-7F37-4865-9D69-24D7BD62343F}" destId="{64397490-FB97-44CD-BFDE-D1056CF610DD}" srcOrd="0" destOrd="0" presId="urn:microsoft.com/office/officeart/2005/8/layout/venn1"/>
    <dgm:cxn modelId="{D20B386B-2D59-4C87-8E8A-34C901637754}" srcId="{9A264E98-9710-4568-8CAA-CD56544A3E09}" destId="{0D0E87C9-04E0-4F07-946D-E9B00C9D9BE6}" srcOrd="0" destOrd="0" parTransId="{A1A22A31-C7B8-4B64-B4DA-C510888CBAEA}" sibTransId="{5C9B378C-827D-4524-94FB-8D2C3F17FCDD}"/>
    <dgm:cxn modelId="{194F77F1-DBCF-465E-83DF-7C70EEAE087B}" type="presParOf" srcId="{554272A7-A3A6-4037-8E34-FC96572B3526}" destId="{2580952C-3761-4D3D-B00C-5F3B1FC22292}" srcOrd="0" destOrd="0" presId="urn:microsoft.com/office/officeart/2005/8/layout/venn1"/>
    <dgm:cxn modelId="{CE24CFF7-5208-438F-BF0B-9CDEA9AE5535}" type="presParOf" srcId="{554272A7-A3A6-4037-8E34-FC96572B3526}" destId="{9A92BCF8-7B35-47DF-A5A6-D0DB2FE03DAB}" srcOrd="1" destOrd="0" presId="urn:microsoft.com/office/officeart/2005/8/layout/venn1"/>
    <dgm:cxn modelId="{97BE48D5-3C1C-437E-9774-FDA8E54B8D21}" type="presParOf" srcId="{554272A7-A3A6-4037-8E34-FC96572B3526}" destId="{64397490-FB97-44CD-BFDE-D1056CF610DD}" srcOrd="2" destOrd="0" presId="urn:microsoft.com/office/officeart/2005/8/layout/venn1"/>
    <dgm:cxn modelId="{0B476FA6-7685-4055-ACEF-39D81F3B6AF0}" type="presParOf" srcId="{554272A7-A3A6-4037-8E34-FC96572B3526}" destId="{D10FD236-519A-4C39-96AD-F7FBA888F6C9}" srcOrd="3" destOrd="0" presId="urn:microsoft.com/office/officeart/2005/8/layout/venn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580952C-3761-4D3D-B00C-5F3B1FC22292}">
      <dsp:nvSpPr>
        <dsp:cNvPr id="0" name=""/>
        <dsp:cNvSpPr/>
      </dsp:nvSpPr>
      <dsp:spPr>
        <a:xfrm>
          <a:off x="0" y="137625"/>
          <a:ext cx="4677503" cy="4592411"/>
        </a:xfrm>
        <a:prstGeom prst="ellipse">
          <a:avLst/>
        </a:prstGeom>
        <a:solidFill>
          <a:schemeClr val="accent3">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r>
            <a:rPr lang="en-US" sz="1900" b="1" kern="1200" dirty="0" smtClean="0"/>
            <a:t>Risk Management</a:t>
          </a:r>
        </a:p>
        <a:p>
          <a:pPr lvl="0" algn="ctr" defTabSz="844550">
            <a:lnSpc>
              <a:spcPct val="90000"/>
            </a:lnSpc>
            <a:spcBef>
              <a:spcPct val="0"/>
            </a:spcBef>
            <a:spcAft>
              <a:spcPct val="35000"/>
            </a:spcAft>
          </a:pPr>
          <a:r>
            <a:rPr lang="en-US" sz="1600" kern="1200" dirty="0" smtClean="0"/>
            <a:t>Risk Identification</a:t>
          </a:r>
        </a:p>
        <a:p>
          <a:pPr lvl="0" algn="ctr" defTabSz="844550">
            <a:lnSpc>
              <a:spcPct val="90000"/>
            </a:lnSpc>
            <a:spcBef>
              <a:spcPct val="0"/>
            </a:spcBef>
            <a:spcAft>
              <a:spcPct val="35000"/>
            </a:spcAft>
          </a:pPr>
          <a:r>
            <a:rPr lang="en-US" sz="1600" kern="1200" dirty="0" smtClean="0"/>
            <a:t>Risk Control</a:t>
          </a:r>
        </a:p>
        <a:p>
          <a:pPr lvl="0" algn="ctr" defTabSz="844550">
            <a:lnSpc>
              <a:spcPct val="90000"/>
            </a:lnSpc>
            <a:spcBef>
              <a:spcPct val="0"/>
            </a:spcBef>
            <a:spcAft>
              <a:spcPct val="35000"/>
            </a:spcAft>
          </a:pPr>
          <a:r>
            <a:rPr lang="en-US" sz="1600" kern="1200" dirty="0" smtClean="0"/>
            <a:t>Claims Management</a:t>
          </a:r>
        </a:p>
        <a:p>
          <a:pPr lvl="0" algn="ctr" defTabSz="844550">
            <a:lnSpc>
              <a:spcPct val="90000"/>
            </a:lnSpc>
            <a:spcBef>
              <a:spcPct val="0"/>
            </a:spcBef>
            <a:spcAft>
              <a:spcPct val="35000"/>
            </a:spcAft>
          </a:pPr>
          <a:r>
            <a:rPr lang="en-US" sz="1600" kern="1200" dirty="0" smtClean="0"/>
            <a:t>Patient Relations &amp; Disclosure</a:t>
          </a:r>
        </a:p>
        <a:p>
          <a:pPr lvl="0" algn="ctr" defTabSz="844550">
            <a:lnSpc>
              <a:spcPct val="90000"/>
            </a:lnSpc>
            <a:spcBef>
              <a:spcPct val="0"/>
            </a:spcBef>
            <a:spcAft>
              <a:spcPct val="35000"/>
            </a:spcAft>
          </a:pPr>
          <a:r>
            <a:rPr lang="en-US" sz="1600" kern="1200" dirty="0" smtClean="0"/>
            <a:t>Safety</a:t>
          </a:r>
        </a:p>
        <a:p>
          <a:pPr lvl="0" algn="ctr" defTabSz="844550">
            <a:lnSpc>
              <a:spcPct val="90000"/>
            </a:lnSpc>
            <a:spcBef>
              <a:spcPct val="0"/>
            </a:spcBef>
            <a:spcAft>
              <a:spcPct val="35000"/>
            </a:spcAft>
          </a:pPr>
          <a:r>
            <a:rPr lang="en-US" sz="1600" kern="1200" dirty="0" smtClean="0"/>
            <a:t>Compliance</a:t>
          </a:r>
        </a:p>
        <a:p>
          <a:pPr lvl="0" algn="ctr" defTabSz="844550">
            <a:lnSpc>
              <a:spcPct val="90000"/>
            </a:lnSpc>
            <a:spcBef>
              <a:spcPct val="0"/>
            </a:spcBef>
            <a:spcAft>
              <a:spcPct val="35000"/>
            </a:spcAft>
          </a:pPr>
          <a:r>
            <a:rPr lang="en-US" sz="1600" kern="1200" dirty="0" smtClean="0"/>
            <a:t>Mandatory Event Reporting</a:t>
          </a:r>
        </a:p>
        <a:p>
          <a:pPr lvl="0" algn="ctr" defTabSz="844550">
            <a:lnSpc>
              <a:spcPct val="90000"/>
            </a:lnSpc>
            <a:spcBef>
              <a:spcPct val="0"/>
            </a:spcBef>
            <a:spcAft>
              <a:spcPct val="35000"/>
            </a:spcAft>
          </a:pPr>
          <a:r>
            <a:rPr lang="en-US" sz="1600" kern="1200" dirty="0" smtClean="0"/>
            <a:t>Worker’s Compensation</a:t>
          </a:r>
          <a:endParaRPr lang="en-US" sz="1900" kern="1200" dirty="0"/>
        </a:p>
      </dsp:txBody>
      <dsp:txXfrm>
        <a:off x="653164" y="679169"/>
        <a:ext cx="2696938" cy="3509323"/>
      </dsp:txXfrm>
    </dsp:sp>
    <dsp:sp modelId="{64397490-FB97-44CD-BFDE-D1056CF610DD}">
      <dsp:nvSpPr>
        <dsp:cNvPr id="0" name=""/>
        <dsp:cNvSpPr/>
      </dsp:nvSpPr>
      <dsp:spPr>
        <a:xfrm>
          <a:off x="3275493" y="152423"/>
          <a:ext cx="4954106" cy="4592411"/>
        </a:xfrm>
        <a:prstGeom prst="ellipse">
          <a:avLst/>
        </a:prstGeom>
        <a:solidFill>
          <a:schemeClr val="accent3">
            <a:alpha val="50000"/>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en-US" sz="1800" b="1" kern="1200" dirty="0" smtClean="0"/>
            <a:t>Quality Improvement</a:t>
          </a:r>
        </a:p>
        <a:p>
          <a:pPr lvl="0" algn="ctr" defTabSz="800100">
            <a:lnSpc>
              <a:spcPct val="90000"/>
            </a:lnSpc>
            <a:spcBef>
              <a:spcPct val="0"/>
            </a:spcBef>
            <a:spcAft>
              <a:spcPct val="35000"/>
            </a:spcAft>
          </a:pPr>
          <a:r>
            <a:rPr lang="en-US" sz="1600" kern="1200" dirty="0" smtClean="0"/>
            <a:t>Quality Measures</a:t>
          </a:r>
        </a:p>
        <a:p>
          <a:pPr lvl="0" algn="ctr" defTabSz="800100">
            <a:lnSpc>
              <a:spcPct val="90000"/>
            </a:lnSpc>
            <a:spcBef>
              <a:spcPct val="0"/>
            </a:spcBef>
            <a:spcAft>
              <a:spcPct val="35000"/>
            </a:spcAft>
          </a:pPr>
          <a:r>
            <a:rPr lang="en-US" sz="1600" kern="1200" dirty="0" smtClean="0"/>
            <a:t>Benchmarking</a:t>
          </a:r>
        </a:p>
        <a:p>
          <a:pPr lvl="0" algn="ctr" defTabSz="800100">
            <a:lnSpc>
              <a:spcPct val="90000"/>
            </a:lnSpc>
            <a:spcBef>
              <a:spcPct val="0"/>
            </a:spcBef>
            <a:spcAft>
              <a:spcPct val="35000"/>
            </a:spcAft>
          </a:pPr>
          <a:r>
            <a:rPr lang="en-US" sz="1600" kern="1200" dirty="0" smtClean="0"/>
            <a:t>Best Practice/ Clinical Guidelines</a:t>
          </a:r>
        </a:p>
        <a:p>
          <a:pPr lvl="0" algn="ctr" defTabSz="800100">
            <a:lnSpc>
              <a:spcPct val="90000"/>
            </a:lnSpc>
            <a:spcBef>
              <a:spcPct val="0"/>
            </a:spcBef>
            <a:spcAft>
              <a:spcPct val="35000"/>
            </a:spcAft>
          </a:pPr>
          <a:r>
            <a:rPr lang="en-US" sz="1600" kern="1200" dirty="0" smtClean="0"/>
            <a:t>Provider Performance &amp; Competency</a:t>
          </a:r>
        </a:p>
        <a:p>
          <a:pPr lvl="0" algn="ctr" defTabSz="800100">
            <a:lnSpc>
              <a:spcPct val="90000"/>
            </a:lnSpc>
            <a:spcBef>
              <a:spcPct val="0"/>
            </a:spcBef>
            <a:spcAft>
              <a:spcPct val="35000"/>
            </a:spcAft>
          </a:pPr>
          <a:r>
            <a:rPr lang="en-US" sz="1600" kern="1200" dirty="0" smtClean="0"/>
            <a:t>Accreditation Coordination</a:t>
          </a:r>
        </a:p>
        <a:p>
          <a:pPr lvl="0" algn="ctr" defTabSz="800100">
            <a:lnSpc>
              <a:spcPct val="90000"/>
            </a:lnSpc>
            <a:spcBef>
              <a:spcPct val="0"/>
            </a:spcBef>
            <a:spcAft>
              <a:spcPct val="35000"/>
            </a:spcAft>
          </a:pPr>
          <a:r>
            <a:rPr lang="en-US" sz="1600" kern="1200" dirty="0" smtClean="0"/>
            <a:t>Patient Satisfaction</a:t>
          </a:r>
        </a:p>
        <a:p>
          <a:pPr lvl="0" algn="ctr" defTabSz="800100">
            <a:lnSpc>
              <a:spcPct val="90000"/>
            </a:lnSpc>
            <a:spcBef>
              <a:spcPct val="0"/>
            </a:spcBef>
            <a:spcAft>
              <a:spcPct val="35000"/>
            </a:spcAft>
          </a:pPr>
          <a:r>
            <a:rPr lang="en-US" sz="1600" kern="1200" dirty="0" smtClean="0"/>
            <a:t>Improvement Projects</a:t>
          </a:r>
        </a:p>
        <a:p>
          <a:pPr lvl="0" algn="ctr" defTabSz="800100">
            <a:lnSpc>
              <a:spcPct val="90000"/>
            </a:lnSpc>
            <a:spcBef>
              <a:spcPct val="0"/>
            </a:spcBef>
            <a:spcAft>
              <a:spcPct val="35000"/>
            </a:spcAft>
          </a:pPr>
          <a:endParaRPr lang="en-US" sz="1600" kern="1200" dirty="0"/>
        </a:p>
      </dsp:txBody>
      <dsp:txXfrm>
        <a:off x="4681388" y="693967"/>
        <a:ext cx="2856421" cy="3509323"/>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2994"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212995" name="Rectangle 3"/>
          <p:cNvSpPr>
            <a:spLocks noGrp="1" noChangeArrowheads="1"/>
          </p:cNvSpPr>
          <p:nvPr>
            <p:ph type="dt" sz="quarter" idx="1"/>
          </p:nvPr>
        </p:nvSpPr>
        <p:spPr bwMode="auto">
          <a:xfrm>
            <a:off x="3884613"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212996" name="Rectangle 4"/>
          <p:cNvSpPr>
            <a:spLocks noGrp="1" noChangeArrowheads="1"/>
          </p:cNvSpPr>
          <p:nvPr>
            <p:ph type="ftr" sz="quarter" idx="2"/>
          </p:nvPr>
        </p:nvSpPr>
        <p:spPr bwMode="auto">
          <a:xfrm>
            <a:off x="0"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212997" name="Rectangle 5"/>
          <p:cNvSpPr>
            <a:spLocks noGrp="1" noChangeArrowheads="1"/>
          </p:cNvSpPr>
          <p:nvPr>
            <p:ph type="sldNum" sz="quarter" idx="3"/>
          </p:nvPr>
        </p:nvSpPr>
        <p:spPr bwMode="auto">
          <a:xfrm>
            <a:off x="3884613"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a:defRPr/>
            </a:pPr>
            <a:fld id="{2B9BB992-1D65-4033-A9AC-762448FD2A9D}" type="slidenum">
              <a:rPr lang="en-US"/>
              <a:pPr>
                <a:defRPr/>
              </a:pPr>
              <a:t>‹#›</a:t>
            </a:fld>
            <a:endParaRPr lang="en-US" dirty="0"/>
          </a:p>
        </p:txBody>
      </p:sp>
    </p:spTree>
    <p:extLst>
      <p:ext uri="{BB962C8B-B14F-4D97-AF65-F5344CB8AC3E}">
        <p14:creationId xmlns:p14="http://schemas.microsoft.com/office/powerpoint/2010/main" xmlns="" val="17444584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7218"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137219" name="Rectangle 3"/>
          <p:cNvSpPr>
            <a:spLocks noGrp="1" noChangeArrowheads="1"/>
          </p:cNvSpPr>
          <p:nvPr>
            <p:ph type="dt" idx="1"/>
          </p:nvPr>
        </p:nvSpPr>
        <p:spPr bwMode="auto">
          <a:xfrm>
            <a:off x="3884613"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4340" name="Rectangle 4"/>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p:spPr>
      </p:sp>
      <p:sp>
        <p:nvSpPr>
          <p:cNvPr id="137221" name="Rectangle 5"/>
          <p:cNvSpPr>
            <a:spLocks noGrp="1" noChangeArrowheads="1"/>
          </p:cNvSpPr>
          <p:nvPr>
            <p:ph type="body" sz="quarter" idx="3"/>
          </p:nvPr>
        </p:nvSpPr>
        <p:spPr bwMode="auto">
          <a:xfrm>
            <a:off x="685800" y="4416425"/>
            <a:ext cx="5486400" cy="4183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37222" name="Rectangle 6"/>
          <p:cNvSpPr>
            <a:spLocks noGrp="1" noChangeArrowheads="1"/>
          </p:cNvSpPr>
          <p:nvPr>
            <p:ph type="ftr" sz="quarter" idx="4"/>
          </p:nvPr>
        </p:nvSpPr>
        <p:spPr bwMode="auto">
          <a:xfrm>
            <a:off x="0"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137223" name="Rectangle 7"/>
          <p:cNvSpPr>
            <a:spLocks noGrp="1" noChangeArrowheads="1"/>
          </p:cNvSpPr>
          <p:nvPr>
            <p:ph type="sldNum" sz="quarter" idx="5"/>
          </p:nvPr>
        </p:nvSpPr>
        <p:spPr bwMode="auto">
          <a:xfrm>
            <a:off x="3884613"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a:defRPr/>
            </a:pPr>
            <a:fld id="{CDF881D8-2C30-49C0-833D-F5746261BCA7}" type="slidenum">
              <a:rPr lang="en-US"/>
              <a:pPr>
                <a:defRPr/>
              </a:pPr>
              <a:t>‹#›</a:t>
            </a:fld>
            <a:endParaRPr lang="en-US" dirty="0"/>
          </a:p>
        </p:txBody>
      </p:sp>
    </p:spTree>
    <p:extLst>
      <p:ext uri="{BB962C8B-B14F-4D97-AF65-F5344CB8AC3E}">
        <p14:creationId xmlns:p14="http://schemas.microsoft.com/office/powerpoint/2010/main" xmlns="" val="390495383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50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DD5204DB-0520-4851-82D5-EF94DB091E46}" type="slidenum">
              <a:rPr lang="en-US" smtClean="0"/>
              <a:pPr>
                <a:defRPr/>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endParaRPr lang="en-US" b="1" i="1" u="sng" cap="small" dirty="0"/>
          </a:p>
        </p:txBody>
      </p:sp>
      <p:sp>
        <p:nvSpPr>
          <p:cNvPr id="4" name="Slide Number Placeholder 3"/>
          <p:cNvSpPr>
            <a:spLocks noGrp="1"/>
          </p:cNvSpPr>
          <p:nvPr>
            <p:ph type="sldNum" sz="quarter" idx="10"/>
          </p:nvPr>
        </p:nvSpPr>
        <p:spPr/>
        <p:txBody>
          <a:bodyPr/>
          <a:lstStyle/>
          <a:p>
            <a:fld id="{298506CE-FE3E-4A3C-8D3A-CC005998441E}" type="slidenum">
              <a:rPr lang="en-US" smtClean="0"/>
              <a:pPr/>
              <a:t>15</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98506CE-FE3E-4A3C-8D3A-CC005998441E}" type="slidenum">
              <a:rPr lang="en-US" smtClean="0"/>
              <a:pPr/>
              <a:t>16</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98506CE-FE3E-4A3C-8D3A-CC005998441E}" type="slidenum">
              <a:rPr lang="en-US" smtClean="0"/>
              <a:pPr/>
              <a:t>17</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98506CE-FE3E-4A3C-8D3A-CC005998441E}" type="slidenum">
              <a:rPr lang="en-US" smtClean="0"/>
              <a:pPr/>
              <a:t>20</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98506CE-FE3E-4A3C-8D3A-CC005998441E}" type="slidenum">
              <a:rPr lang="en-US" smtClean="0"/>
              <a:pPr/>
              <a:t>21</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xfrm>
            <a:off x="1104900" y="696913"/>
            <a:ext cx="4648200" cy="3486150"/>
          </a:xfrm>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F75FB722-B83B-41BC-B889-04BE5AFF6EBD}" type="slidenum">
              <a:rPr lang="en-US" smtClean="0"/>
              <a:pPr>
                <a:defRPr/>
              </a:pPr>
              <a:t>22</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xfrm>
            <a:off x="1104900" y="696913"/>
            <a:ext cx="4648200" cy="3486150"/>
          </a:xfrm>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F75FB722-B83B-41BC-B889-04BE5AFF6EBD}" type="slidenum">
              <a:rPr lang="en-US" smtClean="0"/>
              <a:pPr>
                <a:defRPr/>
              </a:pPr>
              <a:t>23</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xfrm>
            <a:off x="1104900" y="696913"/>
            <a:ext cx="4648200" cy="3486150"/>
          </a:xfrm>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727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6314490-84DF-44E5-8958-0BB15CE06276}" type="slidenum">
              <a:rPr lang="en-US"/>
              <a:pPr fontAlgn="base">
                <a:spcBef>
                  <a:spcPct val="0"/>
                </a:spcBef>
                <a:spcAft>
                  <a:spcPct val="0"/>
                </a:spcAft>
                <a:defRPr/>
              </a:pPr>
              <a:t>24</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4/6/2011 9:02 AM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25</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98506CE-FE3E-4A3C-8D3A-CC005998441E}" type="slidenum">
              <a:rPr lang="en-US" smtClean="0"/>
              <a:pPr/>
              <a:t>26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lnSpcReduction="10000"/>
          </a:bodyPr>
          <a:lstStyle/>
          <a:p>
            <a:pPr>
              <a:defRPr/>
            </a:pPr>
            <a:endParaRPr lang="en-US" dirty="0" smtClean="0"/>
          </a:p>
        </p:txBody>
      </p:sp>
      <p:sp>
        <p:nvSpPr>
          <p:cNvPr id="4" name="Slide Number Placeholder 3"/>
          <p:cNvSpPr>
            <a:spLocks noGrp="1"/>
          </p:cNvSpPr>
          <p:nvPr>
            <p:ph type="sldNum" sz="quarter" idx="5"/>
          </p:nvPr>
        </p:nvSpPr>
        <p:spPr/>
        <p:txBody>
          <a:bodyPr/>
          <a:lstStyle/>
          <a:p>
            <a:pPr>
              <a:defRPr/>
            </a:pPr>
            <a:fld id="{E73907A4-8A47-4787-B6C5-43EE7CC5845A}" type="slidenum">
              <a:rPr lang="en-US" smtClean="0"/>
              <a:pPr>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98506CE-FE3E-4A3C-8D3A-CC005998441E}" type="slidenum">
              <a:rPr lang="en-US" smtClean="0"/>
              <a:pPr/>
              <a:t>27</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98506CE-FE3E-4A3C-8D3A-CC005998441E}" type="slidenum">
              <a:rPr lang="en-US" smtClean="0"/>
              <a:pPr/>
              <a:t>28</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4/6/2011 9:02 AM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29</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a:ln/>
        </p:spPr>
      </p:sp>
      <p:sp>
        <p:nvSpPr>
          <p:cNvPr id="101379" name="Notes Placeholder 2"/>
          <p:cNvSpPr>
            <a:spLocks noGrp="1"/>
          </p:cNvSpPr>
          <p:nvPr>
            <p:ph type="body" idx="1"/>
          </p:nvPr>
        </p:nvSpPr>
        <p:spPr>
          <a:noFill/>
          <a:ln/>
        </p:spPr>
        <p:txBody>
          <a:bodyPr/>
          <a:lstStyle/>
          <a:p>
            <a:endParaRPr lang="en-US" smtClean="0"/>
          </a:p>
        </p:txBody>
      </p:sp>
      <p:sp>
        <p:nvSpPr>
          <p:cNvPr id="101380" name="Slide Number Placeholder 3"/>
          <p:cNvSpPr>
            <a:spLocks noGrp="1"/>
          </p:cNvSpPr>
          <p:nvPr>
            <p:ph type="sldNum" sz="quarter" idx="5"/>
          </p:nvPr>
        </p:nvSpPr>
        <p:spPr>
          <a:noFill/>
        </p:spPr>
        <p:txBody>
          <a:bodyPr/>
          <a:lstStyle/>
          <a:p>
            <a:fld id="{382FE476-FC77-48CB-9DD3-1E36411E9F70}" type="slidenum">
              <a:rPr lang="en-US" smtClean="0"/>
              <a:pPr/>
              <a:t>32</a:t>
            </a:fld>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noFill/>
          <a:ln/>
        </p:spPr>
        <p:txBody>
          <a:bodyPr/>
          <a:lstStyle/>
          <a:p>
            <a:endParaRPr lang="en-US" smtClean="0"/>
          </a:p>
        </p:txBody>
      </p:sp>
      <p:sp>
        <p:nvSpPr>
          <p:cNvPr id="100356" name="Slide Number Placeholder 3"/>
          <p:cNvSpPr>
            <a:spLocks noGrp="1"/>
          </p:cNvSpPr>
          <p:nvPr>
            <p:ph type="sldNum" sz="quarter" idx="5"/>
          </p:nvPr>
        </p:nvSpPr>
        <p:spPr>
          <a:noFill/>
        </p:spPr>
        <p:txBody>
          <a:bodyPr/>
          <a:lstStyle/>
          <a:p>
            <a:fld id="{C2245DE5-8E84-45AB-B9A3-447945FA76C4}" type="slidenum">
              <a:rPr lang="en-US" smtClean="0"/>
              <a:pPr/>
              <a:t>33</a:t>
            </a:fld>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noFill/>
          <a:ln/>
        </p:spPr>
        <p:txBody>
          <a:bodyPr/>
          <a:lstStyle/>
          <a:p>
            <a:endParaRPr lang="en-US" smtClean="0"/>
          </a:p>
        </p:txBody>
      </p:sp>
      <p:sp>
        <p:nvSpPr>
          <p:cNvPr id="100356" name="Slide Number Placeholder 3"/>
          <p:cNvSpPr>
            <a:spLocks noGrp="1"/>
          </p:cNvSpPr>
          <p:nvPr>
            <p:ph type="sldNum" sz="quarter" idx="5"/>
          </p:nvPr>
        </p:nvSpPr>
        <p:spPr>
          <a:noFill/>
        </p:spPr>
        <p:txBody>
          <a:bodyPr/>
          <a:lstStyle/>
          <a:p>
            <a:fld id="{C2245DE5-8E84-45AB-B9A3-447945FA76C4}" type="slidenum">
              <a:rPr lang="en-US" smtClean="0"/>
              <a:pPr/>
              <a:t>34</a:t>
            </a:fld>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98506CE-FE3E-4A3C-8D3A-CC005998441E}" type="slidenum">
              <a:rPr lang="en-US" smtClean="0"/>
              <a:pPr/>
              <a:t>43</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DF881D8-2C30-49C0-833D-F5746261BCA7}" type="slidenum">
              <a:rPr lang="en-US" smtClean="0"/>
              <a:pPr>
                <a:defRPr/>
              </a:pPr>
              <a:t>44</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4/6/2011 9:02 AM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45</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a:ln/>
        </p:spPr>
      </p:sp>
      <p:sp>
        <p:nvSpPr>
          <p:cNvPr id="104451" name="Notes Placeholder 2"/>
          <p:cNvSpPr>
            <a:spLocks noGrp="1"/>
          </p:cNvSpPr>
          <p:nvPr>
            <p:ph type="body" idx="1"/>
          </p:nvPr>
        </p:nvSpPr>
        <p:spPr>
          <a:noFill/>
          <a:ln/>
        </p:spPr>
        <p:txBody>
          <a:bodyPr/>
          <a:lstStyle/>
          <a:p>
            <a:endParaRPr lang="en-US" smtClean="0"/>
          </a:p>
        </p:txBody>
      </p:sp>
      <p:sp>
        <p:nvSpPr>
          <p:cNvPr id="104452" name="Slide Number Placeholder 3"/>
          <p:cNvSpPr>
            <a:spLocks noGrp="1"/>
          </p:cNvSpPr>
          <p:nvPr>
            <p:ph type="sldNum" sz="quarter" idx="5"/>
          </p:nvPr>
        </p:nvSpPr>
        <p:spPr>
          <a:noFill/>
        </p:spPr>
        <p:txBody>
          <a:bodyPr/>
          <a:lstStyle/>
          <a:p>
            <a:fld id="{BEC51A89-27FA-48DC-9B74-DB9E9492DC81}" type="slidenum">
              <a:rPr lang="en-US" smtClean="0"/>
              <a:pPr/>
              <a:t>46</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p:spPr>
      </p:sp>
      <p:sp>
        <p:nvSpPr>
          <p:cNvPr id="645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798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ED2CECDF-8BF2-471E-B8B6-B2B9F586C7C9}" type="slidenum">
              <a:rPr lang="en-US" smtClean="0"/>
              <a:pPr>
                <a:defRPr/>
              </a:pPr>
              <a:t>3</a:t>
            </a:fld>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98506CE-FE3E-4A3C-8D3A-CC005998441E}" type="slidenum">
              <a:rPr lang="en-US" smtClean="0"/>
              <a:pPr/>
              <a:t>47</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98506CE-FE3E-4A3C-8D3A-CC005998441E}" type="slidenum">
              <a:rPr lang="en-US" smtClean="0"/>
              <a:pPr/>
              <a:t>53</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98506CE-FE3E-4A3C-8D3A-CC005998441E}" type="slidenum">
              <a:rPr lang="en-US" smtClean="0"/>
              <a:pPr/>
              <a:t>54</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a:ln/>
        </p:spPr>
      </p:sp>
      <p:sp>
        <p:nvSpPr>
          <p:cNvPr id="105475" name="Notes Placeholder 2"/>
          <p:cNvSpPr>
            <a:spLocks noGrp="1"/>
          </p:cNvSpPr>
          <p:nvPr>
            <p:ph type="body" idx="1"/>
          </p:nvPr>
        </p:nvSpPr>
        <p:spPr>
          <a:noFill/>
          <a:ln/>
        </p:spPr>
        <p:txBody>
          <a:bodyPr/>
          <a:lstStyle/>
          <a:p>
            <a:endParaRPr lang="en-US" smtClean="0"/>
          </a:p>
        </p:txBody>
      </p:sp>
      <p:sp>
        <p:nvSpPr>
          <p:cNvPr id="105476" name="Slide Number Placeholder 3"/>
          <p:cNvSpPr>
            <a:spLocks noGrp="1"/>
          </p:cNvSpPr>
          <p:nvPr>
            <p:ph type="sldNum" sz="quarter" idx="5"/>
          </p:nvPr>
        </p:nvSpPr>
        <p:spPr>
          <a:noFill/>
        </p:spPr>
        <p:txBody>
          <a:bodyPr/>
          <a:lstStyle/>
          <a:p>
            <a:fld id="{36998D34-0810-4FF7-ADE5-94B44567D96C}" type="slidenum">
              <a:rPr lang="en-US" smtClean="0"/>
              <a:pPr/>
              <a:t>55</a:t>
            </a:fld>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a:ln/>
        </p:spPr>
      </p:sp>
      <p:sp>
        <p:nvSpPr>
          <p:cNvPr id="106499" name="Notes Placeholder 2"/>
          <p:cNvSpPr>
            <a:spLocks noGrp="1"/>
          </p:cNvSpPr>
          <p:nvPr>
            <p:ph type="body" idx="1"/>
          </p:nvPr>
        </p:nvSpPr>
        <p:spPr>
          <a:noFill/>
          <a:ln/>
        </p:spPr>
        <p:txBody>
          <a:bodyPr/>
          <a:lstStyle/>
          <a:p>
            <a:endParaRPr lang="en-US" smtClean="0"/>
          </a:p>
        </p:txBody>
      </p:sp>
      <p:sp>
        <p:nvSpPr>
          <p:cNvPr id="106500" name="Slide Number Placeholder 3"/>
          <p:cNvSpPr>
            <a:spLocks noGrp="1"/>
          </p:cNvSpPr>
          <p:nvPr>
            <p:ph type="sldNum" sz="quarter" idx="5"/>
          </p:nvPr>
        </p:nvSpPr>
        <p:spPr>
          <a:noFill/>
        </p:spPr>
        <p:txBody>
          <a:bodyPr/>
          <a:lstStyle/>
          <a:p>
            <a:fld id="{4AF221EF-55DF-42C8-9009-6C3D1D7A5E73}" type="slidenum">
              <a:rPr lang="en-US" smtClean="0"/>
              <a:pPr/>
              <a:t>56</a:t>
            </a:fld>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98506CE-FE3E-4A3C-8D3A-CC005998441E}" type="slidenum">
              <a:rPr lang="en-US" smtClean="0"/>
              <a:pPr/>
              <a:t>57</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98506CE-FE3E-4A3C-8D3A-CC005998441E}" type="slidenum">
              <a:rPr lang="en-US" smtClean="0"/>
              <a:pPr/>
              <a:t>58</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a:ln/>
        </p:spPr>
      </p:sp>
      <p:sp>
        <p:nvSpPr>
          <p:cNvPr id="112643" name="Notes Placeholder 2"/>
          <p:cNvSpPr>
            <a:spLocks noGrp="1"/>
          </p:cNvSpPr>
          <p:nvPr>
            <p:ph type="body" idx="1"/>
          </p:nvPr>
        </p:nvSpPr>
        <p:spPr>
          <a:noFill/>
          <a:ln/>
        </p:spPr>
        <p:txBody>
          <a:bodyPr/>
          <a:lstStyle/>
          <a:p>
            <a:endParaRPr lang="en-US" dirty="0" smtClean="0"/>
          </a:p>
        </p:txBody>
      </p:sp>
      <p:sp>
        <p:nvSpPr>
          <p:cNvPr id="112644" name="Slide Number Placeholder 3"/>
          <p:cNvSpPr>
            <a:spLocks noGrp="1"/>
          </p:cNvSpPr>
          <p:nvPr>
            <p:ph type="sldNum" sz="quarter" idx="5"/>
          </p:nvPr>
        </p:nvSpPr>
        <p:spPr>
          <a:noFill/>
        </p:spPr>
        <p:txBody>
          <a:bodyPr/>
          <a:lstStyle/>
          <a:p>
            <a:fld id="{57B847B0-47A2-46C5-921B-FAA02C30F31A}" type="slidenum">
              <a:rPr lang="en-US" smtClean="0"/>
              <a:pPr/>
              <a:t>62</a:t>
            </a:fld>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xfrm>
            <a:off x="1104900" y="696913"/>
            <a:ext cx="4648200" cy="3486150"/>
          </a:xfrm>
          <a:ln/>
        </p:spPr>
      </p:sp>
      <p:sp>
        <p:nvSpPr>
          <p:cNvPr id="90115" name="Notes Placeholder 2"/>
          <p:cNvSpPr>
            <a:spLocks noGrp="1"/>
          </p:cNvSpPr>
          <p:nvPr>
            <p:ph type="body" idx="1"/>
          </p:nvPr>
        </p:nvSpPr>
        <p:spPr>
          <a:noFill/>
          <a:ln/>
        </p:spPr>
        <p:txBody>
          <a:bodyPr/>
          <a:lstStyle/>
          <a:p>
            <a:endParaRPr lang="en-US" smtClean="0">
              <a:latin typeface="Arial" pitchFamily="34" charset="0"/>
            </a:endParaRPr>
          </a:p>
        </p:txBody>
      </p:sp>
      <p:sp>
        <p:nvSpPr>
          <p:cNvPr id="90116" name="Slide Number Placeholder 3"/>
          <p:cNvSpPr>
            <a:spLocks noGrp="1"/>
          </p:cNvSpPr>
          <p:nvPr>
            <p:ph type="sldNum" sz="quarter" idx="5"/>
          </p:nvPr>
        </p:nvSpPr>
        <p:spPr>
          <a:noFill/>
        </p:spPr>
        <p:txBody>
          <a:bodyPr/>
          <a:lstStyle/>
          <a:p>
            <a:fld id="{FF816403-FFD0-440E-B1C3-0982C3EDE77F}" type="slidenum">
              <a:rPr lang="en-US" smtClean="0">
                <a:latin typeface="Arial" pitchFamily="34" charset="0"/>
              </a:rPr>
              <a:pPr/>
              <a:t>69</a:t>
            </a:fld>
            <a:endParaRPr lang="en-US" smtClean="0">
              <a:latin typeface="Arial"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4/6/2011 9:02 AM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70</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lnSpcReduction="10000"/>
          </a:bodyPr>
          <a:lstStyle/>
          <a:p>
            <a:pPr>
              <a:defRPr/>
            </a:pPr>
            <a:endParaRPr lang="en-US" dirty="0" smtClean="0"/>
          </a:p>
        </p:txBody>
      </p:sp>
      <p:sp>
        <p:nvSpPr>
          <p:cNvPr id="4" name="Slide Number Placeholder 3"/>
          <p:cNvSpPr>
            <a:spLocks noGrp="1"/>
          </p:cNvSpPr>
          <p:nvPr>
            <p:ph type="sldNum" sz="quarter" idx="5"/>
          </p:nvPr>
        </p:nvSpPr>
        <p:spPr/>
        <p:txBody>
          <a:bodyPr/>
          <a:lstStyle/>
          <a:p>
            <a:pPr>
              <a:defRPr/>
            </a:pPr>
            <a:fld id="{E73907A4-8A47-4787-B6C5-43EE7CC5845A}" type="slidenum">
              <a:rPr lang="en-US" smtClean="0"/>
              <a:pPr>
                <a:defRPr/>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a:ln/>
        </p:spPr>
      </p:sp>
      <p:sp>
        <p:nvSpPr>
          <p:cNvPr id="117763" name="Notes Placeholder 2"/>
          <p:cNvSpPr>
            <a:spLocks noGrp="1"/>
          </p:cNvSpPr>
          <p:nvPr>
            <p:ph type="body" idx="1"/>
          </p:nvPr>
        </p:nvSpPr>
        <p:spPr>
          <a:noFill/>
          <a:ln/>
        </p:spPr>
        <p:txBody>
          <a:bodyPr/>
          <a:lstStyle/>
          <a:p>
            <a:endParaRPr lang="en-US" smtClean="0"/>
          </a:p>
        </p:txBody>
      </p:sp>
      <p:sp>
        <p:nvSpPr>
          <p:cNvPr id="117764" name="Slide Number Placeholder 3"/>
          <p:cNvSpPr>
            <a:spLocks noGrp="1"/>
          </p:cNvSpPr>
          <p:nvPr>
            <p:ph type="sldNum" sz="quarter" idx="5"/>
          </p:nvPr>
        </p:nvSpPr>
        <p:spPr>
          <a:noFill/>
        </p:spPr>
        <p:txBody>
          <a:bodyPr/>
          <a:lstStyle/>
          <a:p>
            <a:fld id="{05647232-0537-4EFC-B75B-C444D673DA14}" type="slidenum">
              <a:rPr lang="en-US" smtClean="0"/>
              <a:pPr/>
              <a:t>71</a:t>
            </a:fld>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a:ln/>
        </p:spPr>
      </p:sp>
      <p:sp>
        <p:nvSpPr>
          <p:cNvPr id="123907" name="Notes Placeholder 2"/>
          <p:cNvSpPr>
            <a:spLocks noGrp="1"/>
          </p:cNvSpPr>
          <p:nvPr>
            <p:ph type="body" idx="1"/>
          </p:nvPr>
        </p:nvSpPr>
        <p:spPr>
          <a:noFill/>
          <a:ln/>
        </p:spPr>
        <p:txBody>
          <a:bodyPr/>
          <a:lstStyle/>
          <a:p>
            <a:endParaRPr lang="en-US" smtClean="0"/>
          </a:p>
        </p:txBody>
      </p:sp>
      <p:sp>
        <p:nvSpPr>
          <p:cNvPr id="123908" name="Slide Number Placeholder 3"/>
          <p:cNvSpPr>
            <a:spLocks noGrp="1"/>
          </p:cNvSpPr>
          <p:nvPr>
            <p:ph type="sldNum" sz="quarter" idx="5"/>
          </p:nvPr>
        </p:nvSpPr>
        <p:spPr>
          <a:noFill/>
        </p:spPr>
        <p:txBody>
          <a:bodyPr/>
          <a:lstStyle/>
          <a:p>
            <a:fld id="{9327849C-D167-4926-83F4-1937F0D5E445}" type="slidenum">
              <a:rPr lang="en-US" smtClean="0"/>
              <a:pPr/>
              <a:t>72</a:t>
            </a:fld>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a:xfrm>
            <a:off x="1104900" y="696913"/>
            <a:ext cx="4648200" cy="3486150"/>
          </a:xfrm>
          <a:ln/>
        </p:spPr>
      </p:sp>
      <p:sp>
        <p:nvSpPr>
          <p:cNvPr id="119811" name="Notes Placeholder 2"/>
          <p:cNvSpPr>
            <a:spLocks noGrp="1"/>
          </p:cNvSpPr>
          <p:nvPr>
            <p:ph type="body" idx="1"/>
          </p:nvPr>
        </p:nvSpPr>
        <p:spPr>
          <a:noFill/>
          <a:ln/>
        </p:spPr>
        <p:txBody>
          <a:bodyPr/>
          <a:lstStyle/>
          <a:p>
            <a:endParaRPr lang="en-US" smtClean="0">
              <a:latin typeface="Arial" pitchFamily="34" charset="0"/>
            </a:endParaRPr>
          </a:p>
        </p:txBody>
      </p:sp>
      <p:sp>
        <p:nvSpPr>
          <p:cNvPr id="119812" name="Slide Number Placeholder 3"/>
          <p:cNvSpPr>
            <a:spLocks noGrp="1"/>
          </p:cNvSpPr>
          <p:nvPr>
            <p:ph type="sldNum" sz="quarter" idx="5"/>
          </p:nvPr>
        </p:nvSpPr>
        <p:spPr>
          <a:noFill/>
        </p:spPr>
        <p:txBody>
          <a:bodyPr/>
          <a:lstStyle/>
          <a:p>
            <a:fld id="{8C3BF311-731B-422C-96C1-33838BE53399}" type="slidenum">
              <a:rPr lang="en-US" smtClean="0">
                <a:latin typeface="Arial" pitchFamily="34" charset="0"/>
              </a:rPr>
              <a:pPr/>
              <a:t>74</a:t>
            </a:fld>
            <a:endParaRPr lang="en-US" smtClean="0">
              <a:latin typeface="Arial"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p:spPr>
      </p:sp>
      <p:sp>
        <p:nvSpPr>
          <p:cNvPr id="8601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819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EE555CCF-C207-46F4-8AB2-4E5CE3601D2D}" type="slidenum">
              <a:rPr lang="en-US" smtClean="0"/>
              <a:pPr>
                <a:defRPr/>
              </a:pPr>
              <a:t>78</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lnSpcReduction="10000"/>
          </a:bodyPr>
          <a:lstStyle/>
          <a:p>
            <a:pPr marL="514350" indent="-514350">
              <a:buFont typeface="+mj-lt"/>
              <a:buNone/>
              <a:defRPr/>
            </a:pPr>
            <a:endParaRPr lang="en-US" dirty="0" smtClean="0"/>
          </a:p>
        </p:txBody>
      </p:sp>
      <p:sp>
        <p:nvSpPr>
          <p:cNvPr id="4" name="Slide Number Placeholder 3"/>
          <p:cNvSpPr>
            <a:spLocks noGrp="1"/>
          </p:cNvSpPr>
          <p:nvPr>
            <p:ph type="sldNum" sz="quarter" idx="5"/>
          </p:nvPr>
        </p:nvSpPr>
        <p:spPr/>
        <p:txBody>
          <a:bodyPr/>
          <a:lstStyle/>
          <a:p>
            <a:pPr>
              <a:defRPr/>
            </a:pPr>
            <a:fld id="{E73907A4-8A47-4787-B6C5-43EE7CC5845A}" type="slidenum">
              <a:rPr lang="en-US" smtClean="0"/>
              <a:pPr>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p:spPr>
      </p:sp>
      <p:sp>
        <p:nvSpPr>
          <p:cNvPr id="8499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0C2B8056-3E96-4B4E-B54F-1C205BDE41A9}" type="slidenum">
              <a:rPr lang="en-US" smtClean="0"/>
              <a:pPr>
                <a:defRPr/>
              </a:pPr>
              <a:t>11</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8506CE-FE3E-4A3C-8D3A-CC005998441E}" type="slidenum">
              <a:rPr lang="en-US" smtClean="0"/>
              <a:pPr/>
              <a:t>12</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8506CE-FE3E-4A3C-8D3A-CC005998441E}" type="slidenum">
              <a:rPr lang="en-US" smtClean="0"/>
              <a:pPr/>
              <a:t>13</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8506CE-FE3E-4A3C-8D3A-CC005998441E}" type="slidenum">
              <a:rPr lang="en-US" smtClean="0"/>
              <a:pPr/>
              <a:t>14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1066800"/>
          </a:xfrm>
          <a:prstGeom prst="rect">
            <a:avLst/>
          </a:prstGeom>
          <a:solidFill>
            <a:srgbClr val="056594"/>
          </a:solidFill>
          <a:ln w="9525">
            <a:noFill/>
            <a:miter lim="800000"/>
            <a:headEnd/>
            <a:tailEnd/>
          </a:ln>
          <a:effectLst/>
        </p:spPr>
        <p:txBody>
          <a:bodyPr wrap="none" anchor="ctr"/>
          <a:lstStyle/>
          <a:p>
            <a:pPr>
              <a:defRPr/>
            </a:pPr>
            <a:endParaRPr lang="en-US"/>
          </a:p>
        </p:txBody>
      </p:sp>
      <p:pic>
        <p:nvPicPr>
          <p:cNvPr id="5" name="Picture 3" descr="HHS logo"/>
          <p:cNvPicPr>
            <a:picLocks noChangeAspect="1" noChangeArrowheads="1"/>
          </p:cNvPicPr>
          <p:nvPr/>
        </p:nvPicPr>
        <p:blipFill>
          <a:blip r:embed="rId2" cstate="print"/>
          <a:srcRect r="79105"/>
          <a:stretch>
            <a:fillRect/>
          </a:stretch>
        </p:blipFill>
        <p:spPr bwMode="auto">
          <a:xfrm>
            <a:off x="457200" y="123825"/>
            <a:ext cx="919163" cy="800100"/>
          </a:xfrm>
          <a:prstGeom prst="rect">
            <a:avLst/>
          </a:prstGeom>
          <a:noFill/>
          <a:ln w="9525">
            <a:noFill/>
            <a:miter lim="800000"/>
            <a:headEnd/>
            <a:tailEnd/>
          </a:ln>
        </p:spPr>
      </p:pic>
      <p:sp>
        <p:nvSpPr>
          <p:cNvPr id="6" name="Line 7"/>
          <p:cNvSpPr>
            <a:spLocks noChangeShapeType="1"/>
          </p:cNvSpPr>
          <p:nvPr/>
        </p:nvSpPr>
        <p:spPr bwMode="auto">
          <a:xfrm>
            <a:off x="0" y="1143000"/>
            <a:ext cx="9144000" cy="0"/>
          </a:xfrm>
          <a:prstGeom prst="line">
            <a:avLst/>
          </a:prstGeom>
          <a:noFill/>
          <a:ln w="279400">
            <a:solidFill>
              <a:srgbClr val="078ACB"/>
            </a:solidFill>
            <a:round/>
            <a:headEnd/>
            <a:tailEnd/>
          </a:ln>
          <a:effectLst/>
        </p:spPr>
        <p:txBody>
          <a:bodyPr/>
          <a:lstStyle/>
          <a:p>
            <a:pPr>
              <a:defRPr/>
            </a:pPr>
            <a:endParaRPr lang="en-US"/>
          </a:p>
        </p:txBody>
      </p:sp>
      <p:pic>
        <p:nvPicPr>
          <p:cNvPr id="7" name="Picture 8"/>
          <p:cNvPicPr>
            <a:picLocks noChangeAspect="1" noChangeArrowheads="1"/>
          </p:cNvPicPr>
          <p:nvPr/>
        </p:nvPicPr>
        <p:blipFill>
          <a:blip r:embed="rId3" cstate="print"/>
          <a:srcRect/>
          <a:stretch>
            <a:fillRect/>
          </a:stretch>
        </p:blipFill>
        <p:spPr bwMode="auto">
          <a:xfrm>
            <a:off x="7162800" y="304800"/>
            <a:ext cx="1600200" cy="493713"/>
          </a:xfrm>
          <a:prstGeom prst="rect">
            <a:avLst/>
          </a:prstGeom>
          <a:noFill/>
          <a:ln w="9525">
            <a:noFill/>
            <a:miter lim="800000"/>
            <a:headEnd/>
            <a:tailEnd/>
          </a:ln>
        </p:spPr>
      </p:pic>
      <p:sp>
        <p:nvSpPr>
          <p:cNvPr id="25605" name="Rectangle 5"/>
          <p:cNvSpPr>
            <a:spLocks noGrp="1" noChangeArrowheads="1"/>
          </p:cNvSpPr>
          <p:nvPr>
            <p:ph type="ctrTitle"/>
          </p:nvPr>
        </p:nvSpPr>
        <p:spPr>
          <a:xfrm>
            <a:off x="1066800" y="3124200"/>
            <a:ext cx="7010400" cy="990600"/>
          </a:xfrm>
        </p:spPr>
        <p:txBody>
          <a:bodyPr/>
          <a:lstStyle>
            <a:lvl1pPr>
              <a:defRPr>
                <a:solidFill>
                  <a:srgbClr val="056594"/>
                </a:solidFill>
              </a:defRPr>
            </a:lvl1pPr>
          </a:lstStyle>
          <a:p>
            <a:r>
              <a:rPr lang="en-US" smtClean="0"/>
              <a:t>Click to edit Master title style</a:t>
            </a:r>
            <a:endParaRPr lang="en-US"/>
          </a:p>
        </p:txBody>
      </p:sp>
      <p:sp>
        <p:nvSpPr>
          <p:cNvPr id="25606" name="Rectangle 6"/>
          <p:cNvSpPr>
            <a:spLocks noGrp="1" noChangeArrowheads="1"/>
          </p:cNvSpPr>
          <p:nvPr>
            <p:ph type="subTitle" idx="1"/>
          </p:nvPr>
        </p:nvSpPr>
        <p:spPr>
          <a:xfrm>
            <a:off x="1524000" y="4267200"/>
            <a:ext cx="6400800" cy="1752600"/>
          </a:xfrm>
        </p:spPr>
        <p:txBody>
          <a:bodyPr/>
          <a:lstStyle>
            <a:lvl1pPr marL="0" indent="0" algn="ctr">
              <a:buFontTx/>
              <a:buNone/>
              <a:defRPr>
                <a:solidFill>
                  <a:srgbClr val="056594"/>
                </a:solidFill>
              </a:defRPr>
            </a:lvl1pPr>
          </a:lstStyle>
          <a:p>
            <a:r>
              <a:rPr lang="en-US" smtClean="0"/>
              <a:t>Click to edit Master subtitle style</a:t>
            </a:r>
            <a:endParaRPr lang="en-US"/>
          </a:p>
        </p:txBody>
      </p:sp>
      <p:pic>
        <p:nvPicPr>
          <p:cNvPr id="8" name="Picture 8" descr="HRSA Logo"/>
          <p:cNvPicPr>
            <a:picLocks noChangeAspect="1" noChangeArrowheads="1"/>
          </p:cNvPicPr>
          <p:nvPr userDrawn="1"/>
        </p:nvPicPr>
        <p:blipFill>
          <a:blip r:embed="rId3" cstate="print"/>
          <a:srcRect/>
          <a:stretch>
            <a:fillRect/>
          </a:stretch>
        </p:blipFill>
        <p:spPr bwMode="auto">
          <a:xfrm>
            <a:off x="7162800" y="304800"/>
            <a:ext cx="1600200" cy="493713"/>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86500" y="1295400"/>
            <a:ext cx="1638300" cy="5105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371600" y="1295400"/>
            <a:ext cx="4762500" cy="5105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1_Demo, Video etc. &quot;special&quot; slides">
    <p:spTree>
      <p:nvGrpSpPr>
        <p:cNvPr id="1" name=""/>
        <p:cNvGrpSpPr/>
        <p:nvPr/>
      </p:nvGrpSpPr>
      <p:grpSpPr>
        <a:xfrm>
          <a:off x="0" y="0"/>
          <a:ext cx="0" cy="0"/>
          <a:chOff x="0" y="0"/>
          <a:chExt cx="0" cy="0"/>
        </a:xfrm>
      </p:grpSpPr>
      <p:pic>
        <p:nvPicPr>
          <p:cNvPr id="8" name="Picture 7" descr="5-00332_grey-bar.png"/>
          <p:cNvPicPr>
            <a:picLocks noChangeAspect="1"/>
          </p:cNvPicPr>
          <p:nvPr/>
        </p:nvPicPr>
        <p:blipFill>
          <a:blip r:embed="rId2" cstate="print"/>
          <a:srcRect t="93345"/>
          <a:stretch>
            <a:fillRect/>
          </a:stretch>
        </p:blipFill>
        <p:spPr>
          <a:xfrm>
            <a:off x="0" y="6400803"/>
            <a:ext cx="9144000" cy="456307"/>
          </a:xfrm>
          <a:prstGeom prst="rect">
            <a:avLst/>
          </a:prstGeom>
        </p:spPr>
      </p:pic>
      <p:sp>
        <p:nvSpPr>
          <p:cNvPr id="2" name="Title 1"/>
          <p:cNvSpPr>
            <a:spLocks noGrp="1"/>
          </p:cNvSpPr>
          <p:nvPr>
            <p:ph type="ctrTitle"/>
          </p:nvPr>
        </p:nvSpPr>
        <p:spPr>
          <a:xfrm>
            <a:off x="730045" y="832356"/>
            <a:ext cx="6995214"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30045" y="3276601"/>
            <a:ext cx="6994950" cy="461665"/>
          </a:xfrm>
        </p:spPr>
        <p:txBody>
          <a:bodyPr>
            <a:noAutofit/>
          </a:bodyPr>
          <a:lstStyle>
            <a:lvl1pPr marL="0" indent="0" algn="l">
              <a:lnSpc>
                <a:spcPct val="90000"/>
              </a:lnSpc>
              <a:spcBef>
                <a:spcPts val="0"/>
              </a:spcBef>
              <a:buNone/>
              <a:defRPr>
                <a:solidFill>
                  <a:schemeClr val="bg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pic>
        <p:nvPicPr>
          <p:cNvPr id="6" name="Picture 24" descr="C:\Program Files\Microsoft Resource DVD Artwork\DVD_ART\Artwork_Imagery\Shapes and Graphics\Line\faded white line.png"/>
          <p:cNvPicPr>
            <a:picLocks noChangeAspect="1" noChangeArrowheads="1"/>
          </p:cNvPicPr>
          <p:nvPr/>
        </p:nvPicPr>
        <p:blipFill>
          <a:blip r:embed="rId3" cstate="print"/>
          <a:srcRect/>
          <a:stretch>
            <a:fillRect/>
          </a:stretch>
        </p:blipFill>
        <p:spPr bwMode="auto">
          <a:xfrm>
            <a:off x="1310030" y="5638800"/>
            <a:ext cx="6523943" cy="19050"/>
          </a:xfrm>
          <a:prstGeom prst="rect">
            <a:avLst/>
          </a:prstGeom>
          <a:noFill/>
        </p:spPr>
      </p:pic>
      <p:sp>
        <p:nvSpPr>
          <p:cNvPr id="7" name="Text Placeholder 6"/>
          <p:cNvSpPr>
            <a:spLocks noGrp="1"/>
          </p:cNvSpPr>
          <p:nvPr>
            <p:ph type="body" sz="quarter" idx="10" hasCustomPrompt="1"/>
          </p:nvPr>
        </p:nvSpPr>
        <p:spPr>
          <a:xfrm>
            <a:off x="1066800" y="4648200"/>
            <a:ext cx="7682119" cy="1066800"/>
          </a:xfrm>
          <a:effectLst>
            <a:reflection blurRad="6350" stA="52000" endA="300" endPos="35000" dir="5400000" sy="-100000" algn="bl" rotWithShape="0"/>
          </a:effectLst>
        </p:spPr>
        <p:txBody>
          <a:bodyPr anchor="t" anchorCtr="0">
            <a:noAutofit/>
            <a:scene3d>
              <a:camera prst="orthographicFront"/>
              <a:lightRig rig="flat" dir="t"/>
            </a:scene3d>
            <a:sp3d extrusionH="88900" contourW="2540">
              <a:bevelT w="38100" h="31750"/>
              <a:contourClr>
                <a:srgbClr val="F4A234"/>
              </a:contourClr>
            </a:sp3d>
          </a:bodyPr>
          <a:lstStyle>
            <a:lvl1pPr marL="0" indent="0" algn="r">
              <a:buFont typeface="Arial" pitchFamily="34" charset="0"/>
              <a:buNone/>
              <a:defRPr kumimoji="0" lang="en-US" sz="10000" b="1" i="1" u="none" strike="noStrike" kern="1200" cap="none" spc="-642" normalizeH="0" baseline="0" noProof="0" dirty="0" smtClean="0">
                <a:ln w="11430">
                  <a:solidFill>
                    <a:schemeClr val="accent4">
                      <a:lumMod val="50000"/>
                    </a:schemeClr>
                  </a:solidFill>
                </a:ln>
                <a:solidFill>
                  <a:schemeClr val="tx1"/>
                </a:solidFill>
                <a:effectLst/>
                <a:uLnTx/>
                <a:uFillTx/>
                <a:latin typeface="+mn-lt"/>
                <a:ea typeface="+mn-ea"/>
                <a:cs typeface="+mn-cs"/>
              </a:defRPr>
            </a:lvl1pPr>
          </a:lstStyle>
          <a:p>
            <a:pPr marL="0" lvl="0" indent="0" algn="r" defTabSz="914363" rtl="0" eaLnBrk="1" latinLnBrk="0" hangingPunct="1">
              <a:lnSpc>
                <a:spcPct val="90000"/>
              </a:lnSpc>
              <a:spcBef>
                <a:spcPct val="20000"/>
              </a:spcBef>
              <a:buFont typeface="Arial" pitchFamily="34" charset="0"/>
              <a:buNone/>
            </a:pPr>
            <a:r>
              <a:rPr lang="en-US" dirty="0" smtClean="0"/>
              <a:t>click to…</a:t>
            </a:r>
          </a:p>
        </p:txBody>
      </p:sp>
      <p:pic>
        <p:nvPicPr>
          <p:cNvPr id="9" name="Picture 8" descr="5-00332_grey-bar.png"/>
          <p:cNvPicPr>
            <a:picLocks noChangeAspect="1"/>
          </p:cNvPicPr>
          <p:nvPr userDrawn="1"/>
        </p:nvPicPr>
        <p:blipFill>
          <a:blip r:embed="rId2" cstate="print"/>
          <a:srcRect t="93345"/>
          <a:stretch>
            <a:fillRect/>
          </a:stretch>
        </p:blipFill>
        <p:spPr>
          <a:xfrm>
            <a:off x="0" y="6400803"/>
            <a:ext cx="9144000" cy="456307"/>
          </a:xfrm>
          <a:prstGeom prst="rect">
            <a:avLst/>
          </a:prstGeom>
        </p:spPr>
      </p:pic>
      <p:pic>
        <p:nvPicPr>
          <p:cNvPr id="10" name="Picture 24" descr="C:\Program Files\Microsoft Resource DVD Artwork\DVD_ART\Artwork_Imagery\Shapes and Graphics\Line\faded white line.png"/>
          <p:cNvPicPr>
            <a:picLocks noChangeAspect="1" noChangeArrowheads="1"/>
          </p:cNvPicPr>
          <p:nvPr userDrawn="1"/>
        </p:nvPicPr>
        <p:blipFill>
          <a:blip r:embed="rId3" cstate="print"/>
          <a:srcRect/>
          <a:stretch>
            <a:fillRect/>
          </a:stretch>
        </p:blipFill>
        <p:spPr bwMode="auto">
          <a:xfrm>
            <a:off x="1310030" y="5638800"/>
            <a:ext cx="6523943" cy="19050"/>
          </a:xfrm>
          <a:prstGeom prst="rect">
            <a:avLst/>
          </a:prstGeom>
          <a:noFill/>
        </p:spPr>
      </p:pic>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6719F8-2E74-4C36-B1DD-950CD0D24053}" type="slidenum">
              <a:rPr lang="en-US" smtClean="0"/>
              <a:pPr/>
              <a:t>‹#›</a:t>
            </a:fld>
            <a:endParaRPr lang="en-US"/>
          </a:p>
        </p:txBody>
      </p:sp>
      <p:pic>
        <p:nvPicPr>
          <p:cNvPr id="7" name="Picture 8" descr="HRSA logo"/>
          <p:cNvPicPr>
            <a:picLocks noChangeAspect="1" noChangeArrowheads="1"/>
          </p:cNvPicPr>
          <p:nvPr userDrawn="1"/>
        </p:nvPicPr>
        <p:blipFill>
          <a:blip r:embed="rId2" cstate="print"/>
          <a:srcRect/>
          <a:stretch>
            <a:fillRect/>
          </a:stretch>
        </p:blipFill>
        <p:spPr bwMode="auto">
          <a:xfrm>
            <a:off x="7162800" y="304800"/>
            <a:ext cx="1600200" cy="493713"/>
          </a:xfrm>
          <a:prstGeom prst="rect">
            <a:avLst/>
          </a:prstGeom>
          <a:noFill/>
          <a:ln w="9525">
            <a:noFill/>
            <a:miter lim="800000"/>
            <a:headEnd/>
            <a:tailEnd/>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6719F8-2E74-4C36-B1DD-950CD0D24053}"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6719F8-2E74-4C36-B1DD-950CD0D24053}"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6719F8-2E74-4C36-B1DD-950CD0D24053}"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56719F8-2E74-4C36-B1DD-950CD0D24053}"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56719F8-2E74-4C36-B1DD-950CD0D2405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56719F8-2E74-4C36-B1DD-950CD0D24053}"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6719F8-2E74-4C36-B1DD-950CD0D24053}"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6719F8-2E74-4C36-B1DD-950CD0D24053}"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6719F8-2E74-4C36-B1DD-950CD0D24053}" type="slidenum">
              <a:rPr lang="en-US" smtClean="0"/>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6719F8-2E74-4C36-B1DD-950CD0D24053}" type="slidenum">
              <a:rPr lang="en-US" smtClean="0"/>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Demo, Video etc. &quot;special&quot; slides">
    <p:spTree>
      <p:nvGrpSpPr>
        <p:cNvPr id="1" name=""/>
        <p:cNvGrpSpPr/>
        <p:nvPr/>
      </p:nvGrpSpPr>
      <p:grpSpPr>
        <a:xfrm>
          <a:off x="0" y="0"/>
          <a:ext cx="0" cy="0"/>
          <a:chOff x="0" y="0"/>
          <a:chExt cx="0" cy="0"/>
        </a:xfrm>
      </p:grpSpPr>
      <p:pic>
        <p:nvPicPr>
          <p:cNvPr id="8" name="Picture 7" descr="5-00332_grey-bar.png"/>
          <p:cNvPicPr>
            <a:picLocks noChangeAspect="1"/>
          </p:cNvPicPr>
          <p:nvPr userDrawn="1"/>
        </p:nvPicPr>
        <p:blipFill>
          <a:blip r:embed="rId2" cstate="print"/>
          <a:srcRect t="93345"/>
          <a:stretch>
            <a:fillRect/>
          </a:stretch>
        </p:blipFill>
        <p:spPr>
          <a:xfrm>
            <a:off x="0" y="6400803"/>
            <a:ext cx="9144000" cy="456307"/>
          </a:xfrm>
          <a:prstGeom prst="rect">
            <a:avLst/>
          </a:prstGeom>
        </p:spPr>
      </p:pic>
      <p:sp>
        <p:nvSpPr>
          <p:cNvPr id="2" name="Title 1"/>
          <p:cNvSpPr>
            <a:spLocks noGrp="1"/>
          </p:cNvSpPr>
          <p:nvPr>
            <p:ph type="ctrTitle"/>
          </p:nvPr>
        </p:nvSpPr>
        <p:spPr>
          <a:xfrm>
            <a:off x="730045" y="832356"/>
            <a:ext cx="6995214"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30045" y="3276601"/>
            <a:ext cx="6994950" cy="461665"/>
          </a:xfrm>
        </p:spPr>
        <p:txBody>
          <a:bodyPr>
            <a:noAutofit/>
          </a:bodyPr>
          <a:lstStyle>
            <a:lvl1pPr marL="0" indent="0" algn="l">
              <a:lnSpc>
                <a:spcPct val="90000"/>
              </a:lnSpc>
              <a:spcBef>
                <a:spcPts val="0"/>
              </a:spcBef>
              <a:buNone/>
              <a:defRPr>
                <a:solidFill>
                  <a:schemeClr val="bg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pic>
        <p:nvPicPr>
          <p:cNvPr id="6" name="Picture 24" descr="C:\Program Files\Microsoft Resource DVD Artwork\DVD_ART\Artwork_Imagery\Shapes and Graphics\Line\faded white line.png"/>
          <p:cNvPicPr>
            <a:picLocks noChangeAspect="1" noChangeArrowheads="1"/>
          </p:cNvPicPr>
          <p:nvPr userDrawn="1"/>
        </p:nvPicPr>
        <p:blipFill>
          <a:blip r:embed="rId3" cstate="print"/>
          <a:srcRect/>
          <a:stretch>
            <a:fillRect/>
          </a:stretch>
        </p:blipFill>
        <p:spPr bwMode="auto">
          <a:xfrm>
            <a:off x="1310030" y="5638800"/>
            <a:ext cx="6523943" cy="19050"/>
          </a:xfrm>
          <a:prstGeom prst="rect">
            <a:avLst/>
          </a:prstGeom>
          <a:noFill/>
        </p:spPr>
      </p:pic>
      <p:sp>
        <p:nvSpPr>
          <p:cNvPr id="7" name="Text Placeholder 6"/>
          <p:cNvSpPr>
            <a:spLocks noGrp="1"/>
          </p:cNvSpPr>
          <p:nvPr>
            <p:ph type="body" sz="quarter" idx="10" hasCustomPrompt="1"/>
          </p:nvPr>
        </p:nvSpPr>
        <p:spPr>
          <a:xfrm>
            <a:off x="1066800" y="4648200"/>
            <a:ext cx="7682119" cy="1066800"/>
          </a:xfrm>
          <a:effectLst>
            <a:reflection blurRad="6350" stA="52000" endA="300" endPos="35000" dir="5400000" sy="-100000" algn="bl" rotWithShape="0"/>
          </a:effectLst>
        </p:spPr>
        <p:txBody>
          <a:bodyPr anchor="t" anchorCtr="0">
            <a:noAutofit/>
            <a:scene3d>
              <a:camera prst="orthographicFront"/>
              <a:lightRig rig="flat" dir="t"/>
            </a:scene3d>
            <a:sp3d extrusionH="88900" contourW="2540">
              <a:bevelT w="38100" h="31750"/>
              <a:contourClr>
                <a:srgbClr val="F4A234"/>
              </a:contourClr>
            </a:sp3d>
          </a:bodyPr>
          <a:lstStyle>
            <a:lvl1pPr marL="0" indent="0" algn="r">
              <a:buFont typeface="Arial" pitchFamily="34" charset="0"/>
              <a:buNone/>
              <a:defRPr kumimoji="0" lang="en-US" sz="10000" b="1" i="1" u="none" strike="noStrike" kern="1200" cap="none" spc="-642" normalizeH="0" baseline="0" noProof="0" dirty="0" smtClean="0">
                <a:ln w="11430">
                  <a:solidFill>
                    <a:schemeClr val="accent4">
                      <a:lumMod val="50000"/>
                    </a:schemeClr>
                  </a:solidFill>
                </a:ln>
                <a:solidFill>
                  <a:schemeClr val="tx1"/>
                </a:solidFill>
                <a:effectLst/>
                <a:uLnTx/>
                <a:uFillTx/>
                <a:latin typeface="+mn-lt"/>
                <a:ea typeface="+mn-ea"/>
                <a:cs typeface="+mn-cs"/>
              </a:defRPr>
            </a:lvl1pPr>
          </a:lstStyle>
          <a:p>
            <a:pPr marL="0" lvl="0" indent="0" algn="r" defTabSz="914363" rtl="0" eaLnBrk="1" latinLnBrk="0" hangingPunct="1">
              <a:lnSpc>
                <a:spcPct val="90000"/>
              </a:lnSpc>
              <a:spcBef>
                <a:spcPct val="20000"/>
              </a:spcBef>
              <a:buFont typeface="Arial" pitchFamily="34" charset="0"/>
              <a:buNone/>
            </a:pPr>
            <a:r>
              <a:rPr lang="en-US" dirty="0" smtClean="0"/>
              <a:t>click to…</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371600" y="2484438"/>
            <a:ext cx="3200400" cy="39163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4400" y="2484438"/>
            <a:ext cx="3200400" cy="39163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371600" y="1295400"/>
            <a:ext cx="65532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1371600" y="2484438"/>
            <a:ext cx="6553200" cy="39163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4580" name="Rectangle 4"/>
          <p:cNvSpPr>
            <a:spLocks noChangeArrowheads="1"/>
          </p:cNvSpPr>
          <p:nvPr/>
        </p:nvSpPr>
        <p:spPr bwMode="auto">
          <a:xfrm>
            <a:off x="0" y="0"/>
            <a:ext cx="9144000" cy="914400"/>
          </a:xfrm>
          <a:prstGeom prst="rect">
            <a:avLst/>
          </a:prstGeom>
          <a:solidFill>
            <a:srgbClr val="056594"/>
          </a:solidFill>
          <a:ln w="9525">
            <a:noFill/>
            <a:miter lim="800000"/>
            <a:headEnd/>
            <a:tailEnd/>
          </a:ln>
          <a:effectLst/>
        </p:spPr>
        <p:txBody>
          <a:bodyPr wrap="none" anchor="ctr"/>
          <a:lstStyle/>
          <a:p>
            <a:pPr>
              <a:defRPr/>
            </a:pPr>
            <a:endParaRPr lang="en-US"/>
          </a:p>
        </p:txBody>
      </p:sp>
      <p:pic>
        <p:nvPicPr>
          <p:cNvPr id="1029" name="Picture 5" descr="HHS logo"/>
          <p:cNvPicPr>
            <a:picLocks noChangeAspect="1" noChangeArrowheads="1"/>
          </p:cNvPicPr>
          <p:nvPr/>
        </p:nvPicPr>
        <p:blipFill>
          <a:blip r:embed="rId15" cstate="print"/>
          <a:srcRect r="79105"/>
          <a:stretch>
            <a:fillRect/>
          </a:stretch>
        </p:blipFill>
        <p:spPr bwMode="auto">
          <a:xfrm>
            <a:off x="381000" y="152400"/>
            <a:ext cx="685800" cy="630238"/>
          </a:xfrm>
          <a:prstGeom prst="rect">
            <a:avLst/>
          </a:prstGeom>
          <a:noFill/>
          <a:ln w="9525">
            <a:noFill/>
            <a:miter lim="800000"/>
            <a:headEnd/>
            <a:tailEnd/>
          </a:ln>
        </p:spPr>
      </p:pic>
      <p:sp>
        <p:nvSpPr>
          <p:cNvPr id="24582" name="Line 6"/>
          <p:cNvSpPr>
            <a:spLocks noChangeShapeType="1"/>
          </p:cNvSpPr>
          <p:nvPr/>
        </p:nvSpPr>
        <p:spPr bwMode="auto">
          <a:xfrm>
            <a:off x="0" y="990600"/>
            <a:ext cx="9144000" cy="0"/>
          </a:xfrm>
          <a:prstGeom prst="line">
            <a:avLst/>
          </a:prstGeom>
          <a:noFill/>
          <a:ln w="228600">
            <a:solidFill>
              <a:srgbClr val="078ACB"/>
            </a:solidFill>
            <a:round/>
            <a:headEnd/>
            <a:tailEnd/>
          </a:ln>
          <a:effectLst/>
        </p:spPr>
        <p:txBody>
          <a:bodyPr/>
          <a:lstStyle/>
          <a:p>
            <a:pPr>
              <a:defRPr/>
            </a:pPr>
            <a:endParaRPr lang="en-US"/>
          </a:p>
        </p:txBody>
      </p:sp>
      <p:pic>
        <p:nvPicPr>
          <p:cNvPr id="1031" name="Picture 8"/>
          <p:cNvPicPr>
            <a:picLocks noChangeAspect="1" noChangeArrowheads="1"/>
          </p:cNvPicPr>
          <p:nvPr/>
        </p:nvPicPr>
        <p:blipFill>
          <a:blip r:embed="rId16" cstate="print"/>
          <a:srcRect/>
          <a:stretch>
            <a:fillRect/>
          </a:stretch>
        </p:blipFill>
        <p:spPr bwMode="auto">
          <a:xfrm>
            <a:off x="7239000" y="298450"/>
            <a:ext cx="1371600" cy="423863"/>
          </a:xfrm>
          <a:prstGeom prst="rect">
            <a:avLst/>
          </a:prstGeom>
          <a:noFill/>
          <a:ln w="9525">
            <a:noFill/>
            <a:miter lim="800000"/>
            <a:headEnd/>
            <a:tailEnd/>
          </a:ln>
        </p:spPr>
      </p:pic>
      <p:pic>
        <p:nvPicPr>
          <p:cNvPr id="8" name="Picture 8" descr="HRSA Logo"/>
          <p:cNvPicPr>
            <a:picLocks noChangeAspect="1" noChangeArrowheads="1"/>
          </p:cNvPicPr>
          <p:nvPr/>
        </p:nvPicPr>
        <p:blipFill>
          <a:blip r:embed="rId16" cstate="print"/>
          <a:srcRect/>
          <a:stretch>
            <a:fillRect/>
          </a:stretch>
        </p:blipFill>
        <p:spPr bwMode="auto">
          <a:xfrm>
            <a:off x="7239000" y="298450"/>
            <a:ext cx="1371600" cy="423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 id="2147483828" r:id="rId12"/>
    <p:sldLayoutId id="2147483829" r:id="rId13"/>
  </p:sldLayoutIdLst>
  <p:hf hdr="0" ftr="0" dt="0"/>
  <p:txStyles>
    <p:titleStyle>
      <a:lvl1pPr algn="ctr" rtl="0" eaLnBrk="1" fontAlgn="base" hangingPunct="1">
        <a:spcBef>
          <a:spcPct val="0"/>
        </a:spcBef>
        <a:spcAft>
          <a:spcPct val="0"/>
        </a:spcAft>
        <a:defRPr sz="3600" b="1">
          <a:solidFill>
            <a:srgbClr val="057590"/>
          </a:solidFill>
          <a:latin typeface="+mj-lt"/>
          <a:ea typeface="+mj-ea"/>
          <a:cs typeface="+mj-cs"/>
        </a:defRPr>
      </a:lvl1pPr>
      <a:lvl2pPr algn="ctr" rtl="0" eaLnBrk="1" fontAlgn="base" hangingPunct="1">
        <a:spcBef>
          <a:spcPct val="0"/>
        </a:spcBef>
        <a:spcAft>
          <a:spcPct val="0"/>
        </a:spcAft>
        <a:defRPr sz="3600" b="1">
          <a:solidFill>
            <a:srgbClr val="057590"/>
          </a:solidFill>
          <a:latin typeface="Arial Unicode MS" pitchFamily="34" charset="-128"/>
        </a:defRPr>
      </a:lvl2pPr>
      <a:lvl3pPr algn="ctr" rtl="0" eaLnBrk="1" fontAlgn="base" hangingPunct="1">
        <a:spcBef>
          <a:spcPct val="0"/>
        </a:spcBef>
        <a:spcAft>
          <a:spcPct val="0"/>
        </a:spcAft>
        <a:defRPr sz="3600" b="1">
          <a:solidFill>
            <a:srgbClr val="057590"/>
          </a:solidFill>
          <a:latin typeface="Arial Unicode MS" pitchFamily="34" charset="-128"/>
        </a:defRPr>
      </a:lvl3pPr>
      <a:lvl4pPr algn="ctr" rtl="0" eaLnBrk="1" fontAlgn="base" hangingPunct="1">
        <a:spcBef>
          <a:spcPct val="0"/>
        </a:spcBef>
        <a:spcAft>
          <a:spcPct val="0"/>
        </a:spcAft>
        <a:defRPr sz="3600" b="1">
          <a:solidFill>
            <a:srgbClr val="057590"/>
          </a:solidFill>
          <a:latin typeface="Arial Unicode MS" pitchFamily="34" charset="-128"/>
        </a:defRPr>
      </a:lvl4pPr>
      <a:lvl5pPr algn="ctr" rtl="0" eaLnBrk="1" fontAlgn="base" hangingPunct="1">
        <a:spcBef>
          <a:spcPct val="0"/>
        </a:spcBef>
        <a:spcAft>
          <a:spcPct val="0"/>
        </a:spcAft>
        <a:defRPr sz="3600" b="1">
          <a:solidFill>
            <a:srgbClr val="057590"/>
          </a:solidFill>
          <a:latin typeface="Arial Unicode MS" pitchFamily="34" charset="-128"/>
        </a:defRPr>
      </a:lvl5pPr>
      <a:lvl6pPr marL="457200" algn="ctr" rtl="0" eaLnBrk="1" fontAlgn="base" hangingPunct="1">
        <a:spcBef>
          <a:spcPct val="0"/>
        </a:spcBef>
        <a:spcAft>
          <a:spcPct val="0"/>
        </a:spcAft>
        <a:defRPr sz="3600" b="1">
          <a:solidFill>
            <a:srgbClr val="057590"/>
          </a:solidFill>
          <a:latin typeface="Arial Unicode MS" pitchFamily="34" charset="-128"/>
        </a:defRPr>
      </a:lvl6pPr>
      <a:lvl7pPr marL="914400" algn="ctr" rtl="0" eaLnBrk="1" fontAlgn="base" hangingPunct="1">
        <a:spcBef>
          <a:spcPct val="0"/>
        </a:spcBef>
        <a:spcAft>
          <a:spcPct val="0"/>
        </a:spcAft>
        <a:defRPr sz="3600" b="1">
          <a:solidFill>
            <a:srgbClr val="057590"/>
          </a:solidFill>
          <a:latin typeface="Arial Unicode MS" pitchFamily="34" charset="-128"/>
        </a:defRPr>
      </a:lvl7pPr>
      <a:lvl8pPr marL="1371600" algn="ctr" rtl="0" eaLnBrk="1" fontAlgn="base" hangingPunct="1">
        <a:spcBef>
          <a:spcPct val="0"/>
        </a:spcBef>
        <a:spcAft>
          <a:spcPct val="0"/>
        </a:spcAft>
        <a:defRPr sz="3600" b="1">
          <a:solidFill>
            <a:srgbClr val="057590"/>
          </a:solidFill>
          <a:latin typeface="Arial Unicode MS" pitchFamily="34" charset="-128"/>
        </a:defRPr>
      </a:lvl8pPr>
      <a:lvl9pPr marL="1828800" algn="ctr" rtl="0" eaLnBrk="1" fontAlgn="base" hangingPunct="1">
        <a:spcBef>
          <a:spcPct val="0"/>
        </a:spcBef>
        <a:spcAft>
          <a:spcPct val="0"/>
        </a:spcAft>
        <a:defRPr sz="3600" b="1">
          <a:solidFill>
            <a:srgbClr val="057590"/>
          </a:solidFill>
          <a:latin typeface="Arial Unicode MS" pitchFamily="34" charset="-128"/>
        </a:defRPr>
      </a:lvl9pPr>
    </p:titleStyle>
    <p:bodyStyle>
      <a:lvl1pPr marL="342900" indent="-342900" algn="l" rtl="0" eaLnBrk="1" fontAlgn="base" hangingPunct="1">
        <a:spcBef>
          <a:spcPct val="20000"/>
        </a:spcBef>
        <a:spcAft>
          <a:spcPct val="0"/>
        </a:spcAft>
        <a:buChar char="•"/>
        <a:defRPr sz="3200">
          <a:solidFill>
            <a:srgbClr val="057590"/>
          </a:solidFill>
          <a:latin typeface="+mn-lt"/>
          <a:ea typeface="+mn-ea"/>
          <a:cs typeface="+mn-cs"/>
        </a:defRPr>
      </a:lvl1pPr>
      <a:lvl2pPr marL="742950" indent="-285750" algn="l" rtl="0" eaLnBrk="1" fontAlgn="base" hangingPunct="1">
        <a:spcBef>
          <a:spcPct val="20000"/>
        </a:spcBef>
        <a:spcAft>
          <a:spcPct val="0"/>
        </a:spcAft>
        <a:buChar char="–"/>
        <a:defRPr sz="2800">
          <a:solidFill>
            <a:srgbClr val="057590"/>
          </a:solidFill>
          <a:latin typeface="+mn-lt"/>
        </a:defRPr>
      </a:lvl2pPr>
      <a:lvl3pPr marL="1143000" indent="-228600" algn="l" rtl="0" eaLnBrk="1" fontAlgn="base" hangingPunct="1">
        <a:spcBef>
          <a:spcPct val="20000"/>
        </a:spcBef>
        <a:spcAft>
          <a:spcPct val="0"/>
        </a:spcAft>
        <a:buChar char="•"/>
        <a:defRPr sz="2400">
          <a:solidFill>
            <a:srgbClr val="057590"/>
          </a:solidFill>
          <a:latin typeface="+mn-lt"/>
        </a:defRPr>
      </a:lvl3pPr>
      <a:lvl4pPr marL="1600200" indent="-228600" algn="l" rtl="0" eaLnBrk="1" fontAlgn="base" hangingPunct="1">
        <a:spcBef>
          <a:spcPct val="20000"/>
        </a:spcBef>
        <a:spcAft>
          <a:spcPct val="0"/>
        </a:spcAft>
        <a:buChar char="–"/>
        <a:defRPr sz="2000">
          <a:solidFill>
            <a:srgbClr val="057590"/>
          </a:solidFill>
          <a:latin typeface="+mn-lt"/>
        </a:defRPr>
      </a:lvl4pPr>
      <a:lvl5pPr marL="2057400" indent="-228600" algn="l" rtl="0" eaLnBrk="1" fontAlgn="base" hangingPunct="1">
        <a:spcBef>
          <a:spcPct val="20000"/>
        </a:spcBef>
        <a:spcAft>
          <a:spcPct val="0"/>
        </a:spcAft>
        <a:buChar char="»"/>
        <a:defRPr sz="2000">
          <a:solidFill>
            <a:srgbClr val="057590"/>
          </a:solidFill>
          <a:latin typeface="+mn-lt"/>
        </a:defRPr>
      </a:lvl5pPr>
      <a:lvl6pPr marL="2514600" indent="-228600" algn="l" rtl="0" eaLnBrk="1" fontAlgn="base" hangingPunct="1">
        <a:spcBef>
          <a:spcPct val="20000"/>
        </a:spcBef>
        <a:spcAft>
          <a:spcPct val="0"/>
        </a:spcAft>
        <a:buChar char="»"/>
        <a:defRPr sz="2000">
          <a:solidFill>
            <a:srgbClr val="057590"/>
          </a:solidFill>
          <a:latin typeface="+mn-lt"/>
        </a:defRPr>
      </a:lvl6pPr>
      <a:lvl7pPr marL="2971800" indent="-228600" algn="l" rtl="0" eaLnBrk="1" fontAlgn="base" hangingPunct="1">
        <a:spcBef>
          <a:spcPct val="20000"/>
        </a:spcBef>
        <a:spcAft>
          <a:spcPct val="0"/>
        </a:spcAft>
        <a:buChar char="»"/>
        <a:defRPr sz="2000">
          <a:solidFill>
            <a:srgbClr val="057590"/>
          </a:solidFill>
          <a:latin typeface="+mn-lt"/>
        </a:defRPr>
      </a:lvl7pPr>
      <a:lvl8pPr marL="3429000" indent="-228600" algn="l" rtl="0" eaLnBrk="1" fontAlgn="base" hangingPunct="1">
        <a:spcBef>
          <a:spcPct val="20000"/>
        </a:spcBef>
        <a:spcAft>
          <a:spcPct val="0"/>
        </a:spcAft>
        <a:buChar char="»"/>
        <a:defRPr sz="2000">
          <a:solidFill>
            <a:srgbClr val="057590"/>
          </a:solidFill>
          <a:latin typeface="+mn-lt"/>
        </a:defRPr>
      </a:lvl8pPr>
      <a:lvl9pPr marL="3886200" indent="-228600" algn="l" rtl="0" eaLnBrk="1" fontAlgn="base" hangingPunct="1">
        <a:spcBef>
          <a:spcPct val="20000"/>
        </a:spcBef>
        <a:spcAft>
          <a:spcPct val="0"/>
        </a:spcAft>
        <a:buChar char="»"/>
        <a:defRPr sz="2000">
          <a:solidFill>
            <a:srgbClr val="05759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6719F8-2E74-4C36-B1DD-950CD0D24053}" type="slidenum">
              <a:rPr lang="en-US" smtClean="0"/>
              <a:pPr/>
              <a:t>‹#›</a:t>
            </a:fld>
            <a:endParaRPr lang="en-US"/>
          </a:p>
        </p:txBody>
      </p:sp>
      <p:pic>
        <p:nvPicPr>
          <p:cNvPr id="7" name="Picture 8" descr="HRSA logo"/>
          <p:cNvPicPr>
            <a:picLocks noChangeAspect="1" noChangeArrowheads="1"/>
          </p:cNvPicPr>
          <p:nvPr/>
        </p:nvPicPr>
        <p:blipFill>
          <a:blip r:embed="rId14" cstate="print"/>
          <a:srcRect/>
          <a:stretch>
            <a:fillRect/>
          </a:stretch>
        </p:blipFill>
        <p:spPr bwMode="auto">
          <a:xfrm>
            <a:off x="7239000" y="298450"/>
            <a:ext cx="1371600" cy="423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 id="2147483836" r:id="rId6"/>
    <p:sldLayoutId id="2147483837" r:id="rId7"/>
    <p:sldLayoutId id="2147483838" r:id="rId8"/>
    <p:sldLayoutId id="2147483839" r:id="rId9"/>
    <p:sldLayoutId id="2147483840" r:id="rId10"/>
    <p:sldLayoutId id="2147483841" r:id="rId11"/>
    <p:sldLayoutId id="2147483842"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hyperlink" Target="http://bphc.hrsa.gov/about/requirements/index.html" TargetMode="External"/><Relationship Id="rId2" Type="http://schemas.openxmlformats.org/officeDocument/2006/relationships/notesSlide" Target="../notesSlides/notesSlide11.xml"/><Relationship Id="rId1" Type="http://schemas.openxmlformats.org/officeDocument/2006/relationships/slideLayout" Target="../slideLayouts/slideLayout15.xml"/><Relationship Id="rId4" Type="http://schemas.openxmlformats.org/officeDocument/2006/relationships/hyperlink" Target="http://bphc.hrsa.gov/policiesregulations/policies/index.html"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4.xml"/><Relationship Id="rId1" Type="http://schemas.openxmlformats.org/officeDocument/2006/relationships/slideLayout" Target="../slideLayouts/slideLayout1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hyperlink" Target="http://www.gaphc.org/" TargetMode="External"/><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19.xml"/></Relationships>
</file>

<file path=ppt/slides/_rels/slide4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19.xml"/></Relationships>
</file>

<file path=ppt/slides/_rels/slide44.xml.rels><?xml version="1.0" encoding="UTF-8" standalone="yes"?>
<Relationships xmlns="http://schemas.openxmlformats.org/package/2006/relationships"><Relationship Id="rId3" Type="http://schemas.openxmlformats.org/officeDocument/2006/relationships/hyperlink" Target="http://www.hrsa.gov/data-statistics/health-center-data/StateData/index.html" TargetMode="External"/><Relationship Id="rId2" Type="http://schemas.openxmlformats.org/officeDocument/2006/relationships/notesSlide" Target="../notesSlides/notesSlide27.xml"/><Relationship Id="rId1" Type="http://schemas.openxmlformats.org/officeDocument/2006/relationships/slideLayout" Target="../slideLayouts/slideLayout15.xml"/><Relationship Id="rId4" Type="http://schemas.openxmlformats.org/officeDocument/2006/relationships/image" Target="../media/image20.wmf"/></Relationships>
</file>

<file path=ppt/slides/_rels/slide45.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28.xml"/><Relationship Id="rId1" Type="http://schemas.openxmlformats.org/officeDocument/2006/relationships/slideLayout" Target="../slideLayouts/slideLayout18.xml"/><Relationship Id="rId4" Type="http://schemas.openxmlformats.org/officeDocument/2006/relationships/image" Target="../media/image22.jpe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7.xml"/></Relationships>
</file>

<file path=ppt/slides/_rels/slide47.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30.xml"/><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3" Type="http://schemas.openxmlformats.org/officeDocument/2006/relationships/hyperlink" Target="http://www.gaphc.org/" TargetMode="External"/><Relationship Id="rId2" Type="http://schemas.openxmlformats.org/officeDocument/2006/relationships/hyperlink" Target="http://bphc.hrsa.gov/policiesregulations/policies/index.html" TargetMode="External"/><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2" Type="http://schemas.openxmlformats.org/officeDocument/2006/relationships/hyperlink" Target="http://bphc.hrsa.gov/policiesregulations/policies/index.html" TargetMode="Externa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www.gaphc.org/" TargetMode="External"/><Relationship Id="rId2" Type="http://schemas.openxmlformats.org/officeDocument/2006/relationships/hyperlink" Target="http://www.ihi.org/" TargetMode="External"/><Relationship Id="rId1" Type="http://schemas.openxmlformats.org/officeDocument/2006/relationships/slideLayout" Target="../slideLayouts/slideLayout15.xml"/></Relationships>
</file>

<file path=ppt/slides/_rels/slide51.xml.rels><?xml version="1.0" encoding="UTF-8" standalone="yes"?>
<Relationships xmlns="http://schemas.openxmlformats.org/package/2006/relationships"><Relationship Id="rId3" Type="http://schemas.openxmlformats.org/officeDocument/2006/relationships/hyperlink" Target="http://www.ihi.org/" TargetMode="External"/><Relationship Id="rId2" Type="http://schemas.openxmlformats.org/officeDocument/2006/relationships/hyperlink" Target="NULL" TargetMode="External"/><Relationship Id="rId1" Type="http://schemas.openxmlformats.org/officeDocument/2006/relationships/slideLayout" Target="../slideLayouts/slideLayout1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1.xml"/><Relationship Id="rId1" Type="http://schemas.openxmlformats.org/officeDocument/2006/relationships/slideLayout" Target="../slideLayouts/slideLayout15.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5.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5.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5.xml"/></Relationships>
</file>

<file path=ppt/slides/_rels/slide5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5.xml"/><Relationship Id="rId1" Type="http://schemas.openxmlformats.org/officeDocument/2006/relationships/slideLayout" Target="../slideLayouts/slideLayout15.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5.xml"/></Relationships>
</file>

<file path=ppt/slides/_rels/slide5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1.x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slideLayout" Target="../slideLayouts/slideLayout16.xml"/></Relationships>
</file>

<file path=ppt/slides/_rels/slide6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7.xml"/><Relationship Id="rId1" Type="http://schemas.openxmlformats.org/officeDocument/2006/relationships/slideLayout" Target="../slideLayouts/slideLayout15.xml"/></Relationships>
</file>

<file path=ppt/slides/_rels/slide6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mailto:jwilkerson@gaphc.org" TargetMode="External"/><Relationship Id="rId1" Type="http://schemas.openxmlformats.org/officeDocument/2006/relationships/slideLayout" Target="../slideLayouts/slideLayout15.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5.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9.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notesSlide" Target="../notesSlides/notesSlide38.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notesSlide" Target="../notesSlides/notesSlide39.xml"/><Relationship Id="rId1" Type="http://schemas.openxmlformats.org/officeDocument/2006/relationships/slideLayout" Target="../slideLayouts/slideLayout15.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5.xml"/></Relationships>
</file>

<file path=ppt/slides/_rels/slide7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1.xml"/><Relationship Id="rId1" Type="http://schemas.openxmlformats.org/officeDocument/2006/relationships/slideLayout" Target="../slideLayouts/slideLayout15.xml"/></Relationships>
</file>

<file path=ppt/slides/_rels/slide73.xml.rels><?xml version="1.0" encoding="UTF-8" standalone="yes"?>
<Relationships xmlns="http://schemas.openxmlformats.org/package/2006/relationships"><Relationship Id="rId3" Type="http://schemas.openxmlformats.org/officeDocument/2006/relationships/hyperlink" Target="http://www.goalqpc.com/shop_products.cfm?ProductShopBy=7" TargetMode="External"/><Relationship Id="rId2" Type="http://schemas.openxmlformats.org/officeDocument/2006/relationships/hyperlink" Target="http://www.amazon.com/Team-Handbook-Third-Peter-Scholtes/dp/1884731260" TargetMode="External"/><Relationship Id="rId1" Type="http://schemas.openxmlformats.org/officeDocument/2006/relationships/slideLayout" Target="../slideLayouts/slideLayout15.xml"/><Relationship Id="rId6" Type="http://schemas.openxmlformats.org/officeDocument/2006/relationships/hyperlink" Target="http://www.gaphc.org/" TargetMode="External"/><Relationship Id="rId5" Type="http://schemas.openxmlformats.org/officeDocument/2006/relationships/hyperlink" Target="http://www.hrsa.gov/healthit/coremeasures.html" TargetMode="External"/><Relationship Id="rId4" Type="http://schemas.openxmlformats.org/officeDocument/2006/relationships/hyperlink" Target="http://www.nahq.org/" TargetMode="External"/></Relationships>
</file>

<file path=ppt/slides/_rels/slide74.xml.rels><?xml version="1.0" encoding="UTF-8" standalone="yes"?>
<Relationships xmlns="http://schemas.openxmlformats.org/package/2006/relationships"><Relationship Id="rId8" Type="http://schemas.openxmlformats.org/officeDocument/2006/relationships/hyperlink" Target="http://www.nachc.org/" TargetMode="External"/><Relationship Id="rId3" Type="http://schemas.openxmlformats.org/officeDocument/2006/relationships/hyperlink" Target="http://www.ncqa.org/tabid/1196/Default.aspx" TargetMode="External"/><Relationship Id="rId7" Type="http://schemas.openxmlformats.org/officeDocument/2006/relationships/hyperlink" Target="http://www.hrsa.gov/data-statistics/health-center-data/reporting/2010manual.pdf" TargetMode="External"/><Relationship Id="rId2" Type="http://schemas.openxmlformats.org/officeDocument/2006/relationships/notesSlide" Target="../notesSlides/notesSlide42.xml"/><Relationship Id="rId1" Type="http://schemas.openxmlformats.org/officeDocument/2006/relationships/slideLayout" Target="../slideLayouts/slideLayout15.xml"/><Relationship Id="rId6" Type="http://schemas.openxmlformats.org/officeDocument/2006/relationships/hyperlink" Target="http://www.icsi.org/" TargetMode="External"/><Relationship Id="rId5" Type="http://schemas.openxmlformats.org/officeDocument/2006/relationships/hyperlink" Target="http://www.ahrq.gov/clinic/epcix.htm" TargetMode="External"/><Relationship Id="rId4" Type="http://schemas.openxmlformats.org/officeDocument/2006/relationships/hyperlink" Target="http://www.ihi.org/IHI/Results/WhitePapers/" TargetMode="External"/><Relationship Id="rId9" Type="http://schemas.openxmlformats.org/officeDocument/2006/relationships/hyperlink" Target="http://bphc.hrsa.gov/healthcenterdatastatistics/index.html" TargetMode="External"/></Relationships>
</file>

<file path=ppt/slides/_rels/slide75.xml.rels><?xml version="1.0" encoding="UTF-8" standalone="yes"?>
<Relationships xmlns="http://schemas.openxmlformats.org/package/2006/relationships"><Relationship Id="rId3" Type="http://schemas.openxmlformats.org/officeDocument/2006/relationships/hyperlink" Target="http://www.bissell.com/products/?p=3http://www.healthypeople.gov/About/" TargetMode="External"/><Relationship Id="rId2" Type="http://schemas.openxmlformats.org/officeDocument/2006/relationships/hyperlink" Target="http://www.hrsa.gov/healthit/coremeasures.html" TargetMode="External"/><Relationship Id="rId1" Type="http://schemas.openxmlformats.org/officeDocument/2006/relationships/slideLayout" Target="../slideLayouts/slideLayout15.xml"/><Relationship Id="rId6" Type="http://schemas.openxmlformats.org/officeDocument/2006/relationships/hyperlink" Target="http://www.ncqa.org/tabid/59/Default.aspx" TargetMode="External"/><Relationship Id="rId5" Type="http://schemas.openxmlformats.org/officeDocument/2006/relationships/hyperlink" Target="http://www.ahrq.gov/" TargetMode="External"/><Relationship Id="rId4" Type="http://schemas.openxmlformats.org/officeDocument/2006/relationships/hyperlink" Target="http://www.qualityforum.org/" TargetMode="External"/></Relationships>
</file>

<file path=ppt/slides/_rels/slide76.xml.rels><?xml version="1.0" encoding="UTF-8" standalone="yes"?>
<Relationships xmlns="http://schemas.openxmlformats.org/package/2006/relationships"><Relationship Id="rId3" Type="http://schemas.openxmlformats.org/officeDocument/2006/relationships/hyperlink" Target="http://bphc.hrsa.gov/policiesregulations/policies/index.html" TargetMode="External"/><Relationship Id="rId2" Type="http://schemas.openxmlformats.org/officeDocument/2006/relationships/hyperlink" Target="http://bphc.hrsa.gov/ftca/index.html" TargetMode="External"/><Relationship Id="rId1" Type="http://schemas.openxmlformats.org/officeDocument/2006/relationships/slideLayout" Target="../slideLayouts/slideLayout15.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8.xml.rels><?xml version="1.0" encoding="UTF-8" standalone="yes"?>
<Relationships xmlns="http://schemas.openxmlformats.org/package/2006/relationships"><Relationship Id="rId3" Type="http://schemas.openxmlformats.org/officeDocument/2006/relationships/hyperlink" Target="mailto:OQDcomments@hrsa.gov"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a:xfrm>
            <a:off x="1066800" y="1600200"/>
            <a:ext cx="7010400" cy="3048000"/>
          </a:xfrm>
        </p:spPr>
        <p:txBody>
          <a:bodyPr>
            <a:normAutofit fontScale="90000"/>
          </a:bodyPr>
          <a:lstStyle/>
          <a:p>
            <a:r>
              <a:rPr lang="en-US" sz="5000" dirty="0" smtClean="0">
                <a:solidFill>
                  <a:schemeClr val="tx1"/>
                </a:solidFill>
                <a:latin typeface="Arial" pitchFamily="34" charset="0"/>
                <a:cs typeface="Arial" pitchFamily="34" charset="0"/>
              </a:rPr>
              <a:t>Tips for Implementing Your Health Center Quality Improvement Program</a:t>
            </a:r>
            <a:r>
              <a:rPr lang="en-US" sz="3500" dirty="0" smtClean="0">
                <a:solidFill>
                  <a:schemeClr val="tx1"/>
                </a:solidFill>
                <a:latin typeface="Arial" pitchFamily="34" charset="0"/>
                <a:cs typeface="Arial" pitchFamily="34" charset="0"/>
              </a:rPr>
              <a:t> </a:t>
            </a:r>
            <a:r>
              <a:rPr lang="en-US" sz="3500" i="1" dirty="0" smtClean="0">
                <a:solidFill>
                  <a:schemeClr val="bg2"/>
                </a:solidFill>
                <a:latin typeface="Arial" pitchFamily="34" charset="0"/>
                <a:cs typeface="Arial" pitchFamily="34" charset="0"/>
              </a:rPr>
              <a:t/>
            </a:r>
            <a:br>
              <a:rPr lang="en-US" sz="3500" i="1" dirty="0" smtClean="0">
                <a:solidFill>
                  <a:schemeClr val="bg2"/>
                </a:solidFill>
                <a:latin typeface="Arial" pitchFamily="34" charset="0"/>
                <a:cs typeface="Arial" pitchFamily="34" charset="0"/>
              </a:rPr>
            </a:br>
            <a:endParaRPr lang="en-US" sz="3800" i="1" dirty="0" smtClean="0">
              <a:solidFill>
                <a:schemeClr val="bg2"/>
              </a:solidFill>
              <a:latin typeface="Arial" pitchFamily="34" charset="0"/>
              <a:cs typeface="Arial" pitchFamily="34" charset="0"/>
            </a:endParaRPr>
          </a:p>
        </p:txBody>
      </p:sp>
      <p:sp>
        <p:nvSpPr>
          <p:cNvPr id="3" name="Subtitle 2"/>
          <p:cNvSpPr>
            <a:spLocks noGrp="1"/>
          </p:cNvSpPr>
          <p:nvPr>
            <p:ph type="subTitle" idx="1"/>
          </p:nvPr>
        </p:nvSpPr>
        <p:spPr>
          <a:xfrm>
            <a:off x="457200" y="4800600"/>
            <a:ext cx="8077200" cy="1295400"/>
          </a:xfrm>
        </p:spPr>
        <p:txBody>
          <a:bodyPr>
            <a:normAutofit fontScale="77500" lnSpcReduction="20000"/>
          </a:bodyPr>
          <a:lstStyle/>
          <a:p>
            <a:pPr>
              <a:lnSpc>
                <a:spcPct val="90000"/>
              </a:lnSpc>
              <a:defRPr/>
            </a:pPr>
            <a:r>
              <a:rPr lang="en-US" sz="2800" b="1" dirty="0" smtClean="0">
                <a:solidFill>
                  <a:schemeClr val="accent1">
                    <a:lumMod val="50000"/>
                  </a:schemeClr>
                </a:solidFill>
                <a:latin typeface="Arial" pitchFamily="34" charset="0"/>
                <a:cs typeface="Arial" pitchFamily="34" charset="0"/>
              </a:rPr>
              <a:t>Bureau of Primary Health Care</a:t>
            </a:r>
          </a:p>
          <a:p>
            <a:pPr>
              <a:lnSpc>
                <a:spcPct val="90000"/>
              </a:lnSpc>
              <a:defRPr/>
            </a:pPr>
            <a:r>
              <a:rPr lang="en-US" sz="2800" b="1" dirty="0" smtClean="0">
                <a:solidFill>
                  <a:schemeClr val="accent1">
                    <a:lumMod val="50000"/>
                  </a:schemeClr>
                </a:solidFill>
                <a:latin typeface="Arial" pitchFamily="34" charset="0"/>
                <a:cs typeface="Arial" pitchFamily="34" charset="0"/>
              </a:rPr>
              <a:t>Health Resources and Services Administration</a:t>
            </a:r>
          </a:p>
          <a:p>
            <a:pPr>
              <a:lnSpc>
                <a:spcPct val="90000"/>
              </a:lnSpc>
              <a:defRPr/>
            </a:pPr>
            <a:r>
              <a:rPr lang="en-US" sz="2800" b="1" dirty="0" smtClean="0">
                <a:solidFill>
                  <a:schemeClr val="accent1">
                    <a:lumMod val="50000"/>
                  </a:schemeClr>
                </a:solidFill>
                <a:latin typeface="Arial" pitchFamily="34" charset="0"/>
                <a:cs typeface="Arial" pitchFamily="34" charset="0"/>
              </a:rPr>
              <a:t>Department of Health and Human Services</a:t>
            </a:r>
          </a:p>
          <a:p>
            <a:pPr>
              <a:lnSpc>
                <a:spcPct val="90000"/>
              </a:lnSpc>
              <a:defRPr/>
            </a:pPr>
            <a:r>
              <a:rPr lang="en-US" sz="2800" b="1" dirty="0" smtClean="0">
                <a:solidFill>
                  <a:schemeClr val="accent1">
                    <a:lumMod val="50000"/>
                  </a:schemeClr>
                </a:solidFill>
                <a:latin typeface="Arial" pitchFamily="34" charset="0"/>
                <a:cs typeface="Arial" pitchFamily="34" charset="0"/>
              </a:rPr>
              <a:t>March 31, 2011</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0"/>
            <a:ext cx="6553200" cy="838200"/>
          </a:xfrm>
        </p:spPr>
        <p:txBody>
          <a:bodyPr/>
          <a:lstStyle/>
          <a:p>
            <a:r>
              <a:rPr lang="en-US" sz="4000" dirty="0" smtClean="0">
                <a:solidFill>
                  <a:schemeClr val="bg1"/>
                </a:solidFill>
                <a:latin typeface="Arial" pitchFamily="34" charset="0"/>
                <a:cs typeface="Arial" pitchFamily="34" charset="0"/>
              </a:rPr>
              <a:t>Technical Assistance</a:t>
            </a:r>
            <a:endParaRPr lang="en-US" sz="4000" dirty="0">
              <a:solidFill>
                <a:schemeClr val="bg1"/>
              </a:solidFill>
              <a:latin typeface="Arial" pitchFamily="34" charset="0"/>
              <a:cs typeface="Arial" pitchFamily="34" charset="0"/>
            </a:endParaRPr>
          </a:p>
        </p:txBody>
      </p:sp>
      <p:sp>
        <p:nvSpPr>
          <p:cNvPr id="3" name="Content Placeholder 2"/>
          <p:cNvSpPr>
            <a:spLocks noGrp="1"/>
          </p:cNvSpPr>
          <p:nvPr>
            <p:ph idx="1"/>
          </p:nvPr>
        </p:nvSpPr>
        <p:spPr>
          <a:xfrm>
            <a:off x="838200" y="1295400"/>
            <a:ext cx="7848600" cy="5181600"/>
          </a:xfrm>
        </p:spPr>
        <p:txBody>
          <a:bodyPr>
            <a:normAutofit lnSpcReduction="10000"/>
          </a:bodyPr>
          <a:lstStyle/>
          <a:p>
            <a:r>
              <a:rPr lang="en-US" dirty="0" smtClean="0">
                <a:latin typeface="Arial" pitchFamily="34" charset="0"/>
                <a:cs typeface="Arial" pitchFamily="34" charset="0"/>
              </a:rPr>
              <a:t>To promote transformation, HRSA is working with CMS on a T.A. strategy</a:t>
            </a:r>
          </a:p>
          <a:p>
            <a:r>
              <a:rPr lang="en-US" dirty="0" smtClean="0">
                <a:latin typeface="Arial" pitchFamily="34" charset="0"/>
                <a:cs typeface="Arial" pitchFamily="34" charset="0"/>
              </a:rPr>
              <a:t>Readiness assessment and gap analysis critical first step</a:t>
            </a:r>
          </a:p>
          <a:p>
            <a:r>
              <a:rPr lang="en-US" dirty="0" smtClean="0">
                <a:latin typeface="Arial" pitchFamily="34" charset="0"/>
                <a:cs typeface="Arial" pitchFamily="34" charset="0"/>
              </a:rPr>
              <a:t>T.A. could include practice coaching, peer to peer learning, data/evaluation and knowledge management</a:t>
            </a:r>
          </a:p>
          <a:p>
            <a:r>
              <a:rPr lang="en-US" dirty="0" smtClean="0">
                <a:latin typeface="Arial" pitchFamily="34" charset="0"/>
                <a:cs typeface="Arial" pitchFamily="34" charset="0"/>
              </a:rPr>
              <a:t>PCAs and states will have high stake, be well situated to craft T.A. delivery for grantees</a:t>
            </a:r>
            <a:endParaRPr lang="en-US"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685800" y="-152400"/>
            <a:ext cx="6934200" cy="1219200"/>
          </a:xfrm>
        </p:spPr>
        <p:txBody>
          <a:bodyPr/>
          <a:lstStyle/>
          <a:p>
            <a:r>
              <a:rPr lang="en-US" sz="3000" dirty="0" smtClean="0">
                <a:solidFill>
                  <a:schemeClr val="bg1"/>
                </a:solidFill>
                <a:latin typeface="Arial" pitchFamily="34" charset="0"/>
                <a:cs typeface="Arial" pitchFamily="34" charset="0"/>
              </a:rPr>
              <a:t>Using HIT and Data </a:t>
            </a:r>
            <a:br>
              <a:rPr lang="en-US" sz="3000" dirty="0" smtClean="0">
                <a:solidFill>
                  <a:schemeClr val="bg1"/>
                </a:solidFill>
                <a:latin typeface="Arial" pitchFamily="34" charset="0"/>
                <a:cs typeface="Arial" pitchFamily="34" charset="0"/>
              </a:rPr>
            </a:br>
            <a:r>
              <a:rPr lang="en-US" sz="3000" dirty="0" smtClean="0">
                <a:solidFill>
                  <a:schemeClr val="bg1"/>
                </a:solidFill>
                <a:latin typeface="Arial" pitchFamily="34" charset="0"/>
                <a:cs typeface="Arial" pitchFamily="34" charset="0"/>
              </a:rPr>
              <a:t>in Your QI Program</a:t>
            </a:r>
          </a:p>
        </p:txBody>
      </p:sp>
      <p:sp>
        <p:nvSpPr>
          <p:cNvPr id="55299" name="Content Placeholder 2"/>
          <p:cNvSpPr>
            <a:spLocks noGrp="1"/>
          </p:cNvSpPr>
          <p:nvPr>
            <p:ph idx="1"/>
          </p:nvPr>
        </p:nvSpPr>
        <p:spPr>
          <a:xfrm>
            <a:off x="457200" y="1371600"/>
            <a:ext cx="8305800" cy="5029200"/>
          </a:xfrm>
        </p:spPr>
        <p:txBody>
          <a:bodyPr/>
          <a:lstStyle/>
          <a:p>
            <a:r>
              <a:rPr lang="en-US" dirty="0" smtClean="0">
                <a:latin typeface="Arial" pitchFamily="34" charset="0"/>
                <a:cs typeface="Arial" pitchFamily="34" charset="0"/>
              </a:rPr>
              <a:t>Different types of measures:  clinical, patient experience, staff satisfaction, and financial domains</a:t>
            </a:r>
          </a:p>
          <a:p>
            <a:r>
              <a:rPr lang="en-US" dirty="0" smtClean="0">
                <a:latin typeface="Arial" pitchFamily="34" charset="0"/>
                <a:cs typeface="Arial" pitchFamily="34" charset="0"/>
              </a:rPr>
              <a:t>UDS, patient experience surveys, dental and oral health measures, and other data sources</a:t>
            </a:r>
          </a:p>
          <a:p>
            <a:r>
              <a:rPr lang="en-US" dirty="0" smtClean="0">
                <a:latin typeface="Arial" pitchFamily="34" charset="0"/>
                <a:cs typeface="Arial" pitchFamily="34" charset="0"/>
              </a:rPr>
              <a:t>Tips on useful EHB reports</a:t>
            </a:r>
          </a:p>
          <a:p>
            <a:r>
              <a:rPr lang="en-US" dirty="0" smtClean="0">
                <a:latin typeface="Arial" pitchFamily="34" charset="0"/>
                <a:cs typeface="Arial" pitchFamily="34" charset="0"/>
              </a:rPr>
              <a:t>Involving Health Information Exchange goals in your QI plan</a:t>
            </a:r>
          </a:p>
        </p:txBody>
      </p:sp>
      <p:sp>
        <p:nvSpPr>
          <p:cNvPr id="55300" name="Slide Number Placeholder 3"/>
          <p:cNvSpPr>
            <a:spLocks noGrp="1"/>
          </p:cNvSpPr>
          <p:nvPr>
            <p:ph type="sldNum" sz="quarter" idx="4294967295"/>
          </p:nvPr>
        </p:nvSpPr>
        <p:spPr bwMode="auto">
          <a:xfrm>
            <a:off x="7010400" y="6356350"/>
            <a:ext cx="2133600" cy="365125"/>
          </a:xfrm>
          <a:prstGeom prst="rect">
            <a:avLst/>
          </a:prstGeom>
          <a:noFill/>
          <a:ln>
            <a:miter lim="800000"/>
            <a:headEnd/>
            <a:tailEnd/>
          </a:ln>
        </p:spPr>
        <p:txBody>
          <a:bodyPr/>
          <a:lstStyle/>
          <a:p>
            <a:pPr algn="r"/>
            <a:fld id="{B553B001-C55B-45B8-8F4C-0B493B99A969}" type="slidenum">
              <a:rPr lang="en-US"/>
              <a:pPr algn="r"/>
              <a:t>11</a:t>
            </a:fld>
            <a:endParaRPr lang="en-US"/>
          </a:p>
        </p:txBody>
      </p:sp>
    </p:spTree>
    <p:extLst>
      <p:ext uri="{BB962C8B-B14F-4D97-AF65-F5344CB8AC3E}">
        <p14:creationId xmlns:p14="http://schemas.microsoft.com/office/powerpoint/2010/main" xmlns="" val="5204496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95600"/>
            <a:ext cx="7772400" cy="1362075"/>
          </a:xfrm>
        </p:spPr>
        <p:txBody>
          <a:bodyPr>
            <a:normAutofit fontScale="90000"/>
          </a:bodyPr>
          <a:lstStyle/>
          <a:p>
            <a:r>
              <a:rPr lang="en-US" sz="5400" b="1" dirty="0" smtClean="0">
                <a:solidFill>
                  <a:schemeClr val="accent1">
                    <a:lumMod val="50000"/>
                  </a:schemeClr>
                </a:solidFill>
                <a:effectLst/>
                <a:latin typeface="Arial" pitchFamily="34" charset="0"/>
                <a:cs typeface="Arial" pitchFamily="34" charset="0"/>
              </a:rPr>
              <a:t>Tips for Implementing </a:t>
            </a:r>
            <a:br>
              <a:rPr lang="en-US" sz="5400" b="1" dirty="0" smtClean="0">
                <a:solidFill>
                  <a:schemeClr val="accent1">
                    <a:lumMod val="50000"/>
                  </a:schemeClr>
                </a:solidFill>
                <a:effectLst/>
                <a:latin typeface="Arial" pitchFamily="34" charset="0"/>
                <a:cs typeface="Arial" pitchFamily="34" charset="0"/>
              </a:rPr>
            </a:br>
            <a:r>
              <a:rPr lang="en-US" sz="5400" b="1" dirty="0" smtClean="0">
                <a:solidFill>
                  <a:schemeClr val="accent1">
                    <a:lumMod val="50000"/>
                  </a:schemeClr>
                </a:solidFill>
                <a:effectLst/>
                <a:latin typeface="Arial" pitchFamily="34" charset="0"/>
                <a:cs typeface="Arial" pitchFamily="34" charset="0"/>
              </a:rPr>
              <a:t>Your Quality Plan</a:t>
            </a:r>
            <a:endParaRPr lang="en-US" sz="5400" b="1" dirty="0">
              <a:solidFill>
                <a:schemeClr val="accent1">
                  <a:lumMod val="50000"/>
                </a:schemeClr>
              </a:solidFill>
              <a:effectLst/>
              <a:latin typeface="Arial" pitchFamily="34" charset="0"/>
              <a:cs typeface="Arial" pitchFamily="34" charset="0"/>
            </a:endParaRPr>
          </a:p>
        </p:txBody>
      </p:sp>
      <p:sp>
        <p:nvSpPr>
          <p:cNvPr id="3" name="Subtitle 2"/>
          <p:cNvSpPr>
            <a:spLocks noGrp="1"/>
          </p:cNvSpPr>
          <p:nvPr>
            <p:ph type="body" idx="1"/>
          </p:nvPr>
        </p:nvSpPr>
        <p:spPr>
          <a:xfrm>
            <a:off x="533400" y="5257800"/>
            <a:ext cx="7772400" cy="914400"/>
          </a:xfrm>
        </p:spPr>
        <p:txBody>
          <a:bodyPr/>
          <a:lstStyle/>
          <a:p>
            <a:r>
              <a:rPr lang="en-US" b="1" i="1" dirty="0" smtClean="0">
                <a:solidFill>
                  <a:schemeClr val="tx1">
                    <a:lumMod val="75000"/>
                    <a:lumOff val="25000"/>
                  </a:schemeClr>
                </a:solidFill>
                <a:latin typeface="Arial" pitchFamily="34" charset="0"/>
                <a:cs typeface="Arial" pitchFamily="34" charset="0"/>
              </a:rPr>
              <a:t>HRSA Quality Series #3</a:t>
            </a:r>
          </a:p>
          <a:p>
            <a:r>
              <a:rPr lang="en-US" b="1" i="1" dirty="0" smtClean="0">
                <a:solidFill>
                  <a:schemeClr val="tx1">
                    <a:lumMod val="75000"/>
                    <a:lumOff val="25000"/>
                  </a:schemeClr>
                </a:solidFill>
                <a:latin typeface="Arial" pitchFamily="34" charset="0"/>
                <a:cs typeface="Arial" pitchFamily="34" charset="0"/>
              </a:rPr>
              <a:t>Jan Wilkerson, RN, CPHQ, GAPHC</a:t>
            </a:r>
            <a:endParaRPr lang="en-US" b="1" i="1" dirty="0">
              <a:solidFill>
                <a:schemeClr val="tx1">
                  <a:lumMod val="75000"/>
                  <a:lumOff val="25000"/>
                </a:schemeClr>
              </a:solidFill>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B56719F8-2E74-4C36-B1DD-950CD0D24053}" type="slidenum">
              <a:rPr lang="en-US" smtClean="0"/>
              <a:pPr/>
              <a:t>12</a:t>
            </a:fld>
            <a:endParaRPr lang="en-US"/>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6" descr="shadow image of a medical stethescope "/>
          <p:cNvPicPr>
            <a:picLocks noChangeAspect="1" noChangeArrowheads="1"/>
          </p:cNvPicPr>
          <p:nvPr/>
        </p:nvPicPr>
        <p:blipFill>
          <a:blip r:embed="rId3" cstate="print">
            <a:duotone>
              <a:schemeClr val="accent5">
                <a:shade val="45000"/>
                <a:satMod val="135000"/>
              </a:schemeClr>
              <a:prstClr val="white"/>
            </a:duotone>
          </a:blip>
          <a:stretch>
            <a:fillRect/>
          </a:stretch>
        </p:blipFill>
        <p:spPr bwMode="auto">
          <a:xfrm>
            <a:off x="990600" y="762000"/>
            <a:ext cx="7315200" cy="5582715"/>
          </a:xfrm>
          <a:prstGeom prst="rect">
            <a:avLst/>
          </a:prstGeom>
          <a:noFill/>
          <a:ln>
            <a:noFill/>
          </a:ln>
        </p:spPr>
      </p:pic>
      <p:sp>
        <p:nvSpPr>
          <p:cNvPr id="3" name="Content Placeholder 2" descr="shadow image of a physician stethoscope"/>
          <p:cNvSpPr>
            <a:spLocks noGrp="1"/>
          </p:cNvSpPr>
          <p:nvPr/>
        </p:nvSpPr>
        <p:spPr bwMode="auto">
          <a:xfrm>
            <a:off x="914400" y="838200"/>
            <a:ext cx="7391400" cy="4983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accent2">
                  <a:lumMod val="75000"/>
                </a:schemeClr>
              </a:buClr>
              <a:buFont typeface="Wingdings" pitchFamily="2"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lumMod val="75000"/>
                </a:schemeClr>
              </a:buClr>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2">
                  <a:lumMod val="75000"/>
                </a:schemeClr>
              </a:buClr>
              <a:buSzPct val="86000"/>
              <a:buFont typeface="Courier New" pitchFamily="49" charset="0"/>
              <a:buChar char="o"/>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953735"/>
              </a:buClr>
            </a:pPr>
            <a:endParaRPr lang="en-US" dirty="0" smtClean="0">
              <a:solidFill>
                <a:schemeClr val="accent1">
                  <a:lumMod val="50000"/>
                </a:schemeClr>
              </a:solidFill>
            </a:endParaRPr>
          </a:p>
        </p:txBody>
      </p:sp>
      <p:sp>
        <p:nvSpPr>
          <p:cNvPr id="5" name="Title 4"/>
          <p:cNvSpPr>
            <a:spLocks noGrp="1"/>
          </p:cNvSpPr>
          <p:nvPr>
            <p:ph type="title"/>
          </p:nvPr>
        </p:nvSpPr>
        <p:spPr>
          <a:xfrm>
            <a:off x="457200" y="609600"/>
            <a:ext cx="8229600" cy="5973762"/>
          </a:xfrm>
        </p:spPr>
        <p:txBody>
          <a:bodyPr>
            <a:normAutofit/>
          </a:bodyPr>
          <a:lstStyle/>
          <a:p>
            <a:r>
              <a:rPr lang="en-US" sz="3600" i="1" dirty="0" smtClean="0">
                <a:solidFill>
                  <a:schemeClr val="accent1">
                    <a:lumMod val="25000"/>
                  </a:schemeClr>
                </a:solidFill>
                <a:latin typeface="Arial" pitchFamily="34" charset="0"/>
                <a:cs typeface="Arial" pitchFamily="34" charset="0"/>
              </a:rPr>
              <a:t>“Quality is never an accident; </a:t>
            </a:r>
            <a:br>
              <a:rPr lang="en-US" sz="3600" i="1" dirty="0" smtClean="0">
                <a:solidFill>
                  <a:schemeClr val="accent1">
                    <a:lumMod val="25000"/>
                  </a:schemeClr>
                </a:solidFill>
                <a:latin typeface="Arial" pitchFamily="34" charset="0"/>
                <a:cs typeface="Arial" pitchFamily="34" charset="0"/>
              </a:rPr>
            </a:br>
            <a:r>
              <a:rPr lang="en-US" sz="3600" i="1" dirty="0" smtClean="0">
                <a:solidFill>
                  <a:schemeClr val="accent1">
                    <a:lumMod val="25000"/>
                  </a:schemeClr>
                </a:solidFill>
                <a:latin typeface="Arial" pitchFamily="34" charset="0"/>
                <a:cs typeface="Arial" pitchFamily="34" charset="0"/>
              </a:rPr>
              <a:t>It is always the result of high intention, </a:t>
            </a:r>
            <a:br>
              <a:rPr lang="en-US" sz="3600" i="1" dirty="0" smtClean="0">
                <a:solidFill>
                  <a:schemeClr val="accent1">
                    <a:lumMod val="25000"/>
                  </a:schemeClr>
                </a:solidFill>
                <a:latin typeface="Arial" pitchFamily="34" charset="0"/>
                <a:cs typeface="Arial" pitchFamily="34" charset="0"/>
              </a:rPr>
            </a:br>
            <a:r>
              <a:rPr lang="en-US" sz="3600" i="1" dirty="0" smtClean="0">
                <a:solidFill>
                  <a:schemeClr val="accent1">
                    <a:lumMod val="25000"/>
                  </a:schemeClr>
                </a:solidFill>
                <a:latin typeface="Arial" pitchFamily="34" charset="0"/>
                <a:cs typeface="Arial" pitchFamily="34" charset="0"/>
              </a:rPr>
              <a:t>sincere effort, intelligent direction, and </a:t>
            </a:r>
            <a:br>
              <a:rPr lang="en-US" sz="3600" i="1" dirty="0" smtClean="0">
                <a:solidFill>
                  <a:schemeClr val="accent1">
                    <a:lumMod val="25000"/>
                  </a:schemeClr>
                </a:solidFill>
                <a:latin typeface="Arial" pitchFamily="34" charset="0"/>
                <a:cs typeface="Arial" pitchFamily="34" charset="0"/>
              </a:rPr>
            </a:br>
            <a:r>
              <a:rPr lang="en-US" sz="3600" b="1" i="1" dirty="0" smtClean="0">
                <a:solidFill>
                  <a:schemeClr val="accent1">
                    <a:lumMod val="25000"/>
                  </a:schemeClr>
                </a:solidFill>
                <a:latin typeface="Arial" pitchFamily="34" charset="0"/>
                <a:cs typeface="Arial" pitchFamily="34" charset="0"/>
              </a:rPr>
              <a:t>SKILLFUL EXECUTION</a:t>
            </a:r>
            <a:r>
              <a:rPr lang="en-US" sz="3600" i="1" dirty="0" smtClean="0">
                <a:solidFill>
                  <a:schemeClr val="accent1">
                    <a:lumMod val="25000"/>
                  </a:schemeClr>
                </a:solidFill>
                <a:latin typeface="Arial" pitchFamily="34" charset="0"/>
                <a:cs typeface="Arial" pitchFamily="34" charset="0"/>
              </a:rPr>
              <a:t>. </a:t>
            </a:r>
            <a:br>
              <a:rPr lang="en-US" sz="3600" i="1" dirty="0" smtClean="0">
                <a:solidFill>
                  <a:schemeClr val="accent1">
                    <a:lumMod val="25000"/>
                  </a:schemeClr>
                </a:solidFill>
                <a:latin typeface="Arial" pitchFamily="34" charset="0"/>
                <a:cs typeface="Arial" pitchFamily="34" charset="0"/>
              </a:rPr>
            </a:br>
            <a:r>
              <a:rPr lang="en-US" sz="3600" i="1" dirty="0" smtClean="0">
                <a:solidFill>
                  <a:schemeClr val="accent1">
                    <a:lumMod val="25000"/>
                  </a:schemeClr>
                </a:solidFill>
                <a:latin typeface="Arial" pitchFamily="34" charset="0"/>
                <a:cs typeface="Arial" pitchFamily="34" charset="0"/>
              </a:rPr>
              <a:t>It represents the wise choice of many alternatives.”</a:t>
            </a:r>
            <a:br>
              <a:rPr lang="en-US" sz="3600" i="1" dirty="0" smtClean="0">
                <a:solidFill>
                  <a:schemeClr val="accent1">
                    <a:lumMod val="25000"/>
                  </a:schemeClr>
                </a:solidFill>
                <a:latin typeface="Arial" pitchFamily="34" charset="0"/>
                <a:cs typeface="Arial" pitchFamily="34" charset="0"/>
              </a:rPr>
            </a:br>
            <a:r>
              <a:rPr lang="en-US" sz="3600" i="1" dirty="0" smtClean="0">
                <a:solidFill>
                  <a:schemeClr val="accent1">
                    <a:lumMod val="25000"/>
                  </a:schemeClr>
                </a:solidFill>
                <a:latin typeface="Arial" pitchFamily="34" charset="0"/>
                <a:cs typeface="Arial" pitchFamily="34" charset="0"/>
              </a:rPr>
              <a:t>					William A. Foster</a:t>
            </a:r>
            <a:r>
              <a:rPr lang="en-US" i="1" dirty="0" smtClean="0">
                <a:solidFill>
                  <a:schemeClr val="accent1">
                    <a:lumMod val="25000"/>
                  </a:schemeClr>
                </a:solidFill>
                <a:latin typeface="Arial" pitchFamily="34" charset="0"/>
                <a:cs typeface="Arial" pitchFamily="34" charset="0"/>
              </a:rPr>
              <a:t/>
            </a:r>
            <a:br>
              <a:rPr lang="en-US" i="1" dirty="0" smtClean="0">
                <a:solidFill>
                  <a:schemeClr val="accent1">
                    <a:lumMod val="25000"/>
                  </a:schemeClr>
                </a:solidFill>
                <a:latin typeface="Arial" pitchFamily="34" charset="0"/>
                <a:cs typeface="Arial" pitchFamily="34" charset="0"/>
              </a:rPr>
            </a:br>
            <a:endParaRPr lang="en-US" dirty="0"/>
          </a:p>
        </p:txBody>
      </p:sp>
      <p:sp>
        <p:nvSpPr>
          <p:cNvPr id="4" name="Slide Number Placeholder 3"/>
          <p:cNvSpPr>
            <a:spLocks noGrp="1"/>
          </p:cNvSpPr>
          <p:nvPr>
            <p:ph type="sldNum" sz="quarter" idx="12"/>
          </p:nvPr>
        </p:nvSpPr>
        <p:spPr/>
        <p:txBody>
          <a:bodyPr/>
          <a:lstStyle/>
          <a:p>
            <a:fld id="{B56719F8-2E74-4C36-B1DD-950CD0D24053}" type="slidenum">
              <a:rPr lang="en-US" smtClean="0"/>
              <a:pPr/>
              <a:t>13</a:t>
            </a:fld>
            <a:endParaRPr lang="en-US" dirty="0"/>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7239000" cy="1143000"/>
          </a:xfrm>
        </p:spPr>
        <p:txBody>
          <a:bodyPr>
            <a:normAutofit fontScale="90000"/>
          </a:bodyPr>
          <a:lstStyle/>
          <a:p>
            <a:r>
              <a:rPr b="1" dirty="0" smtClean="0">
                <a:solidFill>
                  <a:schemeClr val="accent1">
                    <a:lumMod val="50000"/>
                  </a:schemeClr>
                </a:solidFill>
                <a:effectLst/>
                <a:latin typeface="Arial" pitchFamily="34" charset="0"/>
                <a:cs typeface="Arial" pitchFamily="34" charset="0"/>
              </a:rPr>
              <a:t>Objectives</a:t>
            </a:r>
            <a:r>
              <a:rPr lang="en-US" b="1" dirty="0" smtClean="0">
                <a:solidFill>
                  <a:schemeClr val="accent1">
                    <a:lumMod val="50000"/>
                  </a:schemeClr>
                </a:solidFill>
                <a:effectLst/>
                <a:latin typeface="Arial" pitchFamily="34" charset="0"/>
                <a:cs typeface="Arial" pitchFamily="34" charset="0"/>
              </a:rPr>
              <a:t> </a:t>
            </a:r>
            <a:br>
              <a:rPr lang="en-US" b="1" dirty="0" smtClean="0">
                <a:solidFill>
                  <a:schemeClr val="accent1">
                    <a:lumMod val="50000"/>
                  </a:schemeClr>
                </a:solidFill>
                <a:effectLst/>
                <a:latin typeface="Arial" pitchFamily="34" charset="0"/>
                <a:cs typeface="Arial" pitchFamily="34" charset="0"/>
              </a:rPr>
            </a:br>
            <a:r>
              <a:rPr lang="en-US" sz="3200" b="1" dirty="0" smtClean="0">
                <a:solidFill>
                  <a:schemeClr val="accent1">
                    <a:lumMod val="50000"/>
                  </a:schemeClr>
                </a:solidFill>
                <a:effectLst/>
                <a:latin typeface="Arial" pitchFamily="34" charset="0"/>
                <a:cs typeface="Arial" pitchFamily="34" charset="0"/>
              </a:rPr>
              <a:t>Participants will be able to:</a:t>
            </a:r>
            <a:endParaRPr lang="en-US" b="1" dirty="0">
              <a:solidFill>
                <a:schemeClr val="accent1">
                  <a:lumMod val="50000"/>
                </a:schemeClr>
              </a:solidFill>
              <a:effectLst/>
              <a:latin typeface="Arial" pitchFamily="34" charset="0"/>
              <a:cs typeface="Arial" pitchFamily="34" charset="0"/>
            </a:endParaRPr>
          </a:p>
        </p:txBody>
      </p:sp>
      <p:sp>
        <p:nvSpPr>
          <p:cNvPr id="3" name="Content Placeholder 2"/>
          <p:cNvSpPr>
            <a:spLocks noGrp="1"/>
          </p:cNvSpPr>
          <p:nvPr>
            <p:ph idx="1"/>
          </p:nvPr>
        </p:nvSpPr>
        <p:spPr>
          <a:xfrm>
            <a:off x="228600" y="1752600"/>
            <a:ext cx="8686800" cy="4648200"/>
          </a:xfrm>
        </p:spPr>
        <p:txBody>
          <a:bodyPr/>
          <a:lstStyle/>
          <a:p>
            <a:pPr>
              <a:buFont typeface="Wingdings" pitchFamily="2" charset="2"/>
              <a:buChar char="§"/>
            </a:pPr>
            <a:r>
              <a:rPr lang="en-US" i="1" dirty="0" smtClean="0">
                <a:latin typeface="Arial" pitchFamily="34" charset="0"/>
                <a:cs typeface="Arial" pitchFamily="34" charset="0"/>
              </a:rPr>
              <a:t>Evaluate the FQHC’s current Quality Plan</a:t>
            </a:r>
          </a:p>
          <a:p>
            <a:pPr>
              <a:buFont typeface="Wingdings" pitchFamily="2" charset="2"/>
              <a:buChar char="§"/>
            </a:pPr>
            <a:r>
              <a:rPr lang="en-US" i="1" dirty="0" smtClean="0">
                <a:latin typeface="Arial" pitchFamily="34" charset="0"/>
                <a:cs typeface="Arial" pitchFamily="34" charset="0"/>
              </a:rPr>
              <a:t>Identify quality policies needed to develop and support the </a:t>
            </a:r>
            <a:r>
              <a:rPr lang="en-US" b="1" i="1" u="sng" dirty="0" smtClean="0">
                <a:latin typeface="Arial" pitchFamily="34" charset="0"/>
                <a:cs typeface="Arial" pitchFamily="34" charset="0"/>
              </a:rPr>
              <a:t>quality infrastructure</a:t>
            </a:r>
          </a:p>
          <a:p>
            <a:pPr>
              <a:buFont typeface="Wingdings" pitchFamily="2" charset="2"/>
              <a:buChar char="§"/>
            </a:pPr>
            <a:r>
              <a:rPr lang="en-US" i="1" dirty="0" smtClean="0">
                <a:latin typeface="Arial" pitchFamily="34" charset="0"/>
                <a:cs typeface="Arial" pitchFamily="34" charset="0"/>
              </a:rPr>
              <a:t>Determine the best </a:t>
            </a:r>
            <a:r>
              <a:rPr lang="en-US" b="1" i="1" dirty="0" smtClean="0">
                <a:latin typeface="Arial" pitchFamily="34" charset="0"/>
                <a:cs typeface="Arial" pitchFamily="34" charset="0"/>
              </a:rPr>
              <a:t>skillful execution</a:t>
            </a:r>
            <a:r>
              <a:rPr lang="en-US" i="1" dirty="0" smtClean="0">
                <a:latin typeface="Arial" pitchFamily="34" charset="0"/>
                <a:cs typeface="Arial" pitchFamily="34" charset="0"/>
              </a:rPr>
              <a:t> for your FQHC’s Quality Plan</a:t>
            </a:r>
          </a:p>
          <a:p>
            <a:pPr>
              <a:buFont typeface="Wingdings" pitchFamily="2" charset="2"/>
              <a:buChar char="§"/>
            </a:pPr>
            <a:r>
              <a:rPr lang="en-US" i="1" dirty="0" smtClean="0">
                <a:latin typeface="Arial" pitchFamily="34" charset="0"/>
                <a:cs typeface="Arial" pitchFamily="34" charset="0"/>
              </a:rPr>
              <a:t>Develop a formal process for </a:t>
            </a:r>
            <a:r>
              <a:rPr lang="en-US" b="1" i="1" dirty="0" smtClean="0">
                <a:latin typeface="Arial" pitchFamily="34" charset="0"/>
                <a:cs typeface="Arial" pitchFamily="34" charset="0"/>
              </a:rPr>
              <a:t>quality communication</a:t>
            </a:r>
            <a:r>
              <a:rPr lang="en-US" i="1" dirty="0" smtClean="0">
                <a:latin typeface="Arial" pitchFamily="34" charset="0"/>
                <a:cs typeface="Arial" pitchFamily="34" charset="0"/>
              </a:rPr>
              <a:t> including reporting and staff training</a:t>
            </a:r>
          </a:p>
          <a:p>
            <a:pPr>
              <a:buFont typeface="Wingdings" pitchFamily="2" charset="2"/>
              <a:buChar char="§"/>
            </a:pPr>
            <a:endParaRPr lang="en-US" dirty="0">
              <a:latin typeface="Arial" pitchFamily="34" charset="0"/>
              <a:cs typeface="Arial" pitchFamily="34" charset="0"/>
            </a:endParaRPr>
          </a:p>
        </p:txBody>
      </p:sp>
      <p:sp>
        <p:nvSpPr>
          <p:cNvPr id="5" name="Slide Number Placeholder 4"/>
          <p:cNvSpPr>
            <a:spLocks noGrp="1"/>
          </p:cNvSpPr>
          <p:nvPr>
            <p:ph type="sldNum" sz="quarter" idx="12"/>
          </p:nvPr>
        </p:nvSpPr>
        <p:spPr/>
        <p:txBody>
          <a:bodyPr/>
          <a:lstStyle/>
          <a:p>
            <a:fld id="{B56719F8-2E74-4C36-B1DD-950CD0D24053}" type="slidenum">
              <a:rPr lang="en-US" smtClean="0"/>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1" name="Picture 3" descr="artwork of two workers reviewing a blueprint plan"/>
          <p:cNvPicPr>
            <a:picLocks noChangeAspect="1" noChangeArrowheads="1"/>
          </p:cNvPicPr>
          <p:nvPr/>
        </p:nvPicPr>
        <p:blipFill>
          <a:blip r:embed="rId3" cstate="print"/>
          <a:srcRect/>
          <a:stretch>
            <a:fillRect/>
          </a:stretch>
        </p:blipFill>
        <p:spPr bwMode="auto">
          <a:xfrm>
            <a:off x="1295400" y="1676400"/>
            <a:ext cx="3459918" cy="3710865"/>
          </a:xfrm>
          <a:prstGeom prst="rect">
            <a:avLst/>
          </a:prstGeom>
          <a:noFill/>
        </p:spPr>
      </p:pic>
      <p:sp>
        <p:nvSpPr>
          <p:cNvPr id="2" name="Title 1"/>
          <p:cNvSpPr>
            <a:spLocks noGrp="1"/>
          </p:cNvSpPr>
          <p:nvPr>
            <p:ph type="title"/>
          </p:nvPr>
        </p:nvSpPr>
        <p:spPr>
          <a:xfrm>
            <a:off x="457200" y="457200"/>
            <a:ext cx="7772400" cy="1362075"/>
          </a:xfrm>
        </p:spPr>
        <p:txBody>
          <a:bodyPr>
            <a:normAutofit/>
          </a:bodyPr>
          <a:lstStyle/>
          <a:p>
            <a:r>
              <a:rPr lang="en-US" sz="6000" b="1" dirty="0" smtClean="0">
                <a:solidFill>
                  <a:schemeClr val="accent1">
                    <a:lumMod val="50000"/>
                  </a:schemeClr>
                </a:solidFill>
                <a:effectLst/>
                <a:latin typeface="Arial" pitchFamily="34" charset="0"/>
                <a:cs typeface="Arial" pitchFamily="34" charset="0"/>
              </a:rPr>
              <a:t>Quality Plan</a:t>
            </a:r>
            <a:endParaRPr lang="en-US" sz="6000" b="1" dirty="0">
              <a:solidFill>
                <a:schemeClr val="accent1">
                  <a:lumMod val="50000"/>
                </a:schemeClr>
              </a:solidFill>
              <a:effectLst/>
              <a:latin typeface="Arial" pitchFamily="34" charset="0"/>
              <a:cs typeface="Arial" pitchFamily="34" charset="0"/>
            </a:endParaRPr>
          </a:p>
        </p:txBody>
      </p:sp>
      <p:sp>
        <p:nvSpPr>
          <p:cNvPr id="4" name="Text Placeholder 3"/>
          <p:cNvSpPr>
            <a:spLocks noGrp="1"/>
          </p:cNvSpPr>
          <p:nvPr>
            <p:ph type="body" idx="1"/>
          </p:nvPr>
        </p:nvSpPr>
        <p:spPr>
          <a:xfrm>
            <a:off x="1066800" y="5105400"/>
            <a:ext cx="7772400" cy="1500187"/>
          </a:xfrm>
          <a:effectLst/>
        </p:spPr>
        <p:txBody>
          <a:bodyPr>
            <a:normAutofit/>
            <a:scene3d>
              <a:camera prst="orthographicFront"/>
              <a:lightRig rig="flat" dir="t"/>
            </a:scene3d>
            <a:sp3d extrusionH="88900" contourW="2540">
              <a:contourClr>
                <a:srgbClr val="F4A234"/>
              </a:contourClr>
            </a:sp3d>
          </a:bodyPr>
          <a:lstStyle/>
          <a:p>
            <a:pPr algn="r"/>
            <a:r>
              <a:rPr sz="8000" b="1" i="0" dirty="0" smtClean="0">
                <a:solidFill>
                  <a:schemeClr val="accent1">
                    <a:lumMod val="50000"/>
                  </a:schemeClr>
                </a:solidFill>
                <a:effectLst/>
                <a:latin typeface="Arial" pitchFamily="34" charset="0"/>
                <a:cs typeface="Arial" pitchFamily="34" charset="0"/>
              </a:rPr>
              <a:t>Assessment</a:t>
            </a:r>
            <a:endParaRPr lang="en-US" sz="8000" b="1" i="0" dirty="0">
              <a:solidFill>
                <a:schemeClr val="accent1">
                  <a:lumMod val="50000"/>
                </a:schemeClr>
              </a:solidFill>
              <a:effectLst/>
              <a:latin typeface="Arial" pitchFamily="34" charset="0"/>
              <a:cs typeface="Arial" pitchFamily="34" charset="0"/>
            </a:endParaRPr>
          </a:p>
        </p:txBody>
      </p:sp>
      <p:sp>
        <p:nvSpPr>
          <p:cNvPr id="5" name="Slide Number Placeholder 4"/>
          <p:cNvSpPr>
            <a:spLocks noGrp="1"/>
          </p:cNvSpPr>
          <p:nvPr>
            <p:ph type="sldNum" sz="quarter" idx="12"/>
          </p:nvPr>
        </p:nvSpPr>
        <p:spPr/>
        <p:txBody>
          <a:bodyPr/>
          <a:lstStyle/>
          <a:p>
            <a:fld id="{B56719F8-2E74-4C36-B1DD-950CD0D24053}" type="slidenum">
              <a:rPr lang="en-US" smtClean="0"/>
              <a:pPr/>
              <a:t>15</a:t>
            </a:fld>
            <a:endParaRPr lang="en-US"/>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239000" cy="715962"/>
          </a:xfrm>
        </p:spPr>
        <p:txBody>
          <a:bodyPr>
            <a:normAutofit fontScale="90000"/>
          </a:bodyPr>
          <a:lstStyle/>
          <a:p>
            <a:r>
              <a:rPr lang="en-US" b="1" dirty="0" smtClean="0">
                <a:solidFill>
                  <a:schemeClr val="accent1">
                    <a:lumMod val="50000"/>
                  </a:schemeClr>
                </a:solidFill>
                <a:effectLst/>
                <a:latin typeface="Arial" pitchFamily="34" charset="0"/>
                <a:cs typeface="Arial" pitchFamily="34" charset="0"/>
              </a:rPr>
              <a:t>Assessment Criteria</a:t>
            </a:r>
            <a:endParaRPr lang="en-US" b="1" dirty="0">
              <a:solidFill>
                <a:schemeClr val="accent1">
                  <a:lumMod val="50000"/>
                </a:schemeClr>
              </a:solidFill>
              <a:effectLst/>
              <a:latin typeface="Arial" pitchFamily="34" charset="0"/>
              <a:cs typeface="Arial" pitchFamily="34" charset="0"/>
            </a:endParaRPr>
          </a:p>
        </p:txBody>
      </p:sp>
      <p:sp>
        <p:nvSpPr>
          <p:cNvPr id="3" name="Content Placeholder 2"/>
          <p:cNvSpPr>
            <a:spLocks noGrp="1"/>
          </p:cNvSpPr>
          <p:nvPr>
            <p:ph idx="1"/>
          </p:nvPr>
        </p:nvSpPr>
        <p:spPr>
          <a:xfrm>
            <a:off x="381000" y="990600"/>
            <a:ext cx="8534400" cy="4648200"/>
          </a:xfrm>
        </p:spPr>
        <p:txBody>
          <a:bodyPr>
            <a:normAutofit fontScale="92500" lnSpcReduction="20000"/>
          </a:bodyPr>
          <a:lstStyle/>
          <a:p>
            <a:pPr>
              <a:buFont typeface="Wingdings" pitchFamily="2" charset="2"/>
              <a:buChar char="§"/>
            </a:pPr>
            <a:r>
              <a:rPr lang="en-US" sz="2200" dirty="0" smtClean="0">
                <a:latin typeface="Arial" pitchFamily="34" charset="0"/>
                <a:cs typeface="Arial" pitchFamily="34" charset="0"/>
              </a:rPr>
              <a:t>HRSA</a:t>
            </a:r>
            <a:r>
              <a:rPr lang="en-US" sz="2200" dirty="0" smtClean="0">
                <a:latin typeface="Arial" pitchFamily="34" charset="0"/>
                <a:cs typeface="Arial" pitchFamily="34" charset="0"/>
                <a:sym typeface="Wingdings" pitchFamily="2" charset="2"/>
              </a:rPr>
              <a:t> </a:t>
            </a:r>
            <a:r>
              <a:rPr lang="en-US" sz="2200" b="1" dirty="0" smtClean="0">
                <a:latin typeface="Arial" pitchFamily="34" charset="0"/>
                <a:cs typeface="Arial" pitchFamily="34" charset="0"/>
                <a:sym typeface="Wingdings" pitchFamily="2" charset="2"/>
              </a:rPr>
              <a:t>FQHC program requirements </a:t>
            </a:r>
            <a:r>
              <a:rPr lang="en-US" sz="2200" i="1" u="sng" dirty="0" smtClean="0">
                <a:latin typeface="Arial" pitchFamily="34" charset="0"/>
                <a:cs typeface="Arial" pitchFamily="34" charset="0"/>
                <a:sym typeface="Wingdings" pitchFamily="2" charset="2"/>
                <a:hlinkClick r:id="rId3"/>
              </a:rPr>
              <a:t>http://bphc.hrsa.gov/about/requirements.htm </a:t>
            </a:r>
            <a:endParaRPr lang="en-US" sz="2200" i="1" u="sng" dirty="0" smtClean="0">
              <a:latin typeface="Arial" pitchFamily="34" charset="0"/>
              <a:cs typeface="Arial" pitchFamily="34" charset="0"/>
              <a:sym typeface="Wingdings" pitchFamily="2" charset="2"/>
            </a:endParaRPr>
          </a:p>
          <a:p>
            <a:pPr>
              <a:buFont typeface="Wingdings" pitchFamily="2" charset="2"/>
              <a:buChar char="§"/>
            </a:pPr>
            <a:r>
              <a:rPr lang="en-US" sz="2200" dirty="0" smtClean="0">
                <a:latin typeface="Arial" pitchFamily="34" charset="0"/>
                <a:cs typeface="Arial" pitchFamily="34" charset="0"/>
                <a:sym typeface="Wingdings" pitchFamily="2" charset="2"/>
              </a:rPr>
              <a:t>HRSA </a:t>
            </a:r>
            <a:r>
              <a:rPr lang="en-US" sz="2200" b="1" dirty="0" smtClean="0">
                <a:latin typeface="Arial" pitchFamily="34" charset="0"/>
                <a:cs typeface="Arial" pitchFamily="34" charset="0"/>
                <a:sym typeface="Wingdings" pitchFamily="2" charset="2"/>
              </a:rPr>
              <a:t>Scope of Project</a:t>
            </a:r>
            <a:r>
              <a:rPr lang="en-US" sz="2200" dirty="0" smtClean="0">
                <a:latin typeface="Arial" pitchFamily="34" charset="0"/>
                <a:cs typeface="Arial" pitchFamily="34" charset="0"/>
                <a:sym typeface="Wingdings" pitchFamily="2" charset="2"/>
              </a:rPr>
              <a:t>; defines the  capacity of services provided by the FQHC   		</a:t>
            </a:r>
            <a:r>
              <a:rPr lang="en-US" sz="2200" i="1" u="sng" dirty="0" smtClean="0">
                <a:latin typeface="Arial" pitchFamily="34" charset="0"/>
                <a:cs typeface="Arial" pitchFamily="34" charset="0"/>
                <a:sym typeface="Wingdings" pitchFamily="2" charset="2"/>
                <a:hlinkClick r:id="rId4"/>
              </a:rPr>
              <a:t>http://bphc.hrsa.gov/policiesregulations/policies/index.html</a:t>
            </a:r>
            <a:endParaRPr lang="en-US" sz="2200" i="1" u="sng" dirty="0" smtClean="0">
              <a:latin typeface="Arial" pitchFamily="34" charset="0"/>
              <a:cs typeface="Arial" pitchFamily="34" charset="0"/>
              <a:sym typeface="Wingdings" pitchFamily="2" charset="2"/>
            </a:endParaRPr>
          </a:p>
          <a:p>
            <a:pPr>
              <a:buFont typeface="Wingdings" pitchFamily="2" charset="2"/>
              <a:buChar char="§"/>
            </a:pPr>
            <a:r>
              <a:rPr lang="en-US" sz="2200" dirty="0" smtClean="0">
                <a:latin typeface="Arial" pitchFamily="34" charset="0"/>
                <a:cs typeface="Arial" pitchFamily="34" charset="0"/>
                <a:sym typeface="Wingdings" pitchFamily="2" charset="2"/>
              </a:rPr>
              <a:t>HRSA</a:t>
            </a:r>
            <a:r>
              <a:rPr lang="en-US" sz="2200" i="1" dirty="0" smtClean="0">
                <a:latin typeface="Arial" pitchFamily="34" charset="0"/>
                <a:cs typeface="Arial" pitchFamily="34" charset="0"/>
                <a:sym typeface="Wingdings" pitchFamily="2" charset="2"/>
              </a:rPr>
              <a:t> </a:t>
            </a:r>
            <a:r>
              <a:rPr lang="en-US" sz="2200" b="1" i="1" dirty="0" smtClean="0">
                <a:latin typeface="Arial" pitchFamily="34" charset="0"/>
                <a:cs typeface="Arial" pitchFamily="34" charset="0"/>
              </a:rPr>
              <a:t>KEY HEALTH CENTER PROGRAM REQUIREMENTS  </a:t>
            </a:r>
            <a:r>
              <a:rPr lang="en-US" sz="2200" i="1" u="sng" dirty="0" smtClean="0">
                <a:latin typeface="Arial" pitchFamily="34" charset="0"/>
                <a:cs typeface="Arial" pitchFamily="34" charset="0"/>
                <a:sym typeface="Wingdings" pitchFamily="2" charset="2"/>
              </a:rPr>
              <a:t> </a:t>
            </a:r>
            <a:r>
              <a:rPr lang="en-US" sz="2200" i="1" u="sng" dirty="0" smtClean="0">
                <a:latin typeface="Arial" pitchFamily="34" charset="0"/>
                <a:cs typeface="Arial" pitchFamily="34" charset="0"/>
                <a:sym typeface="Wingdings" pitchFamily="2" charset="2"/>
                <a:hlinkClick r:id="rId3"/>
              </a:rPr>
              <a:t>http://bphc.hrsa.gov/about/requirements.htm</a:t>
            </a:r>
            <a:endParaRPr lang="en-US" sz="2200" i="1" u="sng" dirty="0" smtClean="0">
              <a:latin typeface="Arial" pitchFamily="34" charset="0"/>
              <a:cs typeface="Arial" pitchFamily="34" charset="0"/>
              <a:sym typeface="Wingdings" pitchFamily="2" charset="2"/>
            </a:endParaRPr>
          </a:p>
          <a:p>
            <a:pPr>
              <a:buFont typeface="Wingdings" pitchFamily="2" charset="2"/>
              <a:buChar char="§"/>
            </a:pPr>
            <a:r>
              <a:rPr lang="en-US" sz="2200" dirty="0" smtClean="0">
                <a:latin typeface="Arial" pitchFamily="34" charset="0"/>
                <a:cs typeface="Arial" pitchFamily="34" charset="0"/>
                <a:sym typeface="Wingdings" pitchFamily="2" charset="2"/>
              </a:rPr>
              <a:t>FTCA requirements </a:t>
            </a:r>
            <a:r>
              <a:rPr lang="en-US" sz="2200" b="1" i="1" u="sng" dirty="0" smtClean="0">
                <a:latin typeface="Arial" pitchFamily="34" charset="0"/>
                <a:cs typeface="Arial" pitchFamily="34" charset="0"/>
              </a:rPr>
              <a:t>(42 CFR 51c.303(c)(1-2)</a:t>
            </a:r>
            <a:r>
              <a:rPr lang="en-US" sz="2200" b="1" u="sng" dirty="0" smtClean="0">
                <a:latin typeface="Arial" pitchFamily="34" charset="0"/>
                <a:cs typeface="Arial" pitchFamily="34" charset="0"/>
              </a:rPr>
              <a:t> </a:t>
            </a:r>
          </a:p>
          <a:p>
            <a:pPr algn="ctr">
              <a:buFont typeface="Wingdings" pitchFamily="2" charset="2"/>
              <a:buChar char="§"/>
            </a:pPr>
            <a:r>
              <a:rPr lang="en-US" sz="2200" i="1" u="sng" dirty="0" smtClean="0">
                <a:latin typeface="Arial" pitchFamily="34" charset="0"/>
                <a:cs typeface="Arial" pitchFamily="34" charset="0"/>
                <a:sym typeface="Wingdings" pitchFamily="2" charset="2"/>
                <a:hlinkClick r:id="rId4"/>
              </a:rPr>
              <a:t>http://bphc.hrsa.gov/policiesregulations/policies/index.html</a:t>
            </a:r>
            <a:endParaRPr lang="en-US" sz="2200" dirty="0" smtClean="0">
              <a:latin typeface="Arial" pitchFamily="34" charset="0"/>
              <a:cs typeface="Arial" pitchFamily="34" charset="0"/>
              <a:sym typeface="Wingdings" pitchFamily="2" charset="2"/>
            </a:endParaRPr>
          </a:p>
          <a:p>
            <a:pPr>
              <a:buFont typeface="Wingdings" pitchFamily="2" charset="2"/>
              <a:buChar char="§"/>
            </a:pPr>
            <a:r>
              <a:rPr lang="en-US" sz="2200" dirty="0" smtClean="0">
                <a:latin typeface="Arial" pitchFamily="34" charset="0"/>
                <a:cs typeface="Arial" pitchFamily="34" charset="0"/>
              </a:rPr>
              <a:t>(Section 330(k)(3)(C) of the PHS Act, 45 CFR Part 74.25 (c)(2), (3) and 42 CFR Part 51c.303(c)(1-2)) </a:t>
            </a:r>
          </a:p>
          <a:p>
            <a:pPr>
              <a:buFont typeface="Wingdings" pitchFamily="2" charset="2"/>
              <a:buChar char="§"/>
            </a:pPr>
            <a:r>
              <a:rPr lang="en-US" sz="2200" i="1" u="sng" dirty="0" smtClean="0">
                <a:latin typeface="Arial" pitchFamily="34" charset="0"/>
                <a:cs typeface="Arial" pitchFamily="34" charset="0"/>
              </a:rPr>
              <a:t>The Health Care Quality Improvement Act of 1986</a:t>
            </a:r>
            <a:r>
              <a:rPr lang="en-US" sz="2200" i="1" dirty="0" smtClean="0">
                <a:latin typeface="Arial" pitchFamily="34" charset="0"/>
                <a:cs typeface="Arial" pitchFamily="34" charset="0"/>
              </a:rPr>
              <a:t>, as amended 42 USC Sec. 11101 01/26/98</a:t>
            </a:r>
          </a:p>
          <a:p>
            <a:pPr lvl="1">
              <a:buFont typeface="Wingdings" pitchFamily="2" charset="2"/>
              <a:buChar char="§"/>
            </a:pPr>
            <a:r>
              <a:rPr lang="en-US" sz="2200" i="1" dirty="0" smtClean="0">
                <a:latin typeface="Arial" pitchFamily="34" charset="0"/>
                <a:cs typeface="Arial" pitchFamily="34" charset="0"/>
              </a:rPr>
              <a:t>STATE Georgia Code #3910 (GA. L. 1975) </a:t>
            </a:r>
          </a:p>
          <a:p>
            <a:pPr>
              <a:buFont typeface="Wingdings" pitchFamily="2" charset="2"/>
              <a:buChar char="§"/>
            </a:pPr>
            <a:r>
              <a:rPr lang="en-US" sz="2200" dirty="0" smtClean="0">
                <a:latin typeface="Arial" pitchFamily="34" charset="0"/>
                <a:cs typeface="Arial" pitchFamily="34" charset="0"/>
              </a:rPr>
              <a:t>Accreditation requirements</a:t>
            </a:r>
          </a:p>
        </p:txBody>
      </p:sp>
      <p:sp>
        <p:nvSpPr>
          <p:cNvPr id="4" name="Slide Number Placeholder 3"/>
          <p:cNvSpPr>
            <a:spLocks noGrp="1"/>
          </p:cNvSpPr>
          <p:nvPr>
            <p:ph type="sldNum" sz="quarter" idx="12"/>
          </p:nvPr>
        </p:nvSpPr>
        <p:spPr/>
        <p:txBody>
          <a:bodyPr/>
          <a:lstStyle/>
          <a:p>
            <a:fld id="{B56719F8-2E74-4C36-B1DD-950CD0D24053}" type="slidenum">
              <a:rPr lang="en-US" smtClean="0"/>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1">
                    <a:lumMod val="50000"/>
                  </a:schemeClr>
                </a:solidFill>
                <a:effectLst/>
                <a:latin typeface="Arial" pitchFamily="34" charset="0"/>
                <a:cs typeface="Arial" pitchFamily="34" charset="0"/>
              </a:rPr>
              <a:t>Other Considerations</a:t>
            </a:r>
            <a:endParaRPr lang="en-US" b="1" dirty="0">
              <a:solidFill>
                <a:schemeClr val="accent1">
                  <a:lumMod val="50000"/>
                </a:schemeClr>
              </a:solidFill>
              <a:effectLst/>
              <a:latin typeface="Arial" pitchFamily="34" charset="0"/>
              <a:cs typeface="Arial" pitchFamily="34" charset="0"/>
            </a:endParaRPr>
          </a:p>
        </p:txBody>
      </p:sp>
      <p:sp>
        <p:nvSpPr>
          <p:cNvPr id="5" name="Text Placeholder 4"/>
          <p:cNvSpPr>
            <a:spLocks noGrp="1"/>
          </p:cNvSpPr>
          <p:nvPr>
            <p:ph type="body" idx="1"/>
          </p:nvPr>
        </p:nvSpPr>
        <p:spPr/>
        <p:txBody>
          <a:bodyPr/>
          <a:lstStyle/>
          <a:p>
            <a:r>
              <a:rPr lang="en-US" i="1" dirty="0">
                <a:latin typeface="Arial" pitchFamily="34" charset="0"/>
                <a:cs typeface="Arial" pitchFamily="34" charset="0"/>
              </a:rPr>
              <a:t>Measures should include</a:t>
            </a:r>
            <a:r>
              <a:rPr lang="en-US" i="1" dirty="0" smtClean="0">
                <a:latin typeface="Arial" pitchFamily="34" charset="0"/>
                <a:cs typeface="Arial" pitchFamily="34" charset="0"/>
              </a:rPr>
              <a:t>:</a:t>
            </a:r>
            <a:endParaRPr lang="en-US" i="1" dirty="0">
              <a:latin typeface="Arial" pitchFamily="34" charset="0"/>
              <a:cs typeface="Arial" pitchFamily="34" charset="0"/>
            </a:endParaRPr>
          </a:p>
        </p:txBody>
      </p:sp>
      <p:sp>
        <p:nvSpPr>
          <p:cNvPr id="6" name="Content Placeholder 2"/>
          <p:cNvSpPr>
            <a:spLocks noGrp="1"/>
          </p:cNvSpPr>
          <p:nvPr>
            <p:ph sz="half" idx="2"/>
          </p:nvPr>
        </p:nvSpPr>
        <p:spPr/>
        <p:txBody>
          <a:bodyPr>
            <a:normAutofit lnSpcReduction="10000"/>
          </a:bodyPr>
          <a:lstStyle/>
          <a:p>
            <a:pPr>
              <a:spcBef>
                <a:spcPts val="300"/>
              </a:spcBef>
              <a:buFont typeface="Wingdings" pitchFamily="2" charset="2"/>
              <a:buChar char="§"/>
            </a:pPr>
            <a:r>
              <a:rPr lang="en-US" dirty="0" smtClean="0">
                <a:latin typeface="Arial" pitchFamily="34" charset="0"/>
                <a:cs typeface="Arial" pitchFamily="34" charset="0"/>
              </a:rPr>
              <a:t>Required measures</a:t>
            </a:r>
          </a:p>
          <a:p>
            <a:pPr>
              <a:spcBef>
                <a:spcPts val="300"/>
              </a:spcBef>
              <a:buFont typeface="Wingdings" pitchFamily="2" charset="2"/>
              <a:buChar char="§"/>
            </a:pPr>
            <a:r>
              <a:rPr lang="en-US" dirty="0" smtClean="0">
                <a:latin typeface="Arial" pitchFamily="34" charset="0"/>
                <a:cs typeface="Arial" pitchFamily="34" charset="0"/>
              </a:rPr>
              <a:t>Deficient goals/ benchmarks</a:t>
            </a:r>
          </a:p>
          <a:p>
            <a:pPr>
              <a:spcBef>
                <a:spcPts val="300"/>
              </a:spcBef>
              <a:buFont typeface="Wingdings" pitchFamily="2" charset="2"/>
              <a:buChar char="§"/>
            </a:pPr>
            <a:r>
              <a:rPr lang="en-US" dirty="0" smtClean="0">
                <a:latin typeface="Arial" pitchFamily="34" charset="0"/>
                <a:cs typeface="Arial" pitchFamily="34" charset="0"/>
              </a:rPr>
              <a:t>New/ revised processes</a:t>
            </a:r>
          </a:p>
          <a:p>
            <a:pPr>
              <a:spcBef>
                <a:spcPts val="300"/>
              </a:spcBef>
              <a:buFont typeface="Wingdings" pitchFamily="2" charset="2"/>
              <a:buChar char="§"/>
            </a:pPr>
            <a:r>
              <a:rPr lang="en-US" dirty="0" smtClean="0">
                <a:latin typeface="Arial" pitchFamily="34" charset="0"/>
                <a:cs typeface="Arial" pitchFamily="34" charset="0"/>
              </a:rPr>
              <a:t>Business Plan &amp; Health Care Plan  measures</a:t>
            </a:r>
          </a:p>
          <a:p>
            <a:pPr>
              <a:spcBef>
                <a:spcPts val="300"/>
              </a:spcBef>
              <a:buFont typeface="Wingdings" pitchFamily="2" charset="2"/>
              <a:buChar char="§"/>
            </a:pPr>
            <a:r>
              <a:rPr lang="en-US" dirty="0" smtClean="0">
                <a:latin typeface="Arial" pitchFamily="34" charset="0"/>
                <a:cs typeface="Arial" pitchFamily="34" charset="0"/>
              </a:rPr>
              <a:t>High volume</a:t>
            </a:r>
          </a:p>
          <a:p>
            <a:pPr>
              <a:spcBef>
                <a:spcPts val="300"/>
              </a:spcBef>
              <a:buFont typeface="Wingdings" pitchFamily="2" charset="2"/>
              <a:buChar char="§"/>
            </a:pPr>
            <a:r>
              <a:rPr lang="en-US" dirty="0" smtClean="0">
                <a:latin typeface="Arial" pitchFamily="34" charset="0"/>
                <a:cs typeface="Arial" pitchFamily="34" charset="0"/>
              </a:rPr>
              <a:t>High risk </a:t>
            </a:r>
          </a:p>
          <a:p>
            <a:pPr>
              <a:spcBef>
                <a:spcPts val="300"/>
              </a:spcBef>
              <a:buFont typeface="Wingdings" pitchFamily="2" charset="2"/>
              <a:buChar char="§"/>
            </a:pPr>
            <a:r>
              <a:rPr lang="en-US" dirty="0" smtClean="0">
                <a:latin typeface="Arial" pitchFamily="34" charset="0"/>
                <a:cs typeface="Arial" pitchFamily="34" charset="0"/>
              </a:rPr>
              <a:t>Problem-prone</a:t>
            </a:r>
          </a:p>
          <a:p>
            <a:pPr>
              <a:spcBef>
                <a:spcPts val="300"/>
              </a:spcBef>
              <a:buFont typeface="Wingdings" pitchFamily="2" charset="2"/>
              <a:buChar char="§"/>
            </a:pPr>
            <a:r>
              <a:rPr lang="en-US" dirty="0" smtClean="0">
                <a:latin typeface="Arial" pitchFamily="34" charset="0"/>
                <a:cs typeface="Arial" pitchFamily="34" charset="0"/>
              </a:rPr>
              <a:t>Satisfaction survey</a:t>
            </a:r>
          </a:p>
          <a:p>
            <a:pPr>
              <a:buFont typeface="Wingdings" pitchFamily="2" charset="2"/>
              <a:buChar char="§"/>
            </a:pPr>
            <a:endParaRPr lang="en-US" dirty="0">
              <a:latin typeface="Arial" pitchFamily="34" charset="0"/>
              <a:cs typeface="Arial" pitchFamily="34" charset="0"/>
            </a:endParaRPr>
          </a:p>
        </p:txBody>
      </p:sp>
      <p:sp>
        <p:nvSpPr>
          <p:cNvPr id="4" name="Content Placeholder 3"/>
          <p:cNvSpPr>
            <a:spLocks noGrp="1"/>
          </p:cNvSpPr>
          <p:nvPr>
            <p:ph sz="quarter" idx="4"/>
          </p:nvPr>
        </p:nvSpPr>
        <p:spPr/>
        <p:txBody>
          <a:bodyPr>
            <a:normAutofit lnSpcReduction="10000"/>
          </a:bodyPr>
          <a:lstStyle/>
          <a:p>
            <a:pPr lvl="0"/>
            <a:r>
              <a:rPr lang="en-US" sz="2800" dirty="0"/>
              <a:t>The FQHC’s mission and Strategic Plan</a:t>
            </a:r>
          </a:p>
          <a:p>
            <a:pPr lvl="0"/>
            <a:r>
              <a:rPr lang="en-US" sz="2800" dirty="0"/>
              <a:t>Sub-committees and workgroups</a:t>
            </a:r>
          </a:p>
          <a:p>
            <a:pPr lvl="0"/>
            <a:r>
              <a:rPr lang="en-US" sz="2800" dirty="0"/>
              <a:t>Quality </a:t>
            </a:r>
            <a:r>
              <a:rPr lang="en-US" sz="2800" b="1" u="sng" dirty="0"/>
              <a:t>methodology</a:t>
            </a:r>
            <a:endParaRPr lang="en-US" sz="2800" dirty="0"/>
          </a:p>
          <a:p>
            <a:pPr lvl="0"/>
            <a:r>
              <a:rPr lang="en-US" sz="2800" dirty="0"/>
              <a:t>Quality Policies</a:t>
            </a:r>
          </a:p>
          <a:p>
            <a:pPr lvl="0"/>
            <a:r>
              <a:rPr lang="en-US" sz="2800" dirty="0"/>
              <a:t>HRSA GRANT</a:t>
            </a:r>
            <a:r>
              <a:rPr lang="en-US" sz="2800" dirty="0">
                <a:sym typeface="Wingdings"/>
              </a:rPr>
              <a:t></a:t>
            </a:r>
            <a:r>
              <a:rPr lang="en-US" sz="2800" dirty="0"/>
              <a:t> Your Business Plan &amp; Health Care Plan</a:t>
            </a:r>
          </a:p>
          <a:p>
            <a:pPr>
              <a:spcBef>
                <a:spcPts val="300"/>
              </a:spcBef>
              <a:buFont typeface="Wingdings" pitchFamily="2" charset="2"/>
              <a:buChar char="§"/>
            </a:pPr>
            <a:endParaRPr lang="en-US" sz="2600" dirty="0">
              <a:latin typeface="Arial" pitchFamily="34" charset="0"/>
              <a:cs typeface="Arial" pitchFamily="34" charset="0"/>
            </a:endParaRPr>
          </a:p>
        </p:txBody>
      </p:sp>
      <p:sp>
        <p:nvSpPr>
          <p:cNvPr id="7" name="Slide Number Placeholder 6"/>
          <p:cNvSpPr>
            <a:spLocks noGrp="1"/>
          </p:cNvSpPr>
          <p:nvPr>
            <p:ph type="sldNum" sz="quarter" idx="12"/>
          </p:nvPr>
        </p:nvSpPr>
        <p:spPr/>
        <p:txBody>
          <a:bodyPr/>
          <a:lstStyle/>
          <a:p>
            <a:fld id="{B56719F8-2E74-4C36-B1DD-950CD0D24053}" type="slidenum">
              <a:rPr lang="en-US" smtClean="0"/>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 name="Title 1"/>
          <p:cNvSpPr txBox="1">
            <a:spLocks/>
          </p:cNvSpPr>
          <p:nvPr/>
        </p:nvSpPr>
        <p:spPr>
          <a:xfrm>
            <a:off x="-2743200" y="533400"/>
            <a:ext cx="7620000" cy="990600"/>
          </a:xfrm>
          <a:prstGeom prst="rect">
            <a:avLst/>
          </a:prstGeom>
        </p:spPr>
        <p:txBody>
          <a:bodyPr>
            <a:normAutofit/>
          </a:bodyPr>
          <a:lstStyle/>
          <a:p>
            <a:pPr marL="342900" indent="-342900" algn="ctr" fontAlgn="auto">
              <a:spcAft>
                <a:spcPts val="0"/>
              </a:spcAft>
              <a:defRPr/>
            </a:pPr>
            <a:r>
              <a:rPr lang="en-US" sz="1400" b="1" i="1" dirty="0">
                <a:solidFill>
                  <a:schemeClr val="accent2">
                    <a:lumMod val="50000"/>
                  </a:schemeClr>
                </a:solidFill>
                <a:latin typeface="+mj-lt"/>
                <a:ea typeface="+mj-ea"/>
                <a:cs typeface="+mj-cs"/>
              </a:rPr>
              <a:t/>
            </a:r>
            <a:br>
              <a:rPr lang="en-US" sz="1400" b="1" i="1" dirty="0">
                <a:solidFill>
                  <a:schemeClr val="accent2">
                    <a:lumMod val="50000"/>
                  </a:schemeClr>
                </a:solidFill>
                <a:latin typeface="+mj-lt"/>
                <a:ea typeface="+mj-ea"/>
                <a:cs typeface="+mj-cs"/>
              </a:rPr>
            </a:br>
            <a:endParaRPr lang="en-US" sz="1400" b="1" dirty="0">
              <a:solidFill>
                <a:schemeClr val="accent1">
                  <a:lumMod val="50000"/>
                </a:schemeClr>
              </a:solidFill>
              <a:latin typeface="+mj-lt"/>
              <a:ea typeface="+mj-ea"/>
              <a:cs typeface="+mj-cs"/>
            </a:endParaRPr>
          </a:p>
        </p:txBody>
      </p:sp>
      <p:sp>
        <p:nvSpPr>
          <p:cNvPr id="31" name="Title 30"/>
          <p:cNvSpPr>
            <a:spLocks noGrp="1"/>
          </p:cNvSpPr>
          <p:nvPr>
            <p:ph type="title"/>
          </p:nvPr>
        </p:nvSpPr>
        <p:spPr/>
        <p:txBody>
          <a:bodyPr/>
          <a:lstStyle/>
          <a:p>
            <a:r>
              <a:rPr lang="en-US" b="1" dirty="0" smtClean="0">
                <a:solidFill>
                  <a:schemeClr val="accent1">
                    <a:lumMod val="50000"/>
                  </a:schemeClr>
                </a:solidFill>
              </a:rPr>
              <a:t>Quality Management Plan Design</a:t>
            </a:r>
            <a:endParaRPr lang="en-US" dirty="0"/>
          </a:p>
        </p:txBody>
      </p:sp>
      <p:pic>
        <p:nvPicPr>
          <p:cNvPr id="33" name="Content Placeholder 32" descr="triangle diagram of the quality management plan design: Health Center Mission to Strategic Plan to QM Plan (annual), Annual Goas, Annual Work Plan, Quality Plan Implementation, and Annual Program Evaluation. Then there is an arrow back to QM Plan(annual)."/>
          <p:cNvPicPr>
            <a:picLocks noGrp="1" noChangeAspect="1"/>
          </p:cNvPicPr>
          <p:nvPr>
            <p:ph idx="1"/>
          </p:nvPr>
        </p:nvPicPr>
        <p:blipFill>
          <a:blip r:embed="rId2" cstate="print"/>
          <a:stretch>
            <a:fillRect/>
          </a:stretch>
        </p:blipFill>
        <p:spPr>
          <a:xfrm>
            <a:off x="782451" y="1295400"/>
            <a:ext cx="7422126" cy="5029200"/>
          </a:xfrm>
        </p:spPr>
      </p:pic>
      <p:sp>
        <p:nvSpPr>
          <p:cNvPr id="30" name="Slide Number Placeholder 29"/>
          <p:cNvSpPr>
            <a:spLocks noGrp="1"/>
          </p:cNvSpPr>
          <p:nvPr>
            <p:ph type="sldNum" sz="quarter" idx="12"/>
          </p:nvPr>
        </p:nvSpPr>
        <p:spPr/>
        <p:txBody>
          <a:bodyPr/>
          <a:lstStyle/>
          <a:p>
            <a:fld id="{B56719F8-2E74-4C36-B1DD-950CD0D24053}" type="slidenum">
              <a:rPr lang="en-US" smtClean="0"/>
              <a:pPr/>
              <a:t>18</a:t>
            </a:fld>
            <a:endParaRPr lang="en-US"/>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9" name="Title 28"/>
          <p:cNvSpPr>
            <a:spLocks noGrp="1"/>
          </p:cNvSpPr>
          <p:nvPr>
            <p:ph type="title"/>
          </p:nvPr>
        </p:nvSpPr>
        <p:spPr/>
        <p:txBody>
          <a:bodyPr>
            <a:normAutofit fontScale="90000"/>
          </a:bodyPr>
          <a:lstStyle/>
          <a:p>
            <a:r>
              <a:rPr lang="en-US" dirty="0" smtClean="0"/>
              <a:t>Quality Management Plan Design – diagram description</a:t>
            </a:r>
            <a:endParaRPr lang="en-US" dirty="0"/>
          </a:p>
        </p:txBody>
      </p:sp>
      <p:sp>
        <p:nvSpPr>
          <p:cNvPr id="30" name="Content Placeholder 29"/>
          <p:cNvSpPr>
            <a:spLocks noGrp="1"/>
          </p:cNvSpPr>
          <p:nvPr>
            <p:ph idx="1"/>
          </p:nvPr>
        </p:nvSpPr>
        <p:spPr/>
        <p:txBody>
          <a:bodyPr/>
          <a:lstStyle/>
          <a:p>
            <a:pPr marL="0" indent="0">
              <a:buNone/>
            </a:pPr>
            <a:r>
              <a:rPr lang="en-US" dirty="0" smtClean="0"/>
              <a:t>This quality management plan design depicts a triangular background with the health center mission and strategic plan flowing into the annual quality management plan.  An annual program evaluation consisting of annual goals, the annual work plan, and quality plan implementation also feeds into the annual quality management plan.</a:t>
            </a:r>
          </a:p>
          <a:p>
            <a:endParaRPr lang="en-US" dirty="0"/>
          </a:p>
        </p:txBody>
      </p:sp>
      <p:sp>
        <p:nvSpPr>
          <p:cNvPr id="4" name="Slide Number Placeholder 3"/>
          <p:cNvSpPr>
            <a:spLocks noGrp="1"/>
          </p:cNvSpPr>
          <p:nvPr>
            <p:ph type="sldNum" sz="quarter" idx="12"/>
          </p:nvPr>
        </p:nvSpPr>
        <p:spPr/>
        <p:txBody>
          <a:bodyPr/>
          <a:lstStyle/>
          <a:p>
            <a:fld id="{B56719F8-2E74-4C36-B1DD-950CD0D24053}" type="slidenum">
              <a:rPr lang="en-US" smtClean="0"/>
              <a:pPr/>
              <a:t>19</a:t>
            </a:fld>
            <a:endParaRPr lang="en-US"/>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533400" y="228600"/>
            <a:ext cx="7391400" cy="457200"/>
          </a:xfrm>
        </p:spPr>
        <p:txBody>
          <a:bodyPr>
            <a:noAutofit/>
          </a:bodyPr>
          <a:lstStyle/>
          <a:p>
            <a:r>
              <a:rPr lang="en-US" sz="4000" dirty="0" smtClean="0">
                <a:solidFill>
                  <a:schemeClr val="bg1"/>
                </a:solidFill>
                <a:latin typeface="Arial" pitchFamily="34" charset="0"/>
                <a:cs typeface="Arial" pitchFamily="34" charset="0"/>
              </a:rPr>
              <a:t>Introduction</a:t>
            </a:r>
          </a:p>
        </p:txBody>
      </p:sp>
      <p:sp>
        <p:nvSpPr>
          <p:cNvPr id="4099" name="Content Placeholder 2"/>
          <p:cNvSpPr>
            <a:spLocks noGrp="1"/>
          </p:cNvSpPr>
          <p:nvPr>
            <p:ph idx="1"/>
          </p:nvPr>
        </p:nvSpPr>
        <p:spPr>
          <a:xfrm>
            <a:off x="533400" y="1447800"/>
            <a:ext cx="7772400" cy="4953000"/>
          </a:xfrm>
        </p:spPr>
        <p:txBody>
          <a:bodyPr/>
          <a:lstStyle/>
          <a:p>
            <a:r>
              <a:rPr lang="en-US" dirty="0" smtClean="0">
                <a:latin typeface="Arial" pitchFamily="34" charset="0"/>
                <a:cs typeface="Arial" pitchFamily="34" charset="0"/>
              </a:rPr>
              <a:t>Quality is a focus area nationally and at HRSA</a:t>
            </a:r>
          </a:p>
          <a:p>
            <a:r>
              <a:rPr lang="en-US" dirty="0" smtClean="0">
                <a:latin typeface="Arial" pitchFamily="34" charset="0"/>
                <a:cs typeface="Arial" pitchFamily="34" charset="0"/>
              </a:rPr>
              <a:t>Assessment of QI plans showed areas for improvement</a:t>
            </a:r>
          </a:p>
          <a:p>
            <a:r>
              <a:rPr lang="en-US" dirty="0" smtClean="0">
                <a:latin typeface="Arial" pitchFamily="34" charset="0"/>
                <a:cs typeface="Arial" pitchFamily="34" charset="0"/>
              </a:rPr>
              <a:t>Invest in your QI infrastructure</a:t>
            </a:r>
          </a:p>
          <a:p>
            <a:pPr lvl="1"/>
            <a:r>
              <a:rPr lang="en-US" dirty="0" smtClean="0">
                <a:latin typeface="Arial" pitchFamily="34" charset="0"/>
                <a:cs typeface="Arial" pitchFamily="34" charset="0"/>
              </a:rPr>
              <a:t>Clinical quality and beyond</a:t>
            </a:r>
          </a:p>
          <a:p>
            <a:r>
              <a:rPr lang="en-US" dirty="0" smtClean="0">
                <a:latin typeface="Arial" pitchFamily="34" charset="0"/>
                <a:cs typeface="Arial" pitchFamily="34" charset="0"/>
              </a:rPr>
              <a:t>Focus on implementation </a:t>
            </a:r>
          </a:p>
          <a:p>
            <a:pPr lvl="1"/>
            <a:r>
              <a:rPr lang="en-US" dirty="0" smtClean="0">
                <a:latin typeface="Arial" pitchFamily="34" charset="0"/>
                <a:cs typeface="Arial" pitchFamily="34" charset="0"/>
              </a:rPr>
              <a:t>This work never ends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a:xfrm>
            <a:off x="2057400" y="3733800"/>
            <a:ext cx="5486400" cy="1752600"/>
          </a:xfrm>
          <a:solidFill>
            <a:schemeClr val="accent5">
              <a:lumMod val="60000"/>
              <a:lumOff val="40000"/>
            </a:schemeClr>
          </a:solidFill>
        </p:spPr>
        <p:txBody>
          <a:bodyPr>
            <a:normAutofit/>
          </a:bodyPr>
          <a:lstStyle/>
          <a:p>
            <a:r>
              <a:rPr lang="en-US" sz="3600" b="1" i="1" dirty="0" smtClean="0">
                <a:latin typeface="Arial" pitchFamily="34" charset="0"/>
                <a:cs typeface="Arial" pitchFamily="34" charset="0"/>
              </a:rPr>
              <a:t>“</a:t>
            </a:r>
            <a:r>
              <a:rPr lang="en-US" sz="3600" dirty="0" smtClean="0">
                <a:latin typeface="Arial" pitchFamily="34" charset="0"/>
                <a:cs typeface="Arial" pitchFamily="34" charset="0"/>
              </a:rPr>
              <a:t>…we're on our way We've only just begun </a:t>
            </a:r>
            <a:r>
              <a:rPr lang="en-US" sz="3600" b="1" i="1" dirty="0" smtClean="0">
                <a:latin typeface="Arial" pitchFamily="34" charset="0"/>
                <a:cs typeface="Arial" pitchFamily="34" charset="0"/>
              </a:rPr>
              <a:t>…” </a:t>
            </a:r>
            <a:r>
              <a:rPr lang="en-US" sz="3600" i="1" dirty="0" smtClean="0">
                <a:latin typeface="Arial" pitchFamily="34" charset="0"/>
                <a:cs typeface="Arial" pitchFamily="34" charset="0"/>
              </a:rPr>
              <a:t>The Carpenters</a:t>
            </a:r>
          </a:p>
          <a:p>
            <a:endParaRPr lang="en-US" dirty="0"/>
          </a:p>
        </p:txBody>
      </p:sp>
      <p:pic>
        <p:nvPicPr>
          <p:cNvPr id="8" name="Picture 2" descr="Diamond shaped caution sign"/>
          <p:cNvPicPr>
            <a:picLocks noGrp="1" noChangeAspect="1" noChangeArrowheads="1"/>
          </p:cNvPicPr>
          <p:nvPr>
            <p:ph type="pic" idx="1"/>
          </p:nvPr>
        </p:nvPicPr>
        <p:blipFill>
          <a:blip r:embed="rId3" cstate="print"/>
          <a:stretch>
            <a:fillRect/>
          </a:stretch>
        </p:blipFill>
        <p:spPr bwMode="auto">
          <a:xfrm>
            <a:off x="2895600" y="304800"/>
            <a:ext cx="3200400" cy="3200400"/>
          </a:xfrm>
          <a:prstGeom prst="rect">
            <a:avLst/>
          </a:prstGeom>
          <a:noFill/>
          <a:ln>
            <a:noFill/>
          </a:ln>
        </p:spPr>
      </p:pic>
      <p:sp>
        <p:nvSpPr>
          <p:cNvPr id="4" name="Slide Number Placeholder 3"/>
          <p:cNvSpPr>
            <a:spLocks noGrp="1"/>
          </p:cNvSpPr>
          <p:nvPr>
            <p:ph type="sldNum" sz="quarter" idx="12"/>
          </p:nvPr>
        </p:nvSpPr>
        <p:spPr/>
        <p:txBody>
          <a:bodyPr/>
          <a:lstStyle/>
          <a:p>
            <a:fld id="{B56719F8-2E74-4C36-B1DD-950CD0D24053}" type="slidenum">
              <a:rPr lang="en-US" smtClean="0"/>
              <a:pPr/>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7772400" cy="1362075"/>
          </a:xfrm>
        </p:spPr>
        <p:txBody>
          <a:bodyPr>
            <a:noAutofit/>
          </a:bodyPr>
          <a:lstStyle/>
          <a:p>
            <a:r>
              <a:rPr lang="en-US" sz="5400" b="1" dirty="0" smtClean="0">
                <a:solidFill>
                  <a:schemeClr val="accent1">
                    <a:lumMod val="50000"/>
                  </a:schemeClr>
                </a:solidFill>
                <a:effectLst/>
                <a:latin typeface="Arial" pitchFamily="34" charset="0"/>
                <a:cs typeface="Arial" pitchFamily="34" charset="0"/>
              </a:rPr>
              <a:t>Planning for Success</a:t>
            </a:r>
            <a:endParaRPr lang="en-US" sz="5400" b="1" dirty="0">
              <a:solidFill>
                <a:schemeClr val="accent1">
                  <a:lumMod val="50000"/>
                </a:schemeClr>
              </a:solidFill>
              <a:effectLst/>
              <a:latin typeface="Arial" pitchFamily="34" charset="0"/>
              <a:cs typeface="Arial" pitchFamily="34" charset="0"/>
            </a:endParaRPr>
          </a:p>
        </p:txBody>
      </p:sp>
      <p:sp>
        <p:nvSpPr>
          <p:cNvPr id="4" name="Text Placeholder 3"/>
          <p:cNvSpPr>
            <a:spLocks noGrp="1"/>
          </p:cNvSpPr>
          <p:nvPr>
            <p:ph type="body" idx="1"/>
          </p:nvPr>
        </p:nvSpPr>
        <p:spPr>
          <a:xfrm>
            <a:off x="1371600" y="4953000"/>
            <a:ext cx="7772400" cy="1500187"/>
          </a:xfrm>
          <a:effectLst/>
        </p:spPr>
        <p:txBody>
          <a:bodyPr/>
          <a:lstStyle/>
          <a:p>
            <a:pPr algn="r"/>
            <a:r>
              <a:rPr sz="8000" b="1" dirty="0" smtClean="0">
                <a:solidFill>
                  <a:schemeClr val="accent1">
                    <a:lumMod val="50000"/>
                  </a:schemeClr>
                </a:solidFill>
                <a:latin typeface="Arial" pitchFamily="34" charset="0"/>
                <a:cs typeface="Arial" pitchFamily="34" charset="0"/>
              </a:rPr>
              <a:t>Infrastructure</a:t>
            </a:r>
            <a:endParaRPr lang="en-US" sz="8000" b="1" dirty="0">
              <a:solidFill>
                <a:schemeClr val="accent1">
                  <a:lumMod val="50000"/>
                </a:schemeClr>
              </a:solidFill>
              <a:latin typeface="Arial" pitchFamily="34" charset="0"/>
              <a:cs typeface="Arial" pitchFamily="34" charset="0"/>
            </a:endParaRPr>
          </a:p>
        </p:txBody>
      </p:sp>
      <p:grpSp>
        <p:nvGrpSpPr>
          <p:cNvPr id="3" name="Group 3" descr="artwork of person at a crossroads with a sign providing arrows in different directions"/>
          <p:cNvGrpSpPr>
            <a:grpSpLocks noChangeAspect="1"/>
          </p:cNvGrpSpPr>
          <p:nvPr/>
        </p:nvGrpSpPr>
        <p:grpSpPr bwMode="auto">
          <a:xfrm>
            <a:off x="2590800" y="2209799"/>
            <a:ext cx="3124200" cy="2697179"/>
            <a:chOff x="0" y="0"/>
            <a:chExt cx="2139" cy="1848"/>
          </a:xfrm>
        </p:grpSpPr>
        <p:sp>
          <p:nvSpPr>
            <p:cNvPr id="6" name="AutoShape 39"/>
            <p:cNvSpPr>
              <a:spLocks noChangeAspect="1" noChangeArrowheads="1" noTextEdit="1"/>
            </p:cNvSpPr>
            <p:nvPr/>
          </p:nvSpPr>
          <p:spPr bwMode="auto">
            <a:xfrm>
              <a:off x="0" y="0"/>
              <a:ext cx="2139" cy="1848"/>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 name="Freeform 38"/>
            <p:cNvSpPr>
              <a:spLocks/>
            </p:cNvSpPr>
            <p:nvPr/>
          </p:nvSpPr>
          <p:spPr bwMode="auto">
            <a:xfrm>
              <a:off x="1074" y="1037"/>
              <a:ext cx="8" cy="7"/>
            </a:xfrm>
            <a:custGeom>
              <a:avLst/>
              <a:gdLst/>
              <a:ahLst/>
              <a:cxnLst>
                <a:cxn ang="0">
                  <a:pos x="0" y="7"/>
                </a:cxn>
                <a:cxn ang="0">
                  <a:pos x="2" y="5"/>
                </a:cxn>
                <a:cxn ang="0">
                  <a:pos x="4" y="3"/>
                </a:cxn>
                <a:cxn ang="0">
                  <a:pos x="5" y="2"/>
                </a:cxn>
                <a:cxn ang="0">
                  <a:pos x="7" y="0"/>
                </a:cxn>
                <a:cxn ang="0">
                  <a:pos x="8" y="0"/>
                </a:cxn>
                <a:cxn ang="0">
                  <a:pos x="8" y="0"/>
                </a:cxn>
                <a:cxn ang="0">
                  <a:pos x="8" y="0"/>
                </a:cxn>
                <a:cxn ang="0">
                  <a:pos x="8" y="0"/>
                </a:cxn>
                <a:cxn ang="0">
                  <a:pos x="6" y="2"/>
                </a:cxn>
                <a:cxn ang="0">
                  <a:pos x="4" y="3"/>
                </a:cxn>
                <a:cxn ang="0">
                  <a:pos x="2" y="5"/>
                </a:cxn>
                <a:cxn ang="0">
                  <a:pos x="0" y="7"/>
                </a:cxn>
              </a:cxnLst>
              <a:rect l="0" t="0" r="r" b="b"/>
              <a:pathLst>
                <a:path w="8" h="7">
                  <a:moveTo>
                    <a:pt x="0" y="7"/>
                  </a:moveTo>
                  <a:lnTo>
                    <a:pt x="2" y="5"/>
                  </a:lnTo>
                  <a:lnTo>
                    <a:pt x="4" y="3"/>
                  </a:lnTo>
                  <a:lnTo>
                    <a:pt x="5" y="2"/>
                  </a:lnTo>
                  <a:lnTo>
                    <a:pt x="7" y="0"/>
                  </a:lnTo>
                  <a:lnTo>
                    <a:pt x="8" y="0"/>
                  </a:lnTo>
                  <a:lnTo>
                    <a:pt x="6" y="2"/>
                  </a:lnTo>
                  <a:lnTo>
                    <a:pt x="4" y="3"/>
                  </a:lnTo>
                  <a:lnTo>
                    <a:pt x="2" y="5"/>
                  </a:lnTo>
                  <a:lnTo>
                    <a:pt x="0" y="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37"/>
            <p:cNvSpPr>
              <a:spLocks/>
            </p:cNvSpPr>
            <p:nvPr/>
          </p:nvSpPr>
          <p:spPr bwMode="auto">
            <a:xfrm>
              <a:off x="5" y="917"/>
              <a:ext cx="2110" cy="908"/>
            </a:xfrm>
            <a:custGeom>
              <a:avLst/>
              <a:gdLst/>
              <a:ahLst/>
              <a:cxnLst>
                <a:cxn ang="0">
                  <a:pos x="1882" y="288"/>
                </a:cxn>
                <a:cxn ang="0">
                  <a:pos x="1712" y="250"/>
                </a:cxn>
                <a:cxn ang="0">
                  <a:pos x="1539" y="230"/>
                </a:cxn>
                <a:cxn ang="0">
                  <a:pos x="1476" y="143"/>
                </a:cxn>
                <a:cxn ang="0">
                  <a:pos x="1435" y="58"/>
                </a:cxn>
                <a:cxn ang="0">
                  <a:pos x="1369" y="13"/>
                </a:cxn>
                <a:cxn ang="0">
                  <a:pos x="1288" y="2"/>
                </a:cxn>
                <a:cxn ang="0">
                  <a:pos x="1235" y="19"/>
                </a:cxn>
                <a:cxn ang="0">
                  <a:pos x="1169" y="57"/>
                </a:cxn>
                <a:cxn ang="0">
                  <a:pos x="1101" y="100"/>
                </a:cxn>
                <a:cxn ang="0">
                  <a:pos x="1057" y="139"/>
                </a:cxn>
                <a:cxn ang="0">
                  <a:pos x="1008" y="182"/>
                </a:cxn>
                <a:cxn ang="0">
                  <a:pos x="953" y="168"/>
                </a:cxn>
                <a:cxn ang="0">
                  <a:pos x="873" y="159"/>
                </a:cxn>
                <a:cxn ang="0">
                  <a:pos x="735" y="148"/>
                </a:cxn>
                <a:cxn ang="0">
                  <a:pos x="597" y="131"/>
                </a:cxn>
                <a:cxn ang="0">
                  <a:pos x="459" y="112"/>
                </a:cxn>
                <a:cxn ang="0">
                  <a:pos x="367" y="95"/>
                </a:cxn>
                <a:cxn ang="0">
                  <a:pos x="278" y="81"/>
                </a:cxn>
                <a:cxn ang="0">
                  <a:pos x="188" y="72"/>
                </a:cxn>
                <a:cxn ang="0">
                  <a:pos x="103" y="84"/>
                </a:cxn>
                <a:cxn ang="0">
                  <a:pos x="37" y="132"/>
                </a:cxn>
                <a:cxn ang="0">
                  <a:pos x="2" y="205"/>
                </a:cxn>
                <a:cxn ang="0">
                  <a:pos x="18" y="296"/>
                </a:cxn>
                <a:cxn ang="0">
                  <a:pos x="89" y="364"/>
                </a:cxn>
                <a:cxn ang="0">
                  <a:pos x="156" y="399"/>
                </a:cxn>
                <a:cxn ang="0">
                  <a:pos x="231" y="417"/>
                </a:cxn>
                <a:cxn ang="0">
                  <a:pos x="379" y="442"/>
                </a:cxn>
                <a:cxn ang="0">
                  <a:pos x="521" y="462"/>
                </a:cxn>
                <a:cxn ang="0">
                  <a:pos x="623" y="482"/>
                </a:cxn>
                <a:cxn ang="0">
                  <a:pos x="555" y="517"/>
                </a:cxn>
                <a:cxn ang="0">
                  <a:pos x="489" y="550"/>
                </a:cxn>
                <a:cxn ang="0">
                  <a:pos x="423" y="586"/>
                </a:cxn>
                <a:cxn ang="0">
                  <a:pos x="395" y="601"/>
                </a:cxn>
                <a:cxn ang="0">
                  <a:pos x="322" y="740"/>
                </a:cxn>
                <a:cxn ang="0">
                  <a:pos x="361" y="848"/>
                </a:cxn>
                <a:cxn ang="0">
                  <a:pos x="427" y="896"/>
                </a:cxn>
                <a:cxn ang="0">
                  <a:pos x="506" y="907"/>
                </a:cxn>
                <a:cxn ang="0">
                  <a:pos x="595" y="873"/>
                </a:cxn>
                <a:cxn ang="0">
                  <a:pos x="695" y="824"/>
                </a:cxn>
                <a:cxn ang="0">
                  <a:pos x="794" y="772"/>
                </a:cxn>
                <a:cxn ang="0">
                  <a:pos x="893" y="713"/>
                </a:cxn>
                <a:cxn ang="0">
                  <a:pos x="980" y="652"/>
                </a:cxn>
                <a:cxn ang="0">
                  <a:pos x="1062" y="587"/>
                </a:cxn>
                <a:cxn ang="0">
                  <a:pos x="1140" y="521"/>
                </a:cxn>
                <a:cxn ang="0">
                  <a:pos x="1196" y="537"/>
                </a:cxn>
                <a:cxn ang="0">
                  <a:pos x="1254" y="546"/>
                </a:cxn>
                <a:cxn ang="0">
                  <a:pos x="1311" y="548"/>
                </a:cxn>
                <a:cxn ang="0">
                  <a:pos x="1355" y="552"/>
                </a:cxn>
                <a:cxn ang="0">
                  <a:pos x="1389" y="555"/>
                </a:cxn>
                <a:cxn ang="0">
                  <a:pos x="1544" y="575"/>
                </a:cxn>
                <a:cxn ang="0">
                  <a:pos x="1735" y="608"/>
                </a:cxn>
                <a:cxn ang="0">
                  <a:pos x="1870" y="648"/>
                </a:cxn>
                <a:cxn ang="0">
                  <a:pos x="1952" y="663"/>
                </a:cxn>
                <a:cxn ang="0">
                  <a:pos x="2030" y="639"/>
                </a:cxn>
                <a:cxn ang="0">
                  <a:pos x="2086" y="580"/>
                </a:cxn>
                <a:cxn ang="0">
                  <a:pos x="2100" y="437"/>
                </a:cxn>
              </a:cxnLst>
              <a:rect l="0" t="0" r="r" b="b"/>
              <a:pathLst>
                <a:path w="2110" h="908">
                  <a:moveTo>
                    <a:pt x="2011" y="342"/>
                  </a:moveTo>
                  <a:lnTo>
                    <a:pt x="1980" y="327"/>
                  </a:lnTo>
                  <a:lnTo>
                    <a:pt x="1947" y="313"/>
                  </a:lnTo>
                  <a:lnTo>
                    <a:pt x="1915" y="300"/>
                  </a:lnTo>
                  <a:lnTo>
                    <a:pt x="1882" y="288"/>
                  </a:lnTo>
                  <a:lnTo>
                    <a:pt x="1849" y="279"/>
                  </a:lnTo>
                  <a:lnTo>
                    <a:pt x="1815" y="270"/>
                  </a:lnTo>
                  <a:lnTo>
                    <a:pt x="1781" y="262"/>
                  </a:lnTo>
                  <a:lnTo>
                    <a:pt x="1747" y="256"/>
                  </a:lnTo>
                  <a:lnTo>
                    <a:pt x="1712" y="250"/>
                  </a:lnTo>
                  <a:lnTo>
                    <a:pt x="1678" y="245"/>
                  </a:lnTo>
                  <a:lnTo>
                    <a:pt x="1643" y="241"/>
                  </a:lnTo>
                  <a:lnTo>
                    <a:pt x="1609" y="237"/>
                  </a:lnTo>
                  <a:lnTo>
                    <a:pt x="1573" y="233"/>
                  </a:lnTo>
                  <a:lnTo>
                    <a:pt x="1539" y="230"/>
                  </a:lnTo>
                  <a:lnTo>
                    <a:pt x="1503" y="227"/>
                  </a:lnTo>
                  <a:lnTo>
                    <a:pt x="1469" y="224"/>
                  </a:lnTo>
                  <a:lnTo>
                    <a:pt x="1475" y="197"/>
                  </a:lnTo>
                  <a:lnTo>
                    <a:pt x="1478" y="171"/>
                  </a:lnTo>
                  <a:lnTo>
                    <a:pt x="1476" y="143"/>
                  </a:lnTo>
                  <a:lnTo>
                    <a:pt x="1469" y="116"/>
                  </a:lnTo>
                  <a:lnTo>
                    <a:pt x="1463" y="99"/>
                  </a:lnTo>
                  <a:lnTo>
                    <a:pt x="1454" y="84"/>
                  </a:lnTo>
                  <a:lnTo>
                    <a:pt x="1445" y="71"/>
                  </a:lnTo>
                  <a:lnTo>
                    <a:pt x="1435" y="58"/>
                  </a:lnTo>
                  <a:lnTo>
                    <a:pt x="1424" y="46"/>
                  </a:lnTo>
                  <a:lnTo>
                    <a:pt x="1411" y="36"/>
                  </a:lnTo>
                  <a:lnTo>
                    <a:pt x="1398" y="27"/>
                  </a:lnTo>
                  <a:lnTo>
                    <a:pt x="1383" y="19"/>
                  </a:lnTo>
                  <a:lnTo>
                    <a:pt x="1369" y="13"/>
                  </a:lnTo>
                  <a:lnTo>
                    <a:pt x="1353" y="8"/>
                  </a:lnTo>
                  <a:lnTo>
                    <a:pt x="1338" y="3"/>
                  </a:lnTo>
                  <a:lnTo>
                    <a:pt x="1322" y="1"/>
                  </a:lnTo>
                  <a:lnTo>
                    <a:pt x="1304" y="0"/>
                  </a:lnTo>
                  <a:lnTo>
                    <a:pt x="1288" y="2"/>
                  </a:lnTo>
                  <a:lnTo>
                    <a:pt x="1271" y="4"/>
                  </a:lnTo>
                  <a:lnTo>
                    <a:pt x="1255" y="10"/>
                  </a:lnTo>
                  <a:lnTo>
                    <a:pt x="1251" y="12"/>
                  </a:lnTo>
                  <a:lnTo>
                    <a:pt x="1245" y="15"/>
                  </a:lnTo>
                  <a:lnTo>
                    <a:pt x="1235" y="19"/>
                  </a:lnTo>
                  <a:lnTo>
                    <a:pt x="1225" y="25"/>
                  </a:lnTo>
                  <a:lnTo>
                    <a:pt x="1212" y="32"/>
                  </a:lnTo>
                  <a:lnTo>
                    <a:pt x="1199" y="40"/>
                  </a:lnTo>
                  <a:lnTo>
                    <a:pt x="1185" y="48"/>
                  </a:lnTo>
                  <a:lnTo>
                    <a:pt x="1169" y="57"/>
                  </a:lnTo>
                  <a:lnTo>
                    <a:pt x="1154" y="66"/>
                  </a:lnTo>
                  <a:lnTo>
                    <a:pt x="1140" y="75"/>
                  </a:lnTo>
                  <a:lnTo>
                    <a:pt x="1126" y="84"/>
                  </a:lnTo>
                  <a:lnTo>
                    <a:pt x="1113" y="92"/>
                  </a:lnTo>
                  <a:lnTo>
                    <a:pt x="1101" y="100"/>
                  </a:lnTo>
                  <a:lnTo>
                    <a:pt x="1090" y="109"/>
                  </a:lnTo>
                  <a:lnTo>
                    <a:pt x="1082" y="115"/>
                  </a:lnTo>
                  <a:lnTo>
                    <a:pt x="1076" y="120"/>
                  </a:lnTo>
                  <a:lnTo>
                    <a:pt x="1067" y="130"/>
                  </a:lnTo>
                  <a:lnTo>
                    <a:pt x="1057" y="139"/>
                  </a:lnTo>
                  <a:lnTo>
                    <a:pt x="1048" y="148"/>
                  </a:lnTo>
                  <a:lnTo>
                    <a:pt x="1038" y="156"/>
                  </a:lnTo>
                  <a:lnTo>
                    <a:pt x="1027" y="165"/>
                  </a:lnTo>
                  <a:lnTo>
                    <a:pt x="1017" y="173"/>
                  </a:lnTo>
                  <a:lnTo>
                    <a:pt x="1008" y="182"/>
                  </a:lnTo>
                  <a:lnTo>
                    <a:pt x="998" y="191"/>
                  </a:lnTo>
                  <a:lnTo>
                    <a:pt x="988" y="184"/>
                  </a:lnTo>
                  <a:lnTo>
                    <a:pt x="977" y="178"/>
                  </a:lnTo>
                  <a:lnTo>
                    <a:pt x="965" y="173"/>
                  </a:lnTo>
                  <a:lnTo>
                    <a:pt x="953" y="168"/>
                  </a:lnTo>
                  <a:lnTo>
                    <a:pt x="940" y="165"/>
                  </a:lnTo>
                  <a:lnTo>
                    <a:pt x="928" y="162"/>
                  </a:lnTo>
                  <a:lnTo>
                    <a:pt x="915" y="161"/>
                  </a:lnTo>
                  <a:lnTo>
                    <a:pt x="902" y="160"/>
                  </a:lnTo>
                  <a:lnTo>
                    <a:pt x="873" y="159"/>
                  </a:lnTo>
                  <a:lnTo>
                    <a:pt x="846" y="157"/>
                  </a:lnTo>
                  <a:lnTo>
                    <a:pt x="819" y="155"/>
                  </a:lnTo>
                  <a:lnTo>
                    <a:pt x="791" y="153"/>
                  </a:lnTo>
                  <a:lnTo>
                    <a:pt x="763" y="150"/>
                  </a:lnTo>
                  <a:lnTo>
                    <a:pt x="735" y="148"/>
                  </a:lnTo>
                  <a:lnTo>
                    <a:pt x="708" y="145"/>
                  </a:lnTo>
                  <a:lnTo>
                    <a:pt x="681" y="142"/>
                  </a:lnTo>
                  <a:lnTo>
                    <a:pt x="653" y="138"/>
                  </a:lnTo>
                  <a:lnTo>
                    <a:pt x="626" y="135"/>
                  </a:lnTo>
                  <a:lnTo>
                    <a:pt x="597" y="131"/>
                  </a:lnTo>
                  <a:lnTo>
                    <a:pt x="570" y="128"/>
                  </a:lnTo>
                  <a:lnTo>
                    <a:pt x="543" y="124"/>
                  </a:lnTo>
                  <a:lnTo>
                    <a:pt x="514" y="120"/>
                  </a:lnTo>
                  <a:lnTo>
                    <a:pt x="487" y="116"/>
                  </a:lnTo>
                  <a:lnTo>
                    <a:pt x="459" y="112"/>
                  </a:lnTo>
                  <a:lnTo>
                    <a:pt x="440" y="109"/>
                  </a:lnTo>
                  <a:lnTo>
                    <a:pt x="422" y="106"/>
                  </a:lnTo>
                  <a:lnTo>
                    <a:pt x="404" y="102"/>
                  </a:lnTo>
                  <a:lnTo>
                    <a:pt x="385" y="99"/>
                  </a:lnTo>
                  <a:lnTo>
                    <a:pt x="367" y="95"/>
                  </a:lnTo>
                  <a:lnTo>
                    <a:pt x="350" y="92"/>
                  </a:lnTo>
                  <a:lnTo>
                    <a:pt x="332" y="89"/>
                  </a:lnTo>
                  <a:lnTo>
                    <a:pt x="313" y="86"/>
                  </a:lnTo>
                  <a:lnTo>
                    <a:pt x="295" y="83"/>
                  </a:lnTo>
                  <a:lnTo>
                    <a:pt x="278" y="81"/>
                  </a:lnTo>
                  <a:lnTo>
                    <a:pt x="260" y="78"/>
                  </a:lnTo>
                  <a:lnTo>
                    <a:pt x="241" y="76"/>
                  </a:lnTo>
                  <a:lnTo>
                    <a:pt x="224" y="74"/>
                  </a:lnTo>
                  <a:lnTo>
                    <a:pt x="206" y="73"/>
                  </a:lnTo>
                  <a:lnTo>
                    <a:pt x="188" y="72"/>
                  </a:lnTo>
                  <a:lnTo>
                    <a:pt x="169" y="71"/>
                  </a:lnTo>
                  <a:lnTo>
                    <a:pt x="152" y="72"/>
                  </a:lnTo>
                  <a:lnTo>
                    <a:pt x="135" y="74"/>
                  </a:lnTo>
                  <a:lnTo>
                    <a:pt x="119" y="78"/>
                  </a:lnTo>
                  <a:lnTo>
                    <a:pt x="103" y="84"/>
                  </a:lnTo>
                  <a:lnTo>
                    <a:pt x="87" y="91"/>
                  </a:lnTo>
                  <a:lnTo>
                    <a:pt x="73" y="99"/>
                  </a:lnTo>
                  <a:lnTo>
                    <a:pt x="60" y="110"/>
                  </a:lnTo>
                  <a:lnTo>
                    <a:pt x="48" y="120"/>
                  </a:lnTo>
                  <a:lnTo>
                    <a:pt x="37" y="132"/>
                  </a:lnTo>
                  <a:lnTo>
                    <a:pt x="26" y="145"/>
                  </a:lnTo>
                  <a:lnTo>
                    <a:pt x="18" y="159"/>
                  </a:lnTo>
                  <a:lnTo>
                    <a:pt x="11" y="173"/>
                  </a:lnTo>
                  <a:lnTo>
                    <a:pt x="6" y="189"/>
                  </a:lnTo>
                  <a:lnTo>
                    <a:pt x="2" y="205"/>
                  </a:lnTo>
                  <a:lnTo>
                    <a:pt x="0" y="222"/>
                  </a:lnTo>
                  <a:lnTo>
                    <a:pt x="0" y="239"/>
                  </a:lnTo>
                  <a:lnTo>
                    <a:pt x="3" y="259"/>
                  </a:lnTo>
                  <a:lnTo>
                    <a:pt x="9" y="278"/>
                  </a:lnTo>
                  <a:lnTo>
                    <a:pt x="18" y="296"/>
                  </a:lnTo>
                  <a:lnTo>
                    <a:pt x="30" y="313"/>
                  </a:lnTo>
                  <a:lnTo>
                    <a:pt x="44" y="328"/>
                  </a:lnTo>
                  <a:lnTo>
                    <a:pt x="58" y="341"/>
                  </a:lnTo>
                  <a:lnTo>
                    <a:pt x="73" y="354"/>
                  </a:lnTo>
                  <a:lnTo>
                    <a:pt x="89" y="364"/>
                  </a:lnTo>
                  <a:lnTo>
                    <a:pt x="105" y="374"/>
                  </a:lnTo>
                  <a:lnTo>
                    <a:pt x="120" y="382"/>
                  </a:lnTo>
                  <a:lnTo>
                    <a:pt x="134" y="388"/>
                  </a:lnTo>
                  <a:lnTo>
                    <a:pt x="146" y="394"/>
                  </a:lnTo>
                  <a:lnTo>
                    <a:pt x="156" y="399"/>
                  </a:lnTo>
                  <a:lnTo>
                    <a:pt x="164" y="402"/>
                  </a:lnTo>
                  <a:lnTo>
                    <a:pt x="168" y="404"/>
                  </a:lnTo>
                  <a:lnTo>
                    <a:pt x="169" y="404"/>
                  </a:lnTo>
                  <a:lnTo>
                    <a:pt x="201" y="411"/>
                  </a:lnTo>
                  <a:lnTo>
                    <a:pt x="231" y="417"/>
                  </a:lnTo>
                  <a:lnTo>
                    <a:pt x="262" y="423"/>
                  </a:lnTo>
                  <a:lnTo>
                    <a:pt x="292" y="428"/>
                  </a:lnTo>
                  <a:lnTo>
                    <a:pt x="322" y="433"/>
                  </a:lnTo>
                  <a:lnTo>
                    <a:pt x="350" y="438"/>
                  </a:lnTo>
                  <a:lnTo>
                    <a:pt x="379" y="442"/>
                  </a:lnTo>
                  <a:lnTo>
                    <a:pt x="408" y="447"/>
                  </a:lnTo>
                  <a:lnTo>
                    <a:pt x="436" y="451"/>
                  </a:lnTo>
                  <a:lnTo>
                    <a:pt x="465" y="454"/>
                  </a:lnTo>
                  <a:lnTo>
                    <a:pt x="493" y="458"/>
                  </a:lnTo>
                  <a:lnTo>
                    <a:pt x="521" y="462"/>
                  </a:lnTo>
                  <a:lnTo>
                    <a:pt x="550" y="465"/>
                  </a:lnTo>
                  <a:lnTo>
                    <a:pt x="578" y="468"/>
                  </a:lnTo>
                  <a:lnTo>
                    <a:pt x="607" y="472"/>
                  </a:lnTo>
                  <a:lnTo>
                    <a:pt x="636" y="475"/>
                  </a:lnTo>
                  <a:lnTo>
                    <a:pt x="623" y="482"/>
                  </a:lnTo>
                  <a:lnTo>
                    <a:pt x="609" y="489"/>
                  </a:lnTo>
                  <a:lnTo>
                    <a:pt x="595" y="497"/>
                  </a:lnTo>
                  <a:lnTo>
                    <a:pt x="582" y="504"/>
                  </a:lnTo>
                  <a:lnTo>
                    <a:pt x="569" y="511"/>
                  </a:lnTo>
                  <a:lnTo>
                    <a:pt x="555" y="517"/>
                  </a:lnTo>
                  <a:lnTo>
                    <a:pt x="542" y="524"/>
                  </a:lnTo>
                  <a:lnTo>
                    <a:pt x="528" y="530"/>
                  </a:lnTo>
                  <a:lnTo>
                    <a:pt x="515" y="537"/>
                  </a:lnTo>
                  <a:lnTo>
                    <a:pt x="502" y="543"/>
                  </a:lnTo>
                  <a:lnTo>
                    <a:pt x="489" y="550"/>
                  </a:lnTo>
                  <a:lnTo>
                    <a:pt x="476" y="557"/>
                  </a:lnTo>
                  <a:lnTo>
                    <a:pt x="463" y="564"/>
                  </a:lnTo>
                  <a:lnTo>
                    <a:pt x="449" y="571"/>
                  </a:lnTo>
                  <a:lnTo>
                    <a:pt x="436" y="578"/>
                  </a:lnTo>
                  <a:lnTo>
                    <a:pt x="423" y="586"/>
                  </a:lnTo>
                  <a:lnTo>
                    <a:pt x="423" y="585"/>
                  </a:lnTo>
                  <a:lnTo>
                    <a:pt x="424" y="585"/>
                  </a:lnTo>
                  <a:lnTo>
                    <a:pt x="425" y="584"/>
                  </a:lnTo>
                  <a:lnTo>
                    <a:pt x="395" y="601"/>
                  </a:lnTo>
                  <a:lnTo>
                    <a:pt x="369" y="622"/>
                  </a:lnTo>
                  <a:lnTo>
                    <a:pt x="349" y="648"/>
                  </a:lnTo>
                  <a:lnTo>
                    <a:pt x="334" y="676"/>
                  </a:lnTo>
                  <a:lnTo>
                    <a:pt x="325" y="708"/>
                  </a:lnTo>
                  <a:lnTo>
                    <a:pt x="322" y="740"/>
                  </a:lnTo>
                  <a:lnTo>
                    <a:pt x="325" y="773"/>
                  </a:lnTo>
                  <a:lnTo>
                    <a:pt x="335" y="806"/>
                  </a:lnTo>
                  <a:lnTo>
                    <a:pt x="342" y="821"/>
                  </a:lnTo>
                  <a:lnTo>
                    <a:pt x="351" y="835"/>
                  </a:lnTo>
                  <a:lnTo>
                    <a:pt x="361" y="848"/>
                  </a:lnTo>
                  <a:lnTo>
                    <a:pt x="372" y="860"/>
                  </a:lnTo>
                  <a:lnTo>
                    <a:pt x="384" y="871"/>
                  </a:lnTo>
                  <a:lnTo>
                    <a:pt x="398" y="880"/>
                  </a:lnTo>
                  <a:lnTo>
                    <a:pt x="412" y="889"/>
                  </a:lnTo>
                  <a:lnTo>
                    <a:pt x="427" y="896"/>
                  </a:lnTo>
                  <a:lnTo>
                    <a:pt x="442" y="901"/>
                  </a:lnTo>
                  <a:lnTo>
                    <a:pt x="457" y="905"/>
                  </a:lnTo>
                  <a:lnTo>
                    <a:pt x="474" y="907"/>
                  </a:lnTo>
                  <a:lnTo>
                    <a:pt x="490" y="908"/>
                  </a:lnTo>
                  <a:lnTo>
                    <a:pt x="506" y="907"/>
                  </a:lnTo>
                  <a:lnTo>
                    <a:pt x="523" y="905"/>
                  </a:lnTo>
                  <a:lnTo>
                    <a:pt x="540" y="901"/>
                  </a:lnTo>
                  <a:lnTo>
                    <a:pt x="556" y="895"/>
                  </a:lnTo>
                  <a:lnTo>
                    <a:pt x="576" y="885"/>
                  </a:lnTo>
                  <a:lnTo>
                    <a:pt x="595" y="873"/>
                  </a:lnTo>
                  <a:lnTo>
                    <a:pt x="616" y="864"/>
                  </a:lnTo>
                  <a:lnTo>
                    <a:pt x="636" y="854"/>
                  </a:lnTo>
                  <a:lnTo>
                    <a:pt x="655" y="844"/>
                  </a:lnTo>
                  <a:lnTo>
                    <a:pt x="676" y="834"/>
                  </a:lnTo>
                  <a:lnTo>
                    <a:pt x="695" y="824"/>
                  </a:lnTo>
                  <a:lnTo>
                    <a:pt x="715" y="814"/>
                  </a:lnTo>
                  <a:lnTo>
                    <a:pt x="735" y="804"/>
                  </a:lnTo>
                  <a:lnTo>
                    <a:pt x="755" y="794"/>
                  </a:lnTo>
                  <a:lnTo>
                    <a:pt x="775" y="783"/>
                  </a:lnTo>
                  <a:lnTo>
                    <a:pt x="794" y="772"/>
                  </a:lnTo>
                  <a:lnTo>
                    <a:pt x="814" y="761"/>
                  </a:lnTo>
                  <a:lnTo>
                    <a:pt x="835" y="749"/>
                  </a:lnTo>
                  <a:lnTo>
                    <a:pt x="854" y="737"/>
                  </a:lnTo>
                  <a:lnTo>
                    <a:pt x="874" y="725"/>
                  </a:lnTo>
                  <a:lnTo>
                    <a:pt x="893" y="713"/>
                  </a:lnTo>
                  <a:lnTo>
                    <a:pt x="910" y="701"/>
                  </a:lnTo>
                  <a:lnTo>
                    <a:pt x="928" y="690"/>
                  </a:lnTo>
                  <a:lnTo>
                    <a:pt x="945" y="676"/>
                  </a:lnTo>
                  <a:lnTo>
                    <a:pt x="963" y="664"/>
                  </a:lnTo>
                  <a:lnTo>
                    <a:pt x="980" y="652"/>
                  </a:lnTo>
                  <a:lnTo>
                    <a:pt x="996" y="639"/>
                  </a:lnTo>
                  <a:lnTo>
                    <a:pt x="1013" y="627"/>
                  </a:lnTo>
                  <a:lnTo>
                    <a:pt x="1030" y="614"/>
                  </a:lnTo>
                  <a:lnTo>
                    <a:pt x="1046" y="601"/>
                  </a:lnTo>
                  <a:lnTo>
                    <a:pt x="1062" y="587"/>
                  </a:lnTo>
                  <a:lnTo>
                    <a:pt x="1077" y="574"/>
                  </a:lnTo>
                  <a:lnTo>
                    <a:pt x="1093" y="561"/>
                  </a:lnTo>
                  <a:lnTo>
                    <a:pt x="1109" y="548"/>
                  </a:lnTo>
                  <a:lnTo>
                    <a:pt x="1125" y="534"/>
                  </a:lnTo>
                  <a:lnTo>
                    <a:pt x="1140" y="521"/>
                  </a:lnTo>
                  <a:lnTo>
                    <a:pt x="1151" y="525"/>
                  </a:lnTo>
                  <a:lnTo>
                    <a:pt x="1162" y="528"/>
                  </a:lnTo>
                  <a:lnTo>
                    <a:pt x="1174" y="531"/>
                  </a:lnTo>
                  <a:lnTo>
                    <a:pt x="1185" y="534"/>
                  </a:lnTo>
                  <a:lnTo>
                    <a:pt x="1196" y="537"/>
                  </a:lnTo>
                  <a:lnTo>
                    <a:pt x="1207" y="539"/>
                  </a:lnTo>
                  <a:lnTo>
                    <a:pt x="1219" y="541"/>
                  </a:lnTo>
                  <a:lnTo>
                    <a:pt x="1230" y="543"/>
                  </a:lnTo>
                  <a:lnTo>
                    <a:pt x="1241" y="544"/>
                  </a:lnTo>
                  <a:lnTo>
                    <a:pt x="1254" y="546"/>
                  </a:lnTo>
                  <a:lnTo>
                    <a:pt x="1265" y="547"/>
                  </a:lnTo>
                  <a:lnTo>
                    <a:pt x="1277" y="547"/>
                  </a:lnTo>
                  <a:lnTo>
                    <a:pt x="1288" y="548"/>
                  </a:lnTo>
                  <a:lnTo>
                    <a:pt x="1300" y="548"/>
                  </a:lnTo>
                  <a:lnTo>
                    <a:pt x="1311" y="548"/>
                  </a:lnTo>
                  <a:lnTo>
                    <a:pt x="1324" y="548"/>
                  </a:lnTo>
                  <a:lnTo>
                    <a:pt x="1332" y="549"/>
                  </a:lnTo>
                  <a:lnTo>
                    <a:pt x="1340" y="550"/>
                  </a:lnTo>
                  <a:lnTo>
                    <a:pt x="1348" y="551"/>
                  </a:lnTo>
                  <a:lnTo>
                    <a:pt x="1355" y="552"/>
                  </a:lnTo>
                  <a:lnTo>
                    <a:pt x="1362" y="552"/>
                  </a:lnTo>
                  <a:lnTo>
                    <a:pt x="1367" y="553"/>
                  </a:lnTo>
                  <a:lnTo>
                    <a:pt x="1370" y="553"/>
                  </a:lnTo>
                  <a:lnTo>
                    <a:pt x="1389" y="555"/>
                  </a:lnTo>
                  <a:lnTo>
                    <a:pt x="1412" y="558"/>
                  </a:lnTo>
                  <a:lnTo>
                    <a:pt x="1440" y="561"/>
                  </a:lnTo>
                  <a:lnTo>
                    <a:pt x="1472" y="565"/>
                  </a:lnTo>
                  <a:lnTo>
                    <a:pt x="1507" y="569"/>
                  </a:lnTo>
                  <a:lnTo>
                    <a:pt x="1544" y="575"/>
                  </a:lnTo>
                  <a:lnTo>
                    <a:pt x="1582" y="580"/>
                  </a:lnTo>
                  <a:lnTo>
                    <a:pt x="1621" y="586"/>
                  </a:lnTo>
                  <a:lnTo>
                    <a:pt x="1660" y="594"/>
                  </a:lnTo>
                  <a:lnTo>
                    <a:pt x="1698" y="601"/>
                  </a:lnTo>
                  <a:lnTo>
                    <a:pt x="1735" y="608"/>
                  </a:lnTo>
                  <a:lnTo>
                    <a:pt x="1770" y="616"/>
                  </a:lnTo>
                  <a:lnTo>
                    <a:pt x="1801" y="624"/>
                  </a:lnTo>
                  <a:lnTo>
                    <a:pt x="1829" y="632"/>
                  </a:lnTo>
                  <a:lnTo>
                    <a:pt x="1852" y="640"/>
                  </a:lnTo>
                  <a:lnTo>
                    <a:pt x="1870" y="648"/>
                  </a:lnTo>
                  <a:lnTo>
                    <a:pt x="1887" y="654"/>
                  </a:lnTo>
                  <a:lnTo>
                    <a:pt x="1903" y="659"/>
                  </a:lnTo>
                  <a:lnTo>
                    <a:pt x="1919" y="662"/>
                  </a:lnTo>
                  <a:lnTo>
                    <a:pt x="1936" y="663"/>
                  </a:lnTo>
                  <a:lnTo>
                    <a:pt x="1952" y="663"/>
                  </a:lnTo>
                  <a:lnTo>
                    <a:pt x="1969" y="661"/>
                  </a:lnTo>
                  <a:lnTo>
                    <a:pt x="1984" y="658"/>
                  </a:lnTo>
                  <a:lnTo>
                    <a:pt x="2000" y="653"/>
                  </a:lnTo>
                  <a:lnTo>
                    <a:pt x="2014" y="647"/>
                  </a:lnTo>
                  <a:lnTo>
                    <a:pt x="2030" y="639"/>
                  </a:lnTo>
                  <a:lnTo>
                    <a:pt x="2043" y="630"/>
                  </a:lnTo>
                  <a:lnTo>
                    <a:pt x="2055" y="620"/>
                  </a:lnTo>
                  <a:lnTo>
                    <a:pt x="2067" y="608"/>
                  </a:lnTo>
                  <a:lnTo>
                    <a:pt x="2077" y="595"/>
                  </a:lnTo>
                  <a:lnTo>
                    <a:pt x="2086" y="580"/>
                  </a:lnTo>
                  <a:lnTo>
                    <a:pt x="2094" y="565"/>
                  </a:lnTo>
                  <a:lnTo>
                    <a:pt x="2106" y="533"/>
                  </a:lnTo>
                  <a:lnTo>
                    <a:pt x="2110" y="501"/>
                  </a:lnTo>
                  <a:lnTo>
                    <a:pt x="2108" y="468"/>
                  </a:lnTo>
                  <a:lnTo>
                    <a:pt x="2100" y="437"/>
                  </a:lnTo>
                  <a:lnTo>
                    <a:pt x="2085" y="408"/>
                  </a:lnTo>
                  <a:lnTo>
                    <a:pt x="2066" y="381"/>
                  </a:lnTo>
                  <a:lnTo>
                    <a:pt x="2041" y="359"/>
                  </a:lnTo>
                  <a:lnTo>
                    <a:pt x="2011" y="342"/>
                  </a:lnTo>
                  <a:close/>
                </a:path>
              </a:pathLst>
            </a:custGeom>
            <a:solidFill>
              <a:srgbClr val="C6D9F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36"/>
            <p:cNvSpPr>
              <a:spLocks/>
            </p:cNvSpPr>
            <p:nvPr/>
          </p:nvSpPr>
          <p:spPr bwMode="auto">
            <a:xfrm>
              <a:off x="480" y="2"/>
              <a:ext cx="1102" cy="1103"/>
            </a:xfrm>
            <a:custGeom>
              <a:avLst/>
              <a:gdLst/>
              <a:ahLst/>
              <a:cxnLst>
                <a:cxn ang="0">
                  <a:pos x="951" y="191"/>
                </a:cxn>
                <a:cxn ang="0">
                  <a:pos x="939" y="204"/>
                </a:cxn>
                <a:cxn ang="0">
                  <a:pos x="916" y="211"/>
                </a:cxn>
                <a:cxn ang="0">
                  <a:pos x="890" y="221"/>
                </a:cxn>
                <a:cxn ang="0">
                  <a:pos x="862" y="233"/>
                </a:cxn>
                <a:cxn ang="0">
                  <a:pos x="833" y="246"/>
                </a:cxn>
                <a:cxn ang="0">
                  <a:pos x="858" y="248"/>
                </a:cxn>
                <a:cxn ang="0">
                  <a:pos x="918" y="253"/>
                </a:cxn>
                <a:cxn ang="0">
                  <a:pos x="992" y="259"/>
                </a:cxn>
                <a:cxn ang="0">
                  <a:pos x="1059" y="265"/>
                </a:cxn>
                <a:cxn ang="0">
                  <a:pos x="1099" y="269"/>
                </a:cxn>
                <a:cxn ang="0">
                  <a:pos x="681" y="395"/>
                </a:cxn>
                <a:cxn ang="0">
                  <a:pos x="674" y="450"/>
                </a:cxn>
                <a:cxn ang="0">
                  <a:pos x="1015" y="560"/>
                </a:cxn>
                <a:cxn ang="0">
                  <a:pos x="995" y="662"/>
                </a:cxn>
                <a:cxn ang="0">
                  <a:pos x="976" y="757"/>
                </a:cxn>
                <a:cxn ang="0">
                  <a:pos x="969" y="772"/>
                </a:cxn>
                <a:cxn ang="0">
                  <a:pos x="661" y="620"/>
                </a:cxn>
                <a:cxn ang="0">
                  <a:pos x="641" y="797"/>
                </a:cxn>
                <a:cxn ang="0">
                  <a:pos x="623" y="1002"/>
                </a:cxn>
                <a:cxn ang="0">
                  <a:pos x="611" y="1066"/>
                </a:cxn>
                <a:cxn ang="0">
                  <a:pos x="585" y="1085"/>
                </a:cxn>
                <a:cxn ang="0">
                  <a:pos x="557" y="1099"/>
                </a:cxn>
                <a:cxn ang="0">
                  <a:pos x="472" y="1079"/>
                </a:cxn>
                <a:cxn ang="0">
                  <a:pos x="449" y="892"/>
                </a:cxn>
                <a:cxn ang="0">
                  <a:pos x="424" y="700"/>
                </a:cxn>
                <a:cxn ang="0">
                  <a:pos x="195" y="972"/>
                </a:cxn>
                <a:cxn ang="0">
                  <a:pos x="182" y="988"/>
                </a:cxn>
                <a:cxn ang="0">
                  <a:pos x="169" y="1002"/>
                </a:cxn>
                <a:cxn ang="0">
                  <a:pos x="401" y="497"/>
                </a:cxn>
                <a:cxn ang="0">
                  <a:pos x="395" y="457"/>
                </a:cxn>
                <a:cxn ang="0">
                  <a:pos x="71" y="671"/>
                </a:cxn>
                <a:cxn ang="0">
                  <a:pos x="32" y="550"/>
                </a:cxn>
                <a:cxn ang="0">
                  <a:pos x="3" y="428"/>
                </a:cxn>
                <a:cxn ang="0">
                  <a:pos x="16" y="408"/>
                </a:cxn>
                <a:cxn ang="0">
                  <a:pos x="85" y="387"/>
                </a:cxn>
                <a:cxn ang="0">
                  <a:pos x="155" y="366"/>
                </a:cxn>
                <a:cxn ang="0">
                  <a:pos x="132" y="363"/>
                </a:cxn>
                <a:cxn ang="0">
                  <a:pos x="109" y="361"/>
                </a:cxn>
                <a:cxn ang="0">
                  <a:pos x="98" y="300"/>
                </a:cxn>
                <a:cxn ang="0">
                  <a:pos x="100" y="167"/>
                </a:cxn>
                <a:cxn ang="0">
                  <a:pos x="365" y="171"/>
                </a:cxn>
                <a:cxn ang="0">
                  <a:pos x="358" y="145"/>
                </a:cxn>
                <a:cxn ang="0">
                  <a:pos x="381" y="134"/>
                </a:cxn>
                <a:cxn ang="0">
                  <a:pos x="422" y="121"/>
                </a:cxn>
                <a:cxn ang="0">
                  <a:pos x="467" y="109"/>
                </a:cxn>
                <a:cxn ang="0">
                  <a:pos x="504" y="101"/>
                </a:cxn>
                <a:cxn ang="0">
                  <a:pos x="519" y="97"/>
                </a:cxn>
                <a:cxn ang="0">
                  <a:pos x="698" y="121"/>
                </a:cxn>
                <a:cxn ang="0">
                  <a:pos x="707" y="133"/>
                </a:cxn>
                <a:cxn ang="0">
                  <a:pos x="719" y="146"/>
                </a:cxn>
                <a:cxn ang="0">
                  <a:pos x="739" y="132"/>
                </a:cxn>
                <a:cxn ang="0">
                  <a:pos x="788" y="99"/>
                </a:cxn>
                <a:cxn ang="0">
                  <a:pos x="849" y="59"/>
                </a:cxn>
                <a:cxn ang="0">
                  <a:pos x="905" y="22"/>
                </a:cxn>
                <a:cxn ang="0">
                  <a:pos x="939" y="1"/>
                </a:cxn>
              </a:cxnLst>
              <a:rect l="0" t="0" r="r" b="b"/>
              <a:pathLst>
                <a:path w="1102" h="1103">
                  <a:moveTo>
                    <a:pt x="942" y="0"/>
                  </a:moveTo>
                  <a:lnTo>
                    <a:pt x="949" y="182"/>
                  </a:lnTo>
                  <a:lnTo>
                    <a:pt x="951" y="191"/>
                  </a:lnTo>
                  <a:lnTo>
                    <a:pt x="950" y="198"/>
                  </a:lnTo>
                  <a:lnTo>
                    <a:pt x="945" y="202"/>
                  </a:lnTo>
                  <a:lnTo>
                    <a:pt x="939" y="204"/>
                  </a:lnTo>
                  <a:lnTo>
                    <a:pt x="931" y="206"/>
                  </a:lnTo>
                  <a:lnTo>
                    <a:pt x="923" y="208"/>
                  </a:lnTo>
                  <a:lnTo>
                    <a:pt x="916" y="211"/>
                  </a:lnTo>
                  <a:lnTo>
                    <a:pt x="909" y="215"/>
                  </a:lnTo>
                  <a:lnTo>
                    <a:pt x="900" y="218"/>
                  </a:lnTo>
                  <a:lnTo>
                    <a:pt x="890" y="221"/>
                  </a:lnTo>
                  <a:lnTo>
                    <a:pt x="881" y="225"/>
                  </a:lnTo>
                  <a:lnTo>
                    <a:pt x="872" y="229"/>
                  </a:lnTo>
                  <a:lnTo>
                    <a:pt x="862" y="233"/>
                  </a:lnTo>
                  <a:lnTo>
                    <a:pt x="853" y="237"/>
                  </a:lnTo>
                  <a:lnTo>
                    <a:pt x="843" y="242"/>
                  </a:lnTo>
                  <a:lnTo>
                    <a:pt x="833" y="246"/>
                  </a:lnTo>
                  <a:lnTo>
                    <a:pt x="836" y="246"/>
                  </a:lnTo>
                  <a:lnTo>
                    <a:pt x="845" y="247"/>
                  </a:lnTo>
                  <a:lnTo>
                    <a:pt x="858" y="248"/>
                  </a:lnTo>
                  <a:lnTo>
                    <a:pt x="875" y="249"/>
                  </a:lnTo>
                  <a:lnTo>
                    <a:pt x="895" y="251"/>
                  </a:lnTo>
                  <a:lnTo>
                    <a:pt x="918" y="253"/>
                  </a:lnTo>
                  <a:lnTo>
                    <a:pt x="942" y="254"/>
                  </a:lnTo>
                  <a:lnTo>
                    <a:pt x="966" y="256"/>
                  </a:lnTo>
                  <a:lnTo>
                    <a:pt x="992" y="259"/>
                  </a:lnTo>
                  <a:lnTo>
                    <a:pt x="1016" y="261"/>
                  </a:lnTo>
                  <a:lnTo>
                    <a:pt x="1038" y="263"/>
                  </a:lnTo>
                  <a:lnTo>
                    <a:pt x="1059" y="265"/>
                  </a:lnTo>
                  <a:lnTo>
                    <a:pt x="1076" y="266"/>
                  </a:lnTo>
                  <a:lnTo>
                    <a:pt x="1090" y="268"/>
                  </a:lnTo>
                  <a:lnTo>
                    <a:pt x="1099" y="269"/>
                  </a:lnTo>
                  <a:lnTo>
                    <a:pt x="1102" y="270"/>
                  </a:lnTo>
                  <a:lnTo>
                    <a:pt x="1087" y="469"/>
                  </a:lnTo>
                  <a:lnTo>
                    <a:pt x="681" y="395"/>
                  </a:lnTo>
                  <a:lnTo>
                    <a:pt x="679" y="413"/>
                  </a:lnTo>
                  <a:lnTo>
                    <a:pt x="676" y="432"/>
                  </a:lnTo>
                  <a:lnTo>
                    <a:pt x="674" y="450"/>
                  </a:lnTo>
                  <a:lnTo>
                    <a:pt x="675" y="467"/>
                  </a:lnTo>
                  <a:lnTo>
                    <a:pt x="1019" y="546"/>
                  </a:lnTo>
                  <a:lnTo>
                    <a:pt x="1015" y="560"/>
                  </a:lnTo>
                  <a:lnTo>
                    <a:pt x="1010" y="587"/>
                  </a:lnTo>
                  <a:lnTo>
                    <a:pt x="1002" y="622"/>
                  </a:lnTo>
                  <a:lnTo>
                    <a:pt x="995" y="662"/>
                  </a:lnTo>
                  <a:lnTo>
                    <a:pt x="987" y="701"/>
                  </a:lnTo>
                  <a:lnTo>
                    <a:pt x="980" y="734"/>
                  </a:lnTo>
                  <a:lnTo>
                    <a:pt x="976" y="757"/>
                  </a:lnTo>
                  <a:lnTo>
                    <a:pt x="974" y="766"/>
                  </a:lnTo>
                  <a:lnTo>
                    <a:pt x="972" y="769"/>
                  </a:lnTo>
                  <a:lnTo>
                    <a:pt x="969" y="772"/>
                  </a:lnTo>
                  <a:lnTo>
                    <a:pt x="966" y="776"/>
                  </a:lnTo>
                  <a:lnTo>
                    <a:pt x="963" y="779"/>
                  </a:lnTo>
                  <a:lnTo>
                    <a:pt x="661" y="620"/>
                  </a:lnTo>
                  <a:lnTo>
                    <a:pt x="655" y="665"/>
                  </a:lnTo>
                  <a:lnTo>
                    <a:pt x="648" y="725"/>
                  </a:lnTo>
                  <a:lnTo>
                    <a:pt x="641" y="797"/>
                  </a:lnTo>
                  <a:lnTo>
                    <a:pt x="635" y="872"/>
                  </a:lnTo>
                  <a:lnTo>
                    <a:pt x="629" y="943"/>
                  </a:lnTo>
                  <a:lnTo>
                    <a:pt x="623" y="1002"/>
                  </a:lnTo>
                  <a:lnTo>
                    <a:pt x="620" y="1043"/>
                  </a:lnTo>
                  <a:lnTo>
                    <a:pt x="619" y="1058"/>
                  </a:lnTo>
                  <a:lnTo>
                    <a:pt x="611" y="1066"/>
                  </a:lnTo>
                  <a:lnTo>
                    <a:pt x="603" y="1073"/>
                  </a:lnTo>
                  <a:lnTo>
                    <a:pt x="594" y="1079"/>
                  </a:lnTo>
                  <a:lnTo>
                    <a:pt x="585" y="1085"/>
                  </a:lnTo>
                  <a:lnTo>
                    <a:pt x="576" y="1090"/>
                  </a:lnTo>
                  <a:lnTo>
                    <a:pt x="567" y="1094"/>
                  </a:lnTo>
                  <a:lnTo>
                    <a:pt x="557" y="1099"/>
                  </a:lnTo>
                  <a:lnTo>
                    <a:pt x="547" y="1103"/>
                  </a:lnTo>
                  <a:lnTo>
                    <a:pt x="474" y="1096"/>
                  </a:lnTo>
                  <a:lnTo>
                    <a:pt x="472" y="1079"/>
                  </a:lnTo>
                  <a:lnTo>
                    <a:pt x="466" y="1033"/>
                  </a:lnTo>
                  <a:lnTo>
                    <a:pt x="458" y="967"/>
                  </a:lnTo>
                  <a:lnTo>
                    <a:pt x="449" y="892"/>
                  </a:lnTo>
                  <a:lnTo>
                    <a:pt x="439" y="816"/>
                  </a:lnTo>
                  <a:lnTo>
                    <a:pt x="431" y="749"/>
                  </a:lnTo>
                  <a:lnTo>
                    <a:pt x="424" y="700"/>
                  </a:lnTo>
                  <a:lnTo>
                    <a:pt x="420" y="679"/>
                  </a:lnTo>
                  <a:lnTo>
                    <a:pt x="202" y="968"/>
                  </a:lnTo>
                  <a:lnTo>
                    <a:pt x="195" y="972"/>
                  </a:lnTo>
                  <a:lnTo>
                    <a:pt x="191" y="977"/>
                  </a:lnTo>
                  <a:lnTo>
                    <a:pt x="186" y="982"/>
                  </a:lnTo>
                  <a:lnTo>
                    <a:pt x="182" y="988"/>
                  </a:lnTo>
                  <a:lnTo>
                    <a:pt x="178" y="993"/>
                  </a:lnTo>
                  <a:lnTo>
                    <a:pt x="173" y="998"/>
                  </a:lnTo>
                  <a:lnTo>
                    <a:pt x="169" y="1002"/>
                  </a:lnTo>
                  <a:lnTo>
                    <a:pt x="163" y="1004"/>
                  </a:lnTo>
                  <a:lnTo>
                    <a:pt x="87" y="755"/>
                  </a:lnTo>
                  <a:lnTo>
                    <a:pt x="401" y="497"/>
                  </a:lnTo>
                  <a:lnTo>
                    <a:pt x="400" y="483"/>
                  </a:lnTo>
                  <a:lnTo>
                    <a:pt x="398" y="470"/>
                  </a:lnTo>
                  <a:lnTo>
                    <a:pt x="395" y="457"/>
                  </a:lnTo>
                  <a:lnTo>
                    <a:pt x="392" y="444"/>
                  </a:lnTo>
                  <a:lnTo>
                    <a:pt x="80" y="683"/>
                  </a:lnTo>
                  <a:lnTo>
                    <a:pt x="71" y="671"/>
                  </a:lnTo>
                  <a:lnTo>
                    <a:pt x="60" y="641"/>
                  </a:lnTo>
                  <a:lnTo>
                    <a:pt x="46" y="598"/>
                  </a:lnTo>
                  <a:lnTo>
                    <a:pt x="32" y="550"/>
                  </a:lnTo>
                  <a:lnTo>
                    <a:pt x="20" y="501"/>
                  </a:lnTo>
                  <a:lnTo>
                    <a:pt x="10" y="459"/>
                  </a:lnTo>
                  <a:lnTo>
                    <a:pt x="3" y="428"/>
                  </a:lnTo>
                  <a:lnTo>
                    <a:pt x="0" y="417"/>
                  </a:lnTo>
                  <a:lnTo>
                    <a:pt x="3" y="413"/>
                  </a:lnTo>
                  <a:lnTo>
                    <a:pt x="16" y="408"/>
                  </a:lnTo>
                  <a:lnTo>
                    <a:pt x="35" y="401"/>
                  </a:lnTo>
                  <a:lnTo>
                    <a:pt x="60" y="394"/>
                  </a:lnTo>
                  <a:lnTo>
                    <a:pt x="85" y="387"/>
                  </a:lnTo>
                  <a:lnTo>
                    <a:pt x="111" y="379"/>
                  </a:lnTo>
                  <a:lnTo>
                    <a:pt x="136" y="372"/>
                  </a:lnTo>
                  <a:lnTo>
                    <a:pt x="155" y="366"/>
                  </a:lnTo>
                  <a:lnTo>
                    <a:pt x="147" y="364"/>
                  </a:lnTo>
                  <a:lnTo>
                    <a:pt x="140" y="363"/>
                  </a:lnTo>
                  <a:lnTo>
                    <a:pt x="132" y="363"/>
                  </a:lnTo>
                  <a:lnTo>
                    <a:pt x="123" y="363"/>
                  </a:lnTo>
                  <a:lnTo>
                    <a:pt x="116" y="362"/>
                  </a:lnTo>
                  <a:lnTo>
                    <a:pt x="109" y="361"/>
                  </a:lnTo>
                  <a:lnTo>
                    <a:pt x="103" y="358"/>
                  </a:lnTo>
                  <a:lnTo>
                    <a:pt x="98" y="354"/>
                  </a:lnTo>
                  <a:lnTo>
                    <a:pt x="98" y="300"/>
                  </a:lnTo>
                  <a:lnTo>
                    <a:pt x="99" y="238"/>
                  </a:lnTo>
                  <a:lnTo>
                    <a:pt x="100" y="188"/>
                  </a:lnTo>
                  <a:lnTo>
                    <a:pt x="100" y="167"/>
                  </a:lnTo>
                  <a:lnTo>
                    <a:pt x="364" y="194"/>
                  </a:lnTo>
                  <a:lnTo>
                    <a:pt x="366" y="182"/>
                  </a:lnTo>
                  <a:lnTo>
                    <a:pt x="365" y="171"/>
                  </a:lnTo>
                  <a:lnTo>
                    <a:pt x="361" y="159"/>
                  </a:lnTo>
                  <a:lnTo>
                    <a:pt x="357" y="148"/>
                  </a:lnTo>
                  <a:lnTo>
                    <a:pt x="358" y="145"/>
                  </a:lnTo>
                  <a:lnTo>
                    <a:pt x="363" y="141"/>
                  </a:lnTo>
                  <a:lnTo>
                    <a:pt x="371" y="138"/>
                  </a:lnTo>
                  <a:lnTo>
                    <a:pt x="381" y="134"/>
                  </a:lnTo>
                  <a:lnTo>
                    <a:pt x="393" y="130"/>
                  </a:lnTo>
                  <a:lnTo>
                    <a:pt x="407" y="125"/>
                  </a:lnTo>
                  <a:lnTo>
                    <a:pt x="422" y="121"/>
                  </a:lnTo>
                  <a:lnTo>
                    <a:pt x="437" y="117"/>
                  </a:lnTo>
                  <a:lnTo>
                    <a:pt x="452" y="113"/>
                  </a:lnTo>
                  <a:lnTo>
                    <a:pt x="467" y="109"/>
                  </a:lnTo>
                  <a:lnTo>
                    <a:pt x="480" y="106"/>
                  </a:lnTo>
                  <a:lnTo>
                    <a:pt x="494" y="103"/>
                  </a:lnTo>
                  <a:lnTo>
                    <a:pt x="504" y="101"/>
                  </a:lnTo>
                  <a:lnTo>
                    <a:pt x="512" y="99"/>
                  </a:lnTo>
                  <a:lnTo>
                    <a:pt x="517" y="97"/>
                  </a:lnTo>
                  <a:lnTo>
                    <a:pt x="519" y="97"/>
                  </a:lnTo>
                  <a:lnTo>
                    <a:pt x="686" y="122"/>
                  </a:lnTo>
                  <a:lnTo>
                    <a:pt x="692" y="120"/>
                  </a:lnTo>
                  <a:lnTo>
                    <a:pt x="698" y="121"/>
                  </a:lnTo>
                  <a:lnTo>
                    <a:pt x="702" y="124"/>
                  </a:lnTo>
                  <a:lnTo>
                    <a:pt x="705" y="128"/>
                  </a:lnTo>
                  <a:lnTo>
                    <a:pt x="707" y="133"/>
                  </a:lnTo>
                  <a:lnTo>
                    <a:pt x="710" y="137"/>
                  </a:lnTo>
                  <a:lnTo>
                    <a:pt x="714" y="142"/>
                  </a:lnTo>
                  <a:lnTo>
                    <a:pt x="719" y="146"/>
                  </a:lnTo>
                  <a:lnTo>
                    <a:pt x="721" y="143"/>
                  </a:lnTo>
                  <a:lnTo>
                    <a:pt x="728" y="139"/>
                  </a:lnTo>
                  <a:lnTo>
                    <a:pt x="739" y="132"/>
                  </a:lnTo>
                  <a:lnTo>
                    <a:pt x="753" y="122"/>
                  </a:lnTo>
                  <a:lnTo>
                    <a:pt x="770" y="111"/>
                  </a:lnTo>
                  <a:lnTo>
                    <a:pt x="788" y="99"/>
                  </a:lnTo>
                  <a:lnTo>
                    <a:pt x="808" y="86"/>
                  </a:lnTo>
                  <a:lnTo>
                    <a:pt x="828" y="72"/>
                  </a:lnTo>
                  <a:lnTo>
                    <a:pt x="849" y="59"/>
                  </a:lnTo>
                  <a:lnTo>
                    <a:pt x="869" y="45"/>
                  </a:lnTo>
                  <a:lnTo>
                    <a:pt x="888" y="33"/>
                  </a:lnTo>
                  <a:lnTo>
                    <a:pt x="905" y="22"/>
                  </a:lnTo>
                  <a:lnTo>
                    <a:pt x="920" y="13"/>
                  </a:lnTo>
                  <a:lnTo>
                    <a:pt x="931" y="6"/>
                  </a:lnTo>
                  <a:lnTo>
                    <a:pt x="939" y="1"/>
                  </a:lnTo>
                  <a:lnTo>
                    <a:pt x="942"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35"/>
            <p:cNvSpPr>
              <a:spLocks/>
            </p:cNvSpPr>
            <p:nvPr/>
          </p:nvSpPr>
          <p:spPr bwMode="auto">
            <a:xfrm>
              <a:off x="1180" y="28"/>
              <a:ext cx="233" cy="216"/>
            </a:xfrm>
            <a:custGeom>
              <a:avLst/>
              <a:gdLst/>
              <a:ahLst/>
              <a:cxnLst>
                <a:cxn ang="0">
                  <a:pos x="233" y="162"/>
                </a:cxn>
                <a:cxn ang="0">
                  <a:pos x="100" y="216"/>
                </a:cxn>
                <a:cxn ang="0">
                  <a:pos x="0" y="207"/>
                </a:cxn>
                <a:cxn ang="0">
                  <a:pos x="2" y="150"/>
                </a:cxn>
                <a:cxn ang="0">
                  <a:pos x="16" y="140"/>
                </a:cxn>
                <a:cxn ang="0">
                  <a:pos x="29" y="131"/>
                </a:cxn>
                <a:cxn ang="0">
                  <a:pos x="43" y="121"/>
                </a:cxn>
                <a:cxn ang="0">
                  <a:pos x="57" y="111"/>
                </a:cxn>
                <a:cxn ang="0">
                  <a:pos x="72" y="101"/>
                </a:cxn>
                <a:cxn ang="0">
                  <a:pos x="86" y="92"/>
                </a:cxn>
                <a:cxn ang="0">
                  <a:pos x="99" y="83"/>
                </a:cxn>
                <a:cxn ang="0">
                  <a:pos x="113" y="73"/>
                </a:cxn>
                <a:cxn ang="0">
                  <a:pos x="127" y="64"/>
                </a:cxn>
                <a:cxn ang="0">
                  <a:pos x="142" y="55"/>
                </a:cxn>
                <a:cxn ang="0">
                  <a:pos x="156" y="46"/>
                </a:cxn>
                <a:cxn ang="0">
                  <a:pos x="170" y="37"/>
                </a:cxn>
                <a:cxn ang="0">
                  <a:pos x="184" y="28"/>
                </a:cxn>
                <a:cxn ang="0">
                  <a:pos x="198" y="18"/>
                </a:cxn>
                <a:cxn ang="0">
                  <a:pos x="213" y="9"/>
                </a:cxn>
                <a:cxn ang="0">
                  <a:pos x="227" y="0"/>
                </a:cxn>
                <a:cxn ang="0">
                  <a:pos x="230" y="40"/>
                </a:cxn>
                <a:cxn ang="0">
                  <a:pos x="231" y="80"/>
                </a:cxn>
                <a:cxn ang="0">
                  <a:pos x="231" y="122"/>
                </a:cxn>
                <a:cxn ang="0">
                  <a:pos x="233" y="162"/>
                </a:cxn>
              </a:cxnLst>
              <a:rect l="0" t="0" r="r" b="b"/>
              <a:pathLst>
                <a:path w="233" h="216">
                  <a:moveTo>
                    <a:pt x="233" y="162"/>
                  </a:moveTo>
                  <a:lnTo>
                    <a:pt x="100" y="216"/>
                  </a:lnTo>
                  <a:lnTo>
                    <a:pt x="0" y="207"/>
                  </a:lnTo>
                  <a:lnTo>
                    <a:pt x="2" y="150"/>
                  </a:lnTo>
                  <a:lnTo>
                    <a:pt x="16" y="140"/>
                  </a:lnTo>
                  <a:lnTo>
                    <a:pt x="29" y="131"/>
                  </a:lnTo>
                  <a:lnTo>
                    <a:pt x="43" y="121"/>
                  </a:lnTo>
                  <a:lnTo>
                    <a:pt x="57" y="111"/>
                  </a:lnTo>
                  <a:lnTo>
                    <a:pt x="72" y="101"/>
                  </a:lnTo>
                  <a:lnTo>
                    <a:pt x="86" y="92"/>
                  </a:lnTo>
                  <a:lnTo>
                    <a:pt x="99" y="83"/>
                  </a:lnTo>
                  <a:lnTo>
                    <a:pt x="113" y="73"/>
                  </a:lnTo>
                  <a:lnTo>
                    <a:pt x="127" y="64"/>
                  </a:lnTo>
                  <a:lnTo>
                    <a:pt x="142" y="55"/>
                  </a:lnTo>
                  <a:lnTo>
                    <a:pt x="156" y="46"/>
                  </a:lnTo>
                  <a:lnTo>
                    <a:pt x="170" y="37"/>
                  </a:lnTo>
                  <a:lnTo>
                    <a:pt x="184" y="28"/>
                  </a:lnTo>
                  <a:lnTo>
                    <a:pt x="198" y="18"/>
                  </a:lnTo>
                  <a:lnTo>
                    <a:pt x="213" y="9"/>
                  </a:lnTo>
                  <a:lnTo>
                    <a:pt x="227" y="0"/>
                  </a:lnTo>
                  <a:lnTo>
                    <a:pt x="230" y="40"/>
                  </a:lnTo>
                  <a:lnTo>
                    <a:pt x="231" y="80"/>
                  </a:lnTo>
                  <a:lnTo>
                    <a:pt x="231" y="122"/>
                  </a:lnTo>
                  <a:lnTo>
                    <a:pt x="233" y="16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34"/>
            <p:cNvSpPr>
              <a:spLocks/>
            </p:cNvSpPr>
            <p:nvPr/>
          </p:nvSpPr>
          <p:spPr bwMode="auto">
            <a:xfrm>
              <a:off x="1211" y="112"/>
              <a:ext cx="174" cy="91"/>
            </a:xfrm>
            <a:custGeom>
              <a:avLst/>
              <a:gdLst/>
              <a:ahLst/>
              <a:cxnLst>
                <a:cxn ang="0">
                  <a:pos x="174" y="6"/>
                </a:cxn>
                <a:cxn ang="0">
                  <a:pos x="173" y="15"/>
                </a:cxn>
                <a:cxn ang="0">
                  <a:pos x="169" y="23"/>
                </a:cxn>
                <a:cxn ang="0">
                  <a:pos x="164" y="31"/>
                </a:cxn>
                <a:cxn ang="0">
                  <a:pos x="158" y="38"/>
                </a:cxn>
                <a:cxn ang="0">
                  <a:pos x="151" y="45"/>
                </a:cxn>
                <a:cxn ang="0">
                  <a:pos x="144" y="51"/>
                </a:cxn>
                <a:cxn ang="0">
                  <a:pos x="139" y="57"/>
                </a:cxn>
                <a:cxn ang="0">
                  <a:pos x="134" y="64"/>
                </a:cxn>
                <a:cxn ang="0">
                  <a:pos x="130" y="65"/>
                </a:cxn>
                <a:cxn ang="0">
                  <a:pos x="127" y="64"/>
                </a:cxn>
                <a:cxn ang="0">
                  <a:pos x="123" y="61"/>
                </a:cxn>
                <a:cxn ang="0">
                  <a:pos x="122" y="57"/>
                </a:cxn>
                <a:cxn ang="0">
                  <a:pos x="124" y="51"/>
                </a:cxn>
                <a:cxn ang="0">
                  <a:pos x="128" y="47"/>
                </a:cxn>
                <a:cxn ang="0">
                  <a:pos x="132" y="43"/>
                </a:cxn>
                <a:cxn ang="0">
                  <a:pos x="135" y="38"/>
                </a:cxn>
                <a:cxn ang="0">
                  <a:pos x="117" y="39"/>
                </a:cxn>
                <a:cxn ang="0">
                  <a:pos x="99" y="45"/>
                </a:cxn>
                <a:cxn ang="0">
                  <a:pos x="83" y="54"/>
                </a:cxn>
                <a:cxn ang="0">
                  <a:pos x="68" y="65"/>
                </a:cxn>
                <a:cxn ang="0">
                  <a:pos x="53" y="76"/>
                </a:cxn>
                <a:cxn ang="0">
                  <a:pos x="36" y="86"/>
                </a:cxn>
                <a:cxn ang="0">
                  <a:pos x="19" y="91"/>
                </a:cxn>
                <a:cxn ang="0">
                  <a:pos x="0" y="91"/>
                </a:cxn>
                <a:cxn ang="0">
                  <a:pos x="1" y="84"/>
                </a:cxn>
                <a:cxn ang="0">
                  <a:pos x="4" y="79"/>
                </a:cxn>
                <a:cxn ang="0">
                  <a:pos x="9" y="75"/>
                </a:cxn>
                <a:cxn ang="0">
                  <a:pos x="16" y="73"/>
                </a:cxn>
                <a:cxn ang="0">
                  <a:pos x="24" y="71"/>
                </a:cxn>
                <a:cxn ang="0">
                  <a:pos x="31" y="69"/>
                </a:cxn>
                <a:cxn ang="0">
                  <a:pos x="40" y="67"/>
                </a:cxn>
                <a:cxn ang="0">
                  <a:pos x="46" y="64"/>
                </a:cxn>
                <a:cxn ang="0">
                  <a:pos x="55" y="57"/>
                </a:cxn>
                <a:cxn ang="0">
                  <a:pos x="64" y="51"/>
                </a:cxn>
                <a:cxn ang="0">
                  <a:pos x="73" y="45"/>
                </a:cxn>
                <a:cxn ang="0">
                  <a:pos x="83" y="39"/>
                </a:cxn>
                <a:cxn ang="0">
                  <a:pos x="92" y="33"/>
                </a:cxn>
                <a:cxn ang="0">
                  <a:pos x="102" y="28"/>
                </a:cxn>
                <a:cxn ang="0">
                  <a:pos x="113" y="23"/>
                </a:cxn>
                <a:cxn ang="0">
                  <a:pos x="123" y="19"/>
                </a:cxn>
                <a:cxn ang="0">
                  <a:pos x="118" y="18"/>
                </a:cxn>
                <a:cxn ang="0">
                  <a:pos x="112" y="18"/>
                </a:cxn>
                <a:cxn ang="0">
                  <a:pos x="105" y="17"/>
                </a:cxn>
                <a:cxn ang="0">
                  <a:pos x="101" y="11"/>
                </a:cxn>
                <a:cxn ang="0">
                  <a:pos x="101" y="5"/>
                </a:cxn>
                <a:cxn ang="0">
                  <a:pos x="111" y="4"/>
                </a:cxn>
                <a:cxn ang="0">
                  <a:pos x="120" y="2"/>
                </a:cxn>
                <a:cxn ang="0">
                  <a:pos x="129" y="1"/>
                </a:cxn>
                <a:cxn ang="0">
                  <a:pos x="138" y="1"/>
                </a:cxn>
                <a:cxn ang="0">
                  <a:pos x="147" y="0"/>
                </a:cxn>
                <a:cxn ang="0">
                  <a:pos x="156" y="1"/>
                </a:cxn>
                <a:cxn ang="0">
                  <a:pos x="165" y="3"/>
                </a:cxn>
                <a:cxn ang="0">
                  <a:pos x="174" y="6"/>
                </a:cxn>
              </a:cxnLst>
              <a:rect l="0" t="0" r="r" b="b"/>
              <a:pathLst>
                <a:path w="174" h="91">
                  <a:moveTo>
                    <a:pt x="174" y="6"/>
                  </a:moveTo>
                  <a:lnTo>
                    <a:pt x="173" y="15"/>
                  </a:lnTo>
                  <a:lnTo>
                    <a:pt x="169" y="23"/>
                  </a:lnTo>
                  <a:lnTo>
                    <a:pt x="164" y="31"/>
                  </a:lnTo>
                  <a:lnTo>
                    <a:pt x="158" y="38"/>
                  </a:lnTo>
                  <a:lnTo>
                    <a:pt x="151" y="45"/>
                  </a:lnTo>
                  <a:lnTo>
                    <a:pt x="144" y="51"/>
                  </a:lnTo>
                  <a:lnTo>
                    <a:pt x="139" y="57"/>
                  </a:lnTo>
                  <a:lnTo>
                    <a:pt x="134" y="64"/>
                  </a:lnTo>
                  <a:lnTo>
                    <a:pt x="130" y="65"/>
                  </a:lnTo>
                  <a:lnTo>
                    <a:pt x="127" y="64"/>
                  </a:lnTo>
                  <a:lnTo>
                    <a:pt x="123" y="61"/>
                  </a:lnTo>
                  <a:lnTo>
                    <a:pt x="122" y="57"/>
                  </a:lnTo>
                  <a:lnTo>
                    <a:pt x="124" y="51"/>
                  </a:lnTo>
                  <a:lnTo>
                    <a:pt x="128" y="47"/>
                  </a:lnTo>
                  <a:lnTo>
                    <a:pt x="132" y="43"/>
                  </a:lnTo>
                  <a:lnTo>
                    <a:pt x="135" y="38"/>
                  </a:lnTo>
                  <a:lnTo>
                    <a:pt x="117" y="39"/>
                  </a:lnTo>
                  <a:lnTo>
                    <a:pt x="99" y="45"/>
                  </a:lnTo>
                  <a:lnTo>
                    <a:pt x="83" y="54"/>
                  </a:lnTo>
                  <a:lnTo>
                    <a:pt x="68" y="65"/>
                  </a:lnTo>
                  <a:lnTo>
                    <a:pt x="53" y="76"/>
                  </a:lnTo>
                  <a:lnTo>
                    <a:pt x="36" y="86"/>
                  </a:lnTo>
                  <a:lnTo>
                    <a:pt x="19" y="91"/>
                  </a:lnTo>
                  <a:lnTo>
                    <a:pt x="0" y="91"/>
                  </a:lnTo>
                  <a:lnTo>
                    <a:pt x="1" y="84"/>
                  </a:lnTo>
                  <a:lnTo>
                    <a:pt x="4" y="79"/>
                  </a:lnTo>
                  <a:lnTo>
                    <a:pt x="9" y="75"/>
                  </a:lnTo>
                  <a:lnTo>
                    <a:pt x="16" y="73"/>
                  </a:lnTo>
                  <a:lnTo>
                    <a:pt x="24" y="71"/>
                  </a:lnTo>
                  <a:lnTo>
                    <a:pt x="31" y="69"/>
                  </a:lnTo>
                  <a:lnTo>
                    <a:pt x="40" y="67"/>
                  </a:lnTo>
                  <a:lnTo>
                    <a:pt x="46" y="64"/>
                  </a:lnTo>
                  <a:lnTo>
                    <a:pt x="55" y="57"/>
                  </a:lnTo>
                  <a:lnTo>
                    <a:pt x="64" y="51"/>
                  </a:lnTo>
                  <a:lnTo>
                    <a:pt x="73" y="45"/>
                  </a:lnTo>
                  <a:lnTo>
                    <a:pt x="83" y="39"/>
                  </a:lnTo>
                  <a:lnTo>
                    <a:pt x="92" y="33"/>
                  </a:lnTo>
                  <a:lnTo>
                    <a:pt x="102" y="28"/>
                  </a:lnTo>
                  <a:lnTo>
                    <a:pt x="113" y="23"/>
                  </a:lnTo>
                  <a:lnTo>
                    <a:pt x="123" y="19"/>
                  </a:lnTo>
                  <a:lnTo>
                    <a:pt x="118" y="18"/>
                  </a:lnTo>
                  <a:lnTo>
                    <a:pt x="112" y="18"/>
                  </a:lnTo>
                  <a:lnTo>
                    <a:pt x="105" y="17"/>
                  </a:lnTo>
                  <a:lnTo>
                    <a:pt x="101" y="11"/>
                  </a:lnTo>
                  <a:lnTo>
                    <a:pt x="101" y="5"/>
                  </a:lnTo>
                  <a:lnTo>
                    <a:pt x="111" y="4"/>
                  </a:lnTo>
                  <a:lnTo>
                    <a:pt x="120" y="2"/>
                  </a:lnTo>
                  <a:lnTo>
                    <a:pt x="129" y="1"/>
                  </a:lnTo>
                  <a:lnTo>
                    <a:pt x="138" y="1"/>
                  </a:lnTo>
                  <a:lnTo>
                    <a:pt x="147" y="0"/>
                  </a:lnTo>
                  <a:lnTo>
                    <a:pt x="156" y="1"/>
                  </a:lnTo>
                  <a:lnTo>
                    <a:pt x="165" y="3"/>
                  </a:lnTo>
                  <a:lnTo>
                    <a:pt x="174" y="6"/>
                  </a:lnTo>
                  <a:close/>
                </a:path>
              </a:pathLst>
            </a:custGeom>
            <a:solidFill>
              <a:srgbClr val="FF001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33"/>
            <p:cNvSpPr>
              <a:spLocks/>
            </p:cNvSpPr>
            <p:nvPr/>
          </p:nvSpPr>
          <p:spPr bwMode="auto">
            <a:xfrm>
              <a:off x="910" y="119"/>
              <a:ext cx="208" cy="25"/>
            </a:xfrm>
            <a:custGeom>
              <a:avLst/>
              <a:gdLst/>
              <a:ahLst/>
              <a:cxnLst>
                <a:cxn ang="0">
                  <a:pos x="208" y="11"/>
                </a:cxn>
                <a:cxn ang="0">
                  <a:pos x="196" y="14"/>
                </a:cxn>
                <a:cxn ang="0">
                  <a:pos x="182" y="16"/>
                </a:cxn>
                <a:cxn ang="0">
                  <a:pos x="170" y="18"/>
                </a:cxn>
                <a:cxn ang="0">
                  <a:pos x="157" y="20"/>
                </a:cxn>
                <a:cxn ang="0">
                  <a:pos x="145" y="21"/>
                </a:cxn>
                <a:cxn ang="0">
                  <a:pos x="132" y="23"/>
                </a:cxn>
                <a:cxn ang="0">
                  <a:pos x="118" y="24"/>
                </a:cxn>
                <a:cxn ang="0">
                  <a:pos x="105" y="24"/>
                </a:cxn>
                <a:cxn ang="0">
                  <a:pos x="92" y="25"/>
                </a:cxn>
                <a:cxn ang="0">
                  <a:pos x="79" y="25"/>
                </a:cxn>
                <a:cxn ang="0">
                  <a:pos x="66" y="25"/>
                </a:cxn>
                <a:cxn ang="0">
                  <a:pos x="52" y="25"/>
                </a:cxn>
                <a:cxn ang="0">
                  <a:pos x="39" y="24"/>
                </a:cxn>
                <a:cxn ang="0">
                  <a:pos x="26" y="23"/>
                </a:cxn>
                <a:cxn ang="0">
                  <a:pos x="13" y="22"/>
                </a:cxn>
                <a:cxn ang="0">
                  <a:pos x="0" y="20"/>
                </a:cxn>
                <a:cxn ang="0">
                  <a:pos x="11" y="15"/>
                </a:cxn>
                <a:cxn ang="0">
                  <a:pos x="23" y="10"/>
                </a:cxn>
                <a:cxn ang="0">
                  <a:pos x="35" y="6"/>
                </a:cxn>
                <a:cxn ang="0">
                  <a:pos x="48" y="4"/>
                </a:cxn>
                <a:cxn ang="0">
                  <a:pos x="61" y="2"/>
                </a:cxn>
                <a:cxn ang="0">
                  <a:pos x="74" y="0"/>
                </a:cxn>
                <a:cxn ang="0">
                  <a:pos x="87" y="0"/>
                </a:cxn>
                <a:cxn ang="0">
                  <a:pos x="101" y="0"/>
                </a:cxn>
                <a:cxn ang="0">
                  <a:pos x="114" y="0"/>
                </a:cxn>
                <a:cxn ang="0">
                  <a:pos x="128" y="1"/>
                </a:cxn>
                <a:cxn ang="0">
                  <a:pos x="141" y="2"/>
                </a:cxn>
                <a:cxn ang="0">
                  <a:pos x="155" y="4"/>
                </a:cxn>
                <a:cxn ang="0">
                  <a:pos x="168" y="5"/>
                </a:cxn>
                <a:cxn ang="0">
                  <a:pos x="181" y="7"/>
                </a:cxn>
                <a:cxn ang="0">
                  <a:pos x="194" y="9"/>
                </a:cxn>
                <a:cxn ang="0">
                  <a:pos x="208" y="11"/>
                </a:cxn>
              </a:cxnLst>
              <a:rect l="0" t="0" r="r" b="b"/>
              <a:pathLst>
                <a:path w="208" h="25">
                  <a:moveTo>
                    <a:pt x="208" y="11"/>
                  </a:moveTo>
                  <a:lnTo>
                    <a:pt x="196" y="14"/>
                  </a:lnTo>
                  <a:lnTo>
                    <a:pt x="182" y="16"/>
                  </a:lnTo>
                  <a:lnTo>
                    <a:pt x="170" y="18"/>
                  </a:lnTo>
                  <a:lnTo>
                    <a:pt x="157" y="20"/>
                  </a:lnTo>
                  <a:lnTo>
                    <a:pt x="145" y="21"/>
                  </a:lnTo>
                  <a:lnTo>
                    <a:pt x="132" y="23"/>
                  </a:lnTo>
                  <a:lnTo>
                    <a:pt x="118" y="24"/>
                  </a:lnTo>
                  <a:lnTo>
                    <a:pt x="105" y="24"/>
                  </a:lnTo>
                  <a:lnTo>
                    <a:pt x="92" y="25"/>
                  </a:lnTo>
                  <a:lnTo>
                    <a:pt x="79" y="25"/>
                  </a:lnTo>
                  <a:lnTo>
                    <a:pt x="66" y="25"/>
                  </a:lnTo>
                  <a:lnTo>
                    <a:pt x="52" y="25"/>
                  </a:lnTo>
                  <a:lnTo>
                    <a:pt x="39" y="24"/>
                  </a:lnTo>
                  <a:lnTo>
                    <a:pt x="26" y="23"/>
                  </a:lnTo>
                  <a:lnTo>
                    <a:pt x="13" y="22"/>
                  </a:lnTo>
                  <a:lnTo>
                    <a:pt x="0" y="20"/>
                  </a:lnTo>
                  <a:lnTo>
                    <a:pt x="11" y="15"/>
                  </a:lnTo>
                  <a:lnTo>
                    <a:pt x="23" y="10"/>
                  </a:lnTo>
                  <a:lnTo>
                    <a:pt x="35" y="6"/>
                  </a:lnTo>
                  <a:lnTo>
                    <a:pt x="48" y="4"/>
                  </a:lnTo>
                  <a:lnTo>
                    <a:pt x="61" y="2"/>
                  </a:lnTo>
                  <a:lnTo>
                    <a:pt x="74" y="0"/>
                  </a:lnTo>
                  <a:lnTo>
                    <a:pt x="87" y="0"/>
                  </a:lnTo>
                  <a:lnTo>
                    <a:pt x="101" y="0"/>
                  </a:lnTo>
                  <a:lnTo>
                    <a:pt x="114" y="0"/>
                  </a:lnTo>
                  <a:lnTo>
                    <a:pt x="128" y="1"/>
                  </a:lnTo>
                  <a:lnTo>
                    <a:pt x="141" y="2"/>
                  </a:lnTo>
                  <a:lnTo>
                    <a:pt x="155" y="4"/>
                  </a:lnTo>
                  <a:lnTo>
                    <a:pt x="168" y="5"/>
                  </a:lnTo>
                  <a:lnTo>
                    <a:pt x="181" y="7"/>
                  </a:lnTo>
                  <a:lnTo>
                    <a:pt x="194" y="9"/>
                  </a:lnTo>
                  <a:lnTo>
                    <a:pt x="208" y="1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32"/>
            <p:cNvSpPr>
              <a:spLocks/>
            </p:cNvSpPr>
            <p:nvPr/>
          </p:nvSpPr>
          <p:spPr bwMode="auto">
            <a:xfrm>
              <a:off x="858" y="156"/>
              <a:ext cx="154" cy="931"/>
            </a:xfrm>
            <a:custGeom>
              <a:avLst/>
              <a:gdLst/>
              <a:ahLst/>
              <a:cxnLst>
                <a:cxn ang="0">
                  <a:pos x="139" y="9"/>
                </a:cxn>
                <a:cxn ang="0">
                  <a:pos x="145" y="162"/>
                </a:cxn>
                <a:cxn ang="0">
                  <a:pos x="150" y="479"/>
                </a:cxn>
                <a:cxn ang="0">
                  <a:pos x="153" y="790"/>
                </a:cxn>
                <a:cxn ang="0">
                  <a:pos x="154" y="931"/>
                </a:cxn>
                <a:cxn ang="0">
                  <a:pos x="147" y="929"/>
                </a:cxn>
                <a:cxn ang="0">
                  <a:pos x="140" y="929"/>
                </a:cxn>
                <a:cxn ang="0">
                  <a:pos x="131" y="930"/>
                </a:cxn>
                <a:cxn ang="0">
                  <a:pos x="124" y="930"/>
                </a:cxn>
                <a:cxn ang="0">
                  <a:pos x="117" y="930"/>
                </a:cxn>
                <a:cxn ang="0">
                  <a:pos x="112" y="927"/>
                </a:cxn>
                <a:cxn ang="0">
                  <a:pos x="110" y="921"/>
                </a:cxn>
                <a:cxn ang="0">
                  <a:pos x="110" y="911"/>
                </a:cxn>
                <a:cxn ang="0">
                  <a:pos x="56" y="508"/>
                </a:cxn>
                <a:cxn ang="0">
                  <a:pos x="63" y="499"/>
                </a:cxn>
                <a:cxn ang="0">
                  <a:pos x="70" y="490"/>
                </a:cxn>
                <a:cxn ang="0">
                  <a:pos x="77" y="481"/>
                </a:cxn>
                <a:cxn ang="0">
                  <a:pos x="84" y="470"/>
                </a:cxn>
                <a:cxn ang="0">
                  <a:pos x="90" y="461"/>
                </a:cxn>
                <a:cxn ang="0">
                  <a:pos x="97" y="453"/>
                </a:cxn>
                <a:cxn ang="0">
                  <a:pos x="104" y="445"/>
                </a:cxn>
                <a:cxn ang="0">
                  <a:pos x="112" y="437"/>
                </a:cxn>
                <a:cxn ang="0">
                  <a:pos x="111" y="412"/>
                </a:cxn>
                <a:cxn ang="0">
                  <a:pos x="106" y="363"/>
                </a:cxn>
                <a:cxn ang="0">
                  <a:pos x="101" y="317"/>
                </a:cxn>
                <a:cxn ang="0">
                  <a:pos x="99" y="296"/>
                </a:cxn>
                <a:cxn ang="0">
                  <a:pos x="97" y="293"/>
                </a:cxn>
                <a:cxn ang="0">
                  <a:pos x="94" y="291"/>
                </a:cxn>
                <a:cxn ang="0">
                  <a:pos x="91" y="289"/>
                </a:cxn>
                <a:cxn ang="0">
                  <a:pos x="87" y="290"/>
                </a:cxn>
                <a:cxn ang="0">
                  <a:pos x="37" y="331"/>
                </a:cxn>
                <a:cxn ang="0">
                  <a:pos x="30" y="279"/>
                </a:cxn>
                <a:cxn ang="0">
                  <a:pos x="102" y="227"/>
                </a:cxn>
                <a:cxn ang="0">
                  <a:pos x="102" y="219"/>
                </a:cxn>
                <a:cxn ang="0">
                  <a:pos x="98" y="204"/>
                </a:cxn>
                <a:cxn ang="0">
                  <a:pos x="94" y="183"/>
                </a:cxn>
                <a:cxn ang="0">
                  <a:pos x="88" y="161"/>
                </a:cxn>
                <a:cxn ang="0">
                  <a:pos x="82" y="139"/>
                </a:cxn>
                <a:cxn ang="0">
                  <a:pos x="76" y="120"/>
                </a:cxn>
                <a:cxn ang="0">
                  <a:pos x="72" y="107"/>
                </a:cxn>
                <a:cxn ang="0">
                  <a:pos x="71" y="102"/>
                </a:cxn>
                <a:cxn ang="0">
                  <a:pos x="12" y="123"/>
                </a:cxn>
                <a:cxn ang="0">
                  <a:pos x="0" y="0"/>
                </a:cxn>
                <a:cxn ang="0">
                  <a:pos x="139" y="9"/>
                </a:cxn>
              </a:cxnLst>
              <a:rect l="0" t="0" r="r" b="b"/>
              <a:pathLst>
                <a:path w="154" h="931">
                  <a:moveTo>
                    <a:pt x="139" y="9"/>
                  </a:moveTo>
                  <a:lnTo>
                    <a:pt x="145" y="162"/>
                  </a:lnTo>
                  <a:lnTo>
                    <a:pt x="150" y="479"/>
                  </a:lnTo>
                  <a:lnTo>
                    <a:pt x="153" y="790"/>
                  </a:lnTo>
                  <a:lnTo>
                    <a:pt x="154" y="931"/>
                  </a:lnTo>
                  <a:lnTo>
                    <a:pt x="147" y="929"/>
                  </a:lnTo>
                  <a:lnTo>
                    <a:pt x="140" y="929"/>
                  </a:lnTo>
                  <a:lnTo>
                    <a:pt x="131" y="930"/>
                  </a:lnTo>
                  <a:lnTo>
                    <a:pt x="124" y="930"/>
                  </a:lnTo>
                  <a:lnTo>
                    <a:pt x="117" y="930"/>
                  </a:lnTo>
                  <a:lnTo>
                    <a:pt x="112" y="927"/>
                  </a:lnTo>
                  <a:lnTo>
                    <a:pt x="110" y="921"/>
                  </a:lnTo>
                  <a:lnTo>
                    <a:pt x="110" y="911"/>
                  </a:lnTo>
                  <a:lnTo>
                    <a:pt x="56" y="508"/>
                  </a:lnTo>
                  <a:lnTo>
                    <a:pt x="63" y="499"/>
                  </a:lnTo>
                  <a:lnTo>
                    <a:pt x="70" y="490"/>
                  </a:lnTo>
                  <a:lnTo>
                    <a:pt x="77" y="481"/>
                  </a:lnTo>
                  <a:lnTo>
                    <a:pt x="84" y="470"/>
                  </a:lnTo>
                  <a:lnTo>
                    <a:pt x="90" y="461"/>
                  </a:lnTo>
                  <a:lnTo>
                    <a:pt x="97" y="453"/>
                  </a:lnTo>
                  <a:lnTo>
                    <a:pt x="104" y="445"/>
                  </a:lnTo>
                  <a:lnTo>
                    <a:pt x="112" y="437"/>
                  </a:lnTo>
                  <a:lnTo>
                    <a:pt x="111" y="412"/>
                  </a:lnTo>
                  <a:lnTo>
                    <a:pt x="106" y="363"/>
                  </a:lnTo>
                  <a:lnTo>
                    <a:pt x="101" y="317"/>
                  </a:lnTo>
                  <a:lnTo>
                    <a:pt x="99" y="296"/>
                  </a:lnTo>
                  <a:lnTo>
                    <a:pt x="97" y="293"/>
                  </a:lnTo>
                  <a:lnTo>
                    <a:pt x="94" y="291"/>
                  </a:lnTo>
                  <a:lnTo>
                    <a:pt x="91" y="289"/>
                  </a:lnTo>
                  <a:lnTo>
                    <a:pt x="87" y="290"/>
                  </a:lnTo>
                  <a:lnTo>
                    <a:pt x="37" y="331"/>
                  </a:lnTo>
                  <a:lnTo>
                    <a:pt x="30" y="279"/>
                  </a:lnTo>
                  <a:lnTo>
                    <a:pt x="102" y="227"/>
                  </a:lnTo>
                  <a:lnTo>
                    <a:pt x="102" y="219"/>
                  </a:lnTo>
                  <a:lnTo>
                    <a:pt x="98" y="204"/>
                  </a:lnTo>
                  <a:lnTo>
                    <a:pt x="94" y="183"/>
                  </a:lnTo>
                  <a:lnTo>
                    <a:pt x="88" y="161"/>
                  </a:lnTo>
                  <a:lnTo>
                    <a:pt x="82" y="139"/>
                  </a:lnTo>
                  <a:lnTo>
                    <a:pt x="76" y="120"/>
                  </a:lnTo>
                  <a:lnTo>
                    <a:pt x="72" y="107"/>
                  </a:lnTo>
                  <a:lnTo>
                    <a:pt x="71" y="102"/>
                  </a:lnTo>
                  <a:lnTo>
                    <a:pt x="12" y="123"/>
                  </a:lnTo>
                  <a:lnTo>
                    <a:pt x="0" y="0"/>
                  </a:lnTo>
                  <a:lnTo>
                    <a:pt x="139" y="9"/>
                  </a:lnTo>
                  <a:close/>
                </a:path>
              </a:pathLst>
            </a:custGeom>
            <a:solidFill>
              <a:srgbClr val="BFBFB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31"/>
            <p:cNvSpPr>
              <a:spLocks/>
            </p:cNvSpPr>
            <p:nvPr/>
          </p:nvSpPr>
          <p:spPr bwMode="auto">
            <a:xfrm>
              <a:off x="592" y="185"/>
              <a:ext cx="267" cy="167"/>
            </a:xfrm>
            <a:custGeom>
              <a:avLst/>
              <a:gdLst/>
              <a:ahLst/>
              <a:cxnLst>
                <a:cxn ang="0">
                  <a:pos x="253" y="28"/>
                </a:cxn>
                <a:cxn ang="0">
                  <a:pos x="258" y="45"/>
                </a:cxn>
                <a:cxn ang="0">
                  <a:pos x="259" y="64"/>
                </a:cxn>
                <a:cxn ang="0">
                  <a:pos x="260" y="82"/>
                </a:cxn>
                <a:cxn ang="0">
                  <a:pos x="267" y="98"/>
                </a:cxn>
                <a:cxn ang="0">
                  <a:pos x="81" y="167"/>
                </a:cxn>
                <a:cxn ang="0">
                  <a:pos x="2" y="164"/>
                </a:cxn>
                <a:cxn ang="0">
                  <a:pos x="3" y="123"/>
                </a:cxn>
                <a:cxn ang="0">
                  <a:pos x="3" y="81"/>
                </a:cxn>
                <a:cxn ang="0">
                  <a:pos x="2" y="39"/>
                </a:cxn>
                <a:cxn ang="0">
                  <a:pos x="0" y="0"/>
                </a:cxn>
                <a:cxn ang="0">
                  <a:pos x="17" y="1"/>
                </a:cxn>
                <a:cxn ang="0">
                  <a:pos x="33" y="3"/>
                </a:cxn>
                <a:cxn ang="0">
                  <a:pos x="49" y="4"/>
                </a:cxn>
                <a:cxn ang="0">
                  <a:pos x="64" y="6"/>
                </a:cxn>
                <a:cxn ang="0">
                  <a:pos x="80" y="8"/>
                </a:cxn>
                <a:cxn ang="0">
                  <a:pos x="96" y="10"/>
                </a:cxn>
                <a:cxn ang="0">
                  <a:pos x="111" y="11"/>
                </a:cxn>
                <a:cxn ang="0">
                  <a:pos x="127" y="13"/>
                </a:cxn>
                <a:cxn ang="0">
                  <a:pos x="142" y="15"/>
                </a:cxn>
                <a:cxn ang="0">
                  <a:pos x="158" y="17"/>
                </a:cxn>
                <a:cxn ang="0">
                  <a:pos x="173" y="19"/>
                </a:cxn>
                <a:cxn ang="0">
                  <a:pos x="189" y="21"/>
                </a:cxn>
                <a:cxn ang="0">
                  <a:pos x="204" y="23"/>
                </a:cxn>
                <a:cxn ang="0">
                  <a:pos x="220" y="24"/>
                </a:cxn>
                <a:cxn ang="0">
                  <a:pos x="237" y="26"/>
                </a:cxn>
                <a:cxn ang="0">
                  <a:pos x="253" y="28"/>
                </a:cxn>
              </a:cxnLst>
              <a:rect l="0" t="0" r="r" b="b"/>
              <a:pathLst>
                <a:path w="267" h="167">
                  <a:moveTo>
                    <a:pt x="253" y="28"/>
                  </a:moveTo>
                  <a:lnTo>
                    <a:pt x="258" y="45"/>
                  </a:lnTo>
                  <a:lnTo>
                    <a:pt x="259" y="64"/>
                  </a:lnTo>
                  <a:lnTo>
                    <a:pt x="260" y="82"/>
                  </a:lnTo>
                  <a:lnTo>
                    <a:pt x="267" y="98"/>
                  </a:lnTo>
                  <a:lnTo>
                    <a:pt x="81" y="167"/>
                  </a:lnTo>
                  <a:lnTo>
                    <a:pt x="2" y="164"/>
                  </a:lnTo>
                  <a:lnTo>
                    <a:pt x="3" y="123"/>
                  </a:lnTo>
                  <a:lnTo>
                    <a:pt x="3" y="81"/>
                  </a:lnTo>
                  <a:lnTo>
                    <a:pt x="2" y="39"/>
                  </a:lnTo>
                  <a:lnTo>
                    <a:pt x="0" y="0"/>
                  </a:lnTo>
                  <a:lnTo>
                    <a:pt x="17" y="1"/>
                  </a:lnTo>
                  <a:lnTo>
                    <a:pt x="33" y="3"/>
                  </a:lnTo>
                  <a:lnTo>
                    <a:pt x="49" y="4"/>
                  </a:lnTo>
                  <a:lnTo>
                    <a:pt x="64" y="6"/>
                  </a:lnTo>
                  <a:lnTo>
                    <a:pt x="80" y="8"/>
                  </a:lnTo>
                  <a:lnTo>
                    <a:pt x="96" y="10"/>
                  </a:lnTo>
                  <a:lnTo>
                    <a:pt x="111" y="11"/>
                  </a:lnTo>
                  <a:lnTo>
                    <a:pt x="127" y="13"/>
                  </a:lnTo>
                  <a:lnTo>
                    <a:pt x="142" y="15"/>
                  </a:lnTo>
                  <a:lnTo>
                    <a:pt x="158" y="17"/>
                  </a:lnTo>
                  <a:lnTo>
                    <a:pt x="173" y="19"/>
                  </a:lnTo>
                  <a:lnTo>
                    <a:pt x="189" y="21"/>
                  </a:lnTo>
                  <a:lnTo>
                    <a:pt x="204" y="23"/>
                  </a:lnTo>
                  <a:lnTo>
                    <a:pt x="220" y="24"/>
                  </a:lnTo>
                  <a:lnTo>
                    <a:pt x="237" y="26"/>
                  </a:lnTo>
                  <a:lnTo>
                    <a:pt x="253" y="2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30"/>
            <p:cNvSpPr>
              <a:spLocks/>
            </p:cNvSpPr>
            <p:nvPr/>
          </p:nvSpPr>
          <p:spPr bwMode="auto">
            <a:xfrm>
              <a:off x="611" y="224"/>
              <a:ext cx="202" cy="68"/>
            </a:xfrm>
            <a:custGeom>
              <a:avLst/>
              <a:gdLst/>
              <a:ahLst/>
              <a:cxnLst>
                <a:cxn ang="0">
                  <a:pos x="65" y="13"/>
                </a:cxn>
                <a:cxn ang="0">
                  <a:pos x="59" y="16"/>
                </a:cxn>
                <a:cxn ang="0">
                  <a:pos x="54" y="21"/>
                </a:cxn>
                <a:cxn ang="0">
                  <a:pos x="49" y="24"/>
                </a:cxn>
                <a:cxn ang="0">
                  <a:pos x="44" y="29"/>
                </a:cxn>
                <a:cxn ang="0">
                  <a:pos x="51" y="32"/>
                </a:cxn>
                <a:cxn ang="0">
                  <a:pos x="59" y="35"/>
                </a:cxn>
                <a:cxn ang="0">
                  <a:pos x="68" y="37"/>
                </a:cxn>
                <a:cxn ang="0">
                  <a:pos x="77" y="39"/>
                </a:cxn>
                <a:cxn ang="0">
                  <a:pos x="86" y="39"/>
                </a:cxn>
                <a:cxn ang="0">
                  <a:pos x="94" y="38"/>
                </a:cxn>
                <a:cxn ang="0">
                  <a:pos x="102" y="35"/>
                </a:cxn>
                <a:cxn ang="0">
                  <a:pos x="109" y="29"/>
                </a:cxn>
                <a:cxn ang="0">
                  <a:pos x="120" y="30"/>
                </a:cxn>
                <a:cxn ang="0">
                  <a:pos x="130" y="32"/>
                </a:cxn>
                <a:cxn ang="0">
                  <a:pos x="142" y="33"/>
                </a:cxn>
                <a:cxn ang="0">
                  <a:pos x="153" y="34"/>
                </a:cxn>
                <a:cxn ang="0">
                  <a:pos x="164" y="35"/>
                </a:cxn>
                <a:cxn ang="0">
                  <a:pos x="175" y="36"/>
                </a:cxn>
                <a:cxn ang="0">
                  <a:pos x="185" y="37"/>
                </a:cxn>
                <a:cxn ang="0">
                  <a:pos x="196" y="37"/>
                </a:cxn>
                <a:cxn ang="0">
                  <a:pos x="199" y="41"/>
                </a:cxn>
                <a:cxn ang="0">
                  <a:pos x="201" y="45"/>
                </a:cxn>
                <a:cxn ang="0">
                  <a:pos x="202" y="50"/>
                </a:cxn>
                <a:cxn ang="0">
                  <a:pos x="202" y="54"/>
                </a:cxn>
                <a:cxn ang="0">
                  <a:pos x="189" y="55"/>
                </a:cxn>
                <a:cxn ang="0">
                  <a:pos x="175" y="54"/>
                </a:cxn>
                <a:cxn ang="0">
                  <a:pos x="162" y="52"/>
                </a:cxn>
                <a:cxn ang="0">
                  <a:pos x="149" y="49"/>
                </a:cxn>
                <a:cxn ang="0">
                  <a:pos x="134" y="47"/>
                </a:cxn>
                <a:cxn ang="0">
                  <a:pos x="122" y="47"/>
                </a:cxn>
                <a:cxn ang="0">
                  <a:pos x="109" y="49"/>
                </a:cxn>
                <a:cxn ang="0">
                  <a:pos x="97" y="54"/>
                </a:cxn>
                <a:cxn ang="0">
                  <a:pos x="59" y="51"/>
                </a:cxn>
                <a:cxn ang="0">
                  <a:pos x="55" y="68"/>
                </a:cxn>
                <a:cxn ang="0">
                  <a:pos x="48" y="65"/>
                </a:cxn>
                <a:cxn ang="0">
                  <a:pos x="41" y="61"/>
                </a:cxn>
                <a:cxn ang="0">
                  <a:pos x="34" y="57"/>
                </a:cxn>
                <a:cxn ang="0">
                  <a:pos x="27" y="53"/>
                </a:cxn>
                <a:cxn ang="0">
                  <a:pos x="20" y="49"/>
                </a:cxn>
                <a:cxn ang="0">
                  <a:pos x="14" y="44"/>
                </a:cxn>
                <a:cxn ang="0">
                  <a:pos x="7" y="40"/>
                </a:cxn>
                <a:cxn ang="0">
                  <a:pos x="0" y="35"/>
                </a:cxn>
                <a:cxn ang="0">
                  <a:pos x="1" y="27"/>
                </a:cxn>
                <a:cxn ang="0">
                  <a:pos x="56" y="0"/>
                </a:cxn>
                <a:cxn ang="0">
                  <a:pos x="60" y="2"/>
                </a:cxn>
                <a:cxn ang="0">
                  <a:pos x="62" y="5"/>
                </a:cxn>
                <a:cxn ang="0">
                  <a:pos x="64" y="9"/>
                </a:cxn>
                <a:cxn ang="0">
                  <a:pos x="65" y="13"/>
                </a:cxn>
              </a:cxnLst>
              <a:rect l="0" t="0" r="r" b="b"/>
              <a:pathLst>
                <a:path w="202" h="68">
                  <a:moveTo>
                    <a:pt x="65" y="13"/>
                  </a:moveTo>
                  <a:lnTo>
                    <a:pt x="59" y="16"/>
                  </a:lnTo>
                  <a:lnTo>
                    <a:pt x="54" y="21"/>
                  </a:lnTo>
                  <a:lnTo>
                    <a:pt x="49" y="24"/>
                  </a:lnTo>
                  <a:lnTo>
                    <a:pt x="44" y="29"/>
                  </a:lnTo>
                  <a:lnTo>
                    <a:pt x="51" y="32"/>
                  </a:lnTo>
                  <a:lnTo>
                    <a:pt x="59" y="35"/>
                  </a:lnTo>
                  <a:lnTo>
                    <a:pt x="68" y="37"/>
                  </a:lnTo>
                  <a:lnTo>
                    <a:pt x="77" y="39"/>
                  </a:lnTo>
                  <a:lnTo>
                    <a:pt x="86" y="39"/>
                  </a:lnTo>
                  <a:lnTo>
                    <a:pt x="94" y="38"/>
                  </a:lnTo>
                  <a:lnTo>
                    <a:pt x="102" y="35"/>
                  </a:lnTo>
                  <a:lnTo>
                    <a:pt x="109" y="29"/>
                  </a:lnTo>
                  <a:lnTo>
                    <a:pt x="120" y="30"/>
                  </a:lnTo>
                  <a:lnTo>
                    <a:pt x="130" y="32"/>
                  </a:lnTo>
                  <a:lnTo>
                    <a:pt x="142" y="33"/>
                  </a:lnTo>
                  <a:lnTo>
                    <a:pt x="153" y="34"/>
                  </a:lnTo>
                  <a:lnTo>
                    <a:pt x="164" y="35"/>
                  </a:lnTo>
                  <a:lnTo>
                    <a:pt x="175" y="36"/>
                  </a:lnTo>
                  <a:lnTo>
                    <a:pt x="185" y="37"/>
                  </a:lnTo>
                  <a:lnTo>
                    <a:pt x="196" y="37"/>
                  </a:lnTo>
                  <a:lnTo>
                    <a:pt x="199" y="41"/>
                  </a:lnTo>
                  <a:lnTo>
                    <a:pt x="201" y="45"/>
                  </a:lnTo>
                  <a:lnTo>
                    <a:pt x="202" y="50"/>
                  </a:lnTo>
                  <a:lnTo>
                    <a:pt x="202" y="54"/>
                  </a:lnTo>
                  <a:lnTo>
                    <a:pt x="189" y="55"/>
                  </a:lnTo>
                  <a:lnTo>
                    <a:pt x="175" y="54"/>
                  </a:lnTo>
                  <a:lnTo>
                    <a:pt x="162" y="52"/>
                  </a:lnTo>
                  <a:lnTo>
                    <a:pt x="149" y="49"/>
                  </a:lnTo>
                  <a:lnTo>
                    <a:pt x="134" y="47"/>
                  </a:lnTo>
                  <a:lnTo>
                    <a:pt x="122" y="47"/>
                  </a:lnTo>
                  <a:lnTo>
                    <a:pt x="109" y="49"/>
                  </a:lnTo>
                  <a:lnTo>
                    <a:pt x="97" y="54"/>
                  </a:lnTo>
                  <a:lnTo>
                    <a:pt x="59" y="51"/>
                  </a:lnTo>
                  <a:lnTo>
                    <a:pt x="55" y="68"/>
                  </a:lnTo>
                  <a:lnTo>
                    <a:pt x="48" y="65"/>
                  </a:lnTo>
                  <a:lnTo>
                    <a:pt x="41" y="61"/>
                  </a:lnTo>
                  <a:lnTo>
                    <a:pt x="34" y="57"/>
                  </a:lnTo>
                  <a:lnTo>
                    <a:pt x="27" y="53"/>
                  </a:lnTo>
                  <a:lnTo>
                    <a:pt x="20" y="49"/>
                  </a:lnTo>
                  <a:lnTo>
                    <a:pt x="14" y="44"/>
                  </a:lnTo>
                  <a:lnTo>
                    <a:pt x="7" y="40"/>
                  </a:lnTo>
                  <a:lnTo>
                    <a:pt x="0" y="35"/>
                  </a:lnTo>
                  <a:lnTo>
                    <a:pt x="1" y="27"/>
                  </a:lnTo>
                  <a:lnTo>
                    <a:pt x="56" y="0"/>
                  </a:lnTo>
                  <a:lnTo>
                    <a:pt x="60" y="2"/>
                  </a:lnTo>
                  <a:lnTo>
                    <a:pt x="62" y="5"/>
                  </a:lnTo>
                  <a:lnTo>
                    <a:pt x="64" y="9"/>
                  </a:lnTo>
                  <a:lnTo>
                    <a:pt x="65" y="13"/>
                  </a:lnTo>
                  <a:close/>
                </a:path>
              </a:pathLst>
            </a:custGeom>
            <a:solidFill>
              <a:srgbClr val="FF001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29"/>
            <p:cNvSpPr>
              <a:spLocks/>
            </p:cNvSpPr>
            <p:nvPr/>
          </p:nvSpPr>
          <p:spPr bwMode="auto">
            <a:xfrm>
              <a:off x="1096" y="245"/>
              <a:ext cx="465" cy="208"/>
            </a:xfrm>
            <a:custGeom>
              <a:avLst/>
              <a:gdLst/>
              <a:ahLst/>
              <a:cxnLst>
                <a:cxn ang="0">
                  <a:pos x="465" y="41"/>
                </a:cxn>
                <a:cxn ang="0">
                  <a:pos x="464" y="82"/>
                </a:cxn>
                <a:cxn ang="0">
                  <a:pos x="461" y="125"/>
                </a:cxn>
                <a:cxn ang="0">
                  <a:pos x="457" y="166"/>
                </a:cxn>
                <a:cxn ang="0">
                  <a:pos x="452" y="208"/>
                </a:cxn>
                <a:cxn ang="0">
                  <a:pos x="2" y="125"/>
                </a:cxn>
                <a:cxn ang="0">
                  <a:pos x="1" y="111"/>
                </a:cxn>
                <a:cxn ang="0">
                  <a:pos x="0" y="77"/>
                </a:cxn>
                <a:cxn ang="0">
                  <a:pos x="0" y="37"/>
                </a:cxn>
                <a:cxn ang="0">
                  <a:pos x="3" y="0"/>
                </a:cxn>
                <a:cxn ang="0">
                  <a:pos x="465" y="41"/>
                </a:cxn>
              </a:cxnLst>
              <a:rect l="0" t="0" r="r" b="b"/>
              <a:pathLst>
                <a:path w="465" h="208">
                  <a:moveTo>
                    <a:pt x="465" y="41"/>
                  </a:moveTo>
                  <a:lnTo>
                    <a:pt x="464" y="82"/>
                  </a:lnTo>
                  <a:lnTo>
                    <a:pt x="461" y="125"/>
                  </a:lnTo>
                  <a:lnTo>
                    <a:pt x="457" y="166"/>
                  </a:lnTo>
                  <a:lnTo>
                    <a:pt x="452" y="208"/>
                  </a:lnTo>
                  <a:lnTo>
                    <a:pt x="2" y="125"/>
                  </a:lnTo>
                  <a:lnTo>
                    <a:pt x="1" y="111"/>
                  </a:lnTo>
                  <a:lnTo>
                    <a:pt x="0" y="77"/>
                  </a:lnTo>
                  <a:lnTo>
                    <a:pt x="0" y="37"/>
                  </a:lnTo>
                  <a:lnTo>
                    <a:pt x="3" y="0"/>
                  </a:lnTo>
                  <a:lnTo>
                    <a:pt x="465" y="4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28"/>
            <p:cNvSpPr>
              <a:spLocks/>
            </p:cNvSpPr>
            <p:nvPr/>
          </p:nvSpPr>
          <p:spPr bwMode="auto">
            <a:xfrm>
              <a:off x="504" y="277"/>
              <a:ext cx="435" cy="383"/>
            </a:xfrm>
            <a:custGeom>
              <a:avLst/>
              <a:gdLst/>
              <a:ahLst/>
              <a:cxnLst>
                <a:cxn ang="0">
                  <a:pos x="63" y="383"/>
                </a:cxn>
                <a:cxn ang="0">
                  <a:pos x="0" y="155"/>
                </a:cxn>
                <a:cxn ang="0">
                  <a:pos x="420" y="0"/>
                </a:cxn>
                <a:cxn ang="0">
                  <a:pos x="435" y="98"/>
                </a:cxn>
                <a:cxn ang="0">
                  <a:pos x="431" y="101"/>
                </a:cxn>
                <a:cxn ang="0">
                  <a:pos x="421" y="109"/>
                </a:cxn>
                <a:cxn ang="0">
                  <a:pos x="404" y="121"/>
                </a:cxn>
                <a:cxn ang="0">
                  <a:pos x="382" y="138"/>
                </a:cxn>
                <a:cxn ang="0">
                  <a:pos x="356" y="157"/>
                </a:cxn>
                <a:cxn ang="0">
                  <a:pos x="327" y="180"/>
                </a:cxn>
                <a:cxn ang="0">
                  <a:pos x="295" y="204"/>
                </a:cxn>
                <a:cxn ang="0">
                  <a:pos x="263" y="229"/>
                </a:cxn>
                <a:cxn ang="0">
                  <a:pos x="229" y="254"/>
                </a:cxn>
                <a:cxn ang="0">
                  <a:pos x="197" y="280"/>
                </a:cxn>
                <a:cxn ang="0">
                  <a:pos x="165" y="303"/>
                </a:cxn>
                <a:cxn ang="0">
                  <a:pos x="136" y="325"/>
                </a:cxn>
                <a:cxn ang="0">
                  <a:pos x="111" y="345"/>
                </a:cxn>
                <a:cxn ang="0">
                  <a:pos x="89" y="362"/>
                </a:cxn>
                <a:cxn ang="0">
                  <a:pos x="73" y="375"/>
                </a:cxn>
                <a:cxn ang="0">
                  <a:pos x="63" y="383"/>
                </a:cxn>
              </a:cxnLst>
              <a:rect l="0" t="0" r="r" b="b"/>
              <a:pathLst>
                <a:path w="435" h="383">
                  <a:moveTo>
                    <a:pt x="63" y="383"/>
                  </a:moveTo>
                  <a:lnTo>
                    <a:pt x="0" y="155"/>
                  </a:lnTo>
                  <a:lnTo>
                    <a:pt x="420" y="0"/>
                  </a:lnTo>
                  <a:lnTo>
                    <a:pt x="435" y="98"/>
                  </a:lnTo>
                  <a:lnTo>
                    <a:pt x="431" y="101"/>
                  </a:lnTo>
                  <a:lnTo>
                    <a:pt x="421" y="109"/>
                  </a:lnTo>
                  <a:lnTo>
                    <a:pt x="404" y="121"/>
                  </a:lnTo>
                  <a:lnTo>
                    <a:pt x="382" y="138"/>
                  </a:lnTo>
                  <a:lnTo>
                    <a:pt x="356" y="157"/>
                  </a:lnTo>
                  <a:lnTo>
                    <a:pt x="327" y="180"/>
                  </a:lnTo>
                  <a:lnTo>
                    <a:pt x="295" y="204"/>
                  </a:lnTo>
                  <a:lnTo>
                    <a:pt x="263" y="229"/>
                  </a:lnTo>
                  <a:lnTo>
                    <a:pt x="229" y="254"/>
                  </a:lnTo>
                  <a:lnTo>
                    <a:pt x="197" y="280"/>
                  </a:lnTo>
                  <a:lnTo>
                    <a:pt x="165" y="303"/>
                  </a:lnTo>
                  <a:lnTo>
                    <a:pt x="136" y="325"/>
                  </a:lnTo>
                  <a:lnTo>
                    <a:pt x="111" y="345"/>
                  </a:lnTo>
                  <a:lnTo>
                    <a:pt x="89" y="362"/>
                  </a:lnTo>
                  <a:lnTo>
                    <a:pt x="73" y="375"/>
                  </a:lnTo>
                  <a:lnTo>
                    <a:pt x="63" y="38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7"/>
            <p:cNvSpPr>
              <a:spLocks/>
            </p:cNvSpPr>
            <p:nvPr/>
          </p:nvSpPr>
          <p:spPr bwMode="auto">
            <a:xfrm>
              <a:off x="1138" y="307"/>
              <a:ext cx="378" cy="86"/>
            </a:xfrm>
            <a:custGeom>
              <a:avLst/>
              <a:gdLst/>
              <a:ahLst/>
              <a:cxnLst>
                <a:cxn ang="0">
                  <a:pos x="310" y="84"/>
                </a:cxn>
                <a:cxn ang="0">
                  <a:pos x="317" y="77"/>
                </a:cxn>
                <a:cxn ang="0">
                  <a:pos x="331" y="69"/>
                </a:cxn>
                <a:cxn ang="0">
                  <a:pos x="345" y="62"/>
                </a:cxn>
                <a:cxn ang="0">
                  <a:pos x="348" y="56"/>
                </a:cxn>
                <a:cxn ang="0">
                  <a:pos x="340" y="58"/>
                </a:cxn>
                <a:cxn ang="0">
                  <a:pos x="224" y="39"/>
                </a:cxn>
                <a:cxn ang="0">
                  <a:pos x="193" y="50"/>
                </a:cxn>
                <a:cxn ang="0">
                  <a:pos x="166" y="47"/>
                </a:cxn>
                <a:cxn ang="0">
                  <a:pos x="140" y="43"/>
                </a:cxn>
                <a:cxn ang="0">
                  <a:pos x="115" y="39"/>
                </a:cxn>
                <a:cxn ang="0">
                  <a:pos x="88" y="34"/>
                </a:cxn>
                <a:cxn ang="0">
                  <a:pos x="63" y="29"/>
                </a:cxn>
                <a:cxn ang="0">
                  <a:pos x="37" y="24"/>
                </a:cxn>
                <a:cxn ang="0">
                  <a:pos x="12" y="19"/>
                </a:cxn>
                <a:cxn ang="0">
                  <a:pos x="1" y="0"/>
                </a:cxn>
                <a:cxn ang="0">
                  <a:pos x="24" y="7"/>
                </a:cxn>
                <a:cxn ang="0">
                  <a:pos x="49" y="13"/>
                </a:cxn>
                <a:cxn ang="0">
                  <a:pos x="74" y="18"/>
                </a:cxn>
                <a:cxn ang="0">
                  <a:pos x="98" y="23"/>
                </a:cxn>
                <a:cxn ang="0">
                  <a:pos x="124" y="27"/>
                </a:cxn>
                <a:cxn ang="0">
                  <a:pos x="149" y="31"/>
                </a:cxn>
                <a:cxn ang="0">
                  <a:pos x="174" y="35"/>
                </a:cxn>
                <a:cxn ang="0">
                  <a:pos x="200" y="38"/>
                </a:cxn>
                <a:cxn ang="0">
                  <a:pos x="216" y="26"/>
                </a:cxn>
                <a:cxn ang="0">
                  <a:pos x="235" y="26"/>
                </a:cxn>
                <a:cxn ang="0">
                  <a:pos x="256" y="30"/>
                </a:cxn>
                <a:cxn ang="0">
                  <a:pos x="275" y="35"/>
                </a:cxn>
                <a:cxn ang="0">
                  <a:pos x="290" y="39"/>
                </a:cxn>
                <a:cxn ang="0">
                  <a:pos x="306" y="42"/>
                </a:cxn>
                <a:cxn ang="0">
                  <a:pos x="321" y="44"/>
                </a:cxn>
                <a:cxn ang="0">
                  <a:pos x="337" y="44"/>
                </a:cxn>
                <a:cxn ang="0">
                  <a:pos x="330" y="24"/>
                </a:cxn>
                <a:cxn ang="0">
                  <a:pos x="327" y="12"/>
                </a:cxn>
                <a:cxn ang="0">
                  <a:pos x="376" y="66"/>
                </a:cxn>
                <a:cxn ang="0">
                  <a:pos x="362" y="70"/>
                </a:cxn>
                <a:cxn ang="0">
                  <a:pos x="341" y="77"/>
                </a:cxn>
                <a:cxn ang="0">
                  <a:pos x="319" y="83"/>
                </a:cxn>
              </a:cxnLst>
              <a:rect l="0" t="0" r="r" b="b"/>
              <a:pathLst>
                <a:path w="378" h="86">
                  <a:moveTo>
                    <a:pt x="310" y="86"/>
                  </a:moveTo>
                  <a:lnTo>
                    <a:pt x="310" y="84"/>
                  </a:lnTo>
                  <a:lnTo>
                    <a:pt x="313" y="81"/>
                  </a:lnTo>
                  <a:lnTo>
                    <a:pt x="317" y="77"/>
                  </a:lnTo>
                  <a:lnTo>
                    <a:pt x="323" y="73"/>
                  </a:lnTo>
                  <a:lnTo>
                    <a:pt x="331" y="69"/>
                  </a:lnTo>
                  <a:lnTo>
                    <a:pt x="338" y="66"/>
                  </a:lnTo>
                  <a:lnTo>
                    <a:pt x="345" y="62"/>
                  </a:lnTo>
                  <a:lnTo>
                    <a:pt x="351" y="60"/>
                  </a:lnTo>
                  <a:lnTo>
                    <a:pt x="348" y="56"/>
                  </a:lnTo>
                  <a:lnTo>
                    <a:pt x="344" y="56"/>
                  </a:lnTo>
                  <a:lnTo>
                    <a:pt x="340" y="58"/>
                  </a:lnTo>
                  <a:lnTo>
                    <a:pt x="336" y="59"/>
                  </a:lnTo>
                  <a:lnTo>
                    <a:pt x="224" y="39"/>
                  </a:lnTo>
                  <a:lnTo>
                    <a:pt x="206" y="52"/>
                  </a:lnTo>
                  <a:lnTo>
                    <a:pt x="193" y="50"/>
                  </a:lnTo>
                  <a:lnTo>
                    <a:pt x="179" y="49"/>
                  </a:lnTo>
                  <a:lnTo>
                    <a:pt x="166" y="47"/>
                  </a:lnTo>
                  <a:lnTo>
                    <a:pt x="153" y="45"/>
                  </a:lnTo>
                  <a:lnTo>
                    <a:pt x="140" y="43"/>
                  </a:lnTo>
                  <a:lnTo>
                    <a:pt x="127" y="41"/>
                  </a:lnTo>
                  <a:lnTo>
                    <a:pt x="115" y="39"/>
                  </a:lnTo>
                  <a:lnTo>
                    <a:pt x="101" y="37"/>
                  </a:lnTo>
                  <a:lnTo>
                    <a:pt x="88" y="34"/>
                  </a:lnTo>
                  <a:lnTo>
                    <a:pt x="76" y="31"/>
                  </a:lnTo>
                  <a:lnTo>
                    <a:pt x="63" y="29"/>
                  </a:lnTo>
                  <a:lnTo>
                    <a:pt x="51" y="26"/>
                  </a:lnTo>
                  <a:lnTo>
                    <a:pt x="37" y="24"/>
                  </a:lnTo>
                  <a:lnTo>
                    <a:pt x="25" y="21"/>
                  </a:lnTo>
                  <a:lnTo>
                    <a:pt x="12" y="19"/>
                  </a:lnTo>
                  <a:lnTo>
                    <a:pt x="0" y="16"/>
                  </a:lnTo>
                  <a:lnTo>
                    <a:pt x="1" y="0"/>
                  </a:lnTo>
                  <a:lnTo>
                    <a:pt x="13" y="3"/>
                  </a:lnTo>
                  <a:lnTo>
                    <a:pt x="24" y="7"/>
                  </a:lnTo>
                  <a:lnTo>
                    <a:pt x="36" y="10"/>
                  </a:lnTo>
                  <a:lnTo>
                    <a:pt x="49" y="13"/>
                  </a:lnTo>
                  <a:lnTo>
                    <a:pt x="61" y="15"/>
                  </a:lnTo>
                  <a:lnTo>
                    <a:pt x="74" y="18"/>
                  </a:lnTo>
                  <a:lnTo>
                    <a:pt x="86" y="20"/>
                  </a:lnTo>
                  <a:lnTo>
                    <a:pt x="98" y="23"/>
                  </a:lnTo>
                  <a:lnTo>
                    <a:pt x="111" y="25"/>
                  </a:lnTo>
                  <a:lnTo>
                    <a:pt x="124" y="27"/>
                  </a:lnTo>
                  <a:lnTo>
                    <a:pt x="136" y="29"/>
                  </a:lnTo>
                  <a:lnTo>
                    <a:pt x="149" y="31"/>
                  </a:lnTo>
                  <a:lnTo>
                    <a:pt x="161" y="32"/>
                  </a:lnTo>
                  <a:lnTo>
                    <a:pt x="174" y="35"/>
                  </a:lnTo>
                  <a:lnTo>
                    <a:pt x="187" y="36"/>
                  </a:lnTo>
                  <a:lnTo>
                    <a:pt x="200" y="38"/>
                  </a:lnTo>
                  <a:lnTo>
                    <a:pt x="207" y="30"/>
                  </a:lnTo>
                  <a:lnTo>
                    <a:pt x="216" y="26"/>
                  </a:lnTo>
                  <a:lnTo>
                    <a:pt x="225" y="25"/>
                  </a:lnTo>
                  <a:lnTo>
                    <a:pt x="235" y="26"/>
                  </a:lnTo>
                  <a:lnTo>
                    <a:pt x="245" y="28"/>
                  </a:lnTo>
                  <a:lnTo>
                    <a:pt x="256" y="30"/>
                  </a:lnTo>
                  <a:lnTo>
                    <a:pt x="266" y="34"/>
                  </a:lnTo>
                  <a:lnTo>
                    <a:pt x="275" y="35"/>
                  </a:lnTo>
                  <a:lnTo>
                    <a:pt x="282" y="37"/>
                  </a:lnTo>
                  <a:lnTo>
                    <a:pt x="290" y="39"/>
                  </a:lnTo>
                  <a:lnTo>
                    <a:pt x="298" y="41"/>
                  </a:lnTo>
                  <a:lnTo>
                    <a:pt x="306" y="42"/>
                  </a:lnTo>
                  <a:lnTo>
                    <a:pt x="313" y="43"/>
                  </a:lnTo>
                  <a:lnTo>
                    <a:pt x="321" y="44"/>
                  </a:lnTo>
                  <a:lnTo>
                    <a:pt x="330" y="44"/>
                  </a:lnTo>
                  <a:lnTo>
                    <a:pt x="337" y="44"/>
                  </a:lnTo>
                  <a:lnTo>
                    <a:pt x="333" y="35"/>
                  </a:lnTo>
                  <a:lnTo>
                    <a:pt x="330" y="24"/>
                  </a:lnTo>
                  <a:lnTo>
                    <a:pt x="328" y="16"/>
                  </a:lnTo>
                  <a:lnTo>
                    <a:pt x="327" y="12"/>
                  </a:lnTo>
                  <a:lnTo>
                    <a:pt x="378" y="65"/>
                  </a:lnTo>
                  <a:lnTo>
                    <a:pt x="376" y="66"/>
                  </a:lnTo>
                  <a:lnTo>
                    <a:pt x="370" y="67"/>
                  </a:lnTo>
                  <a:lnTo>
                    <a:pt x="362" y="70"/>
                  </a:lnTo>
                  <a:lnTo>
                    <a:pt x="352" y="73"/>
                  </a:lnTo>
                  <a:lnTo>
                    <a:pt x="341" y="77"/>
                  </a:lnTo>
                  <a:lnTo>
                    <a:pt x="330" y="80"/>
                  </a:lnTo>
                  <a:lnTo>
                    <a:pt x="319" y="83"/>
                  </a:lnTo>
                  <a:lnTo>
                    <a:pt x="310" y="86"/>
                  </a:lnTo>
                  <a:close/>
                </a:path>
              </a:pathLst>
            </a:custGeom>
            <a:solidFill>
              <a:srgbClr val="FF001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auto">
            <a:xfrm>
              <a:off x="568" y="350"/>
              <a:ext cx="325" cy="181"/>
            </a:xfrm>
            <a:custGeom>
              <a:avLst/>
              <a:gdLst/>
              <a:ahLst/>
              <a:cxnLst>
                <a:cxn ang="0">
                  <a:pos x="321" y="8"/>
                </a:cxn>
                <a:cxn ang="0">
                  <a:pos x="311" y="18"/>
                </a:cxn>
                <a:cxn ang="0">
                  <a:pos x="299" y="24"/>
                </a:cxn>
                <a:cxn ang="0">
                  <a:pos x="286" y="30"/>
                </a:cxn>
                <a:cxn ang="0">
                  <a:pos x="267" y="36"/>
                </a:cxn>
                <a:cxn ang="0">
                  <a:pos x="243" y="46"/>
                </a:cxn>
                <a:cxn ang="0">
                  <a:pos x="221" y="59"/>
                </a:cxn>
                <a:cxn ang="0">
                  <a:pos x="199" y="74"/>
                </a:cxn>
                <a:cxn ang="0">
                  <a:pos x="178" y="91"/>
                </a:cxn>
                <a:cxn ang="0">
                  <a:pos x="156" y="106"/>
                </a:cxn>
                <a:cxn ang="0">
                  <a:pos x="134" y="119"/>
                </a:cxn>
                <a:cxn ang="0">
                  <a:pos x="111" y="128"/>
                </a:cxn>
                <a:cxn ang="0">
                  <a:pos x="91" y="136"/>
                </a:cxn>
                <a:cxn ang="0">
                  <a:pos x="78" y="144"/>
                </a:cxn>
                <a:cxn ang="0">
                  <a:pos x="64" y="152"/>
                </a:cxn>
                <a:cxn ang="0">
                  <a:pos x="51" y="159"/>
                </a:cxn>
                <a:cxn ang="0">
                  <a:pos x="53" y="166"/>
                </a:cxn>
                <a:cxn ang="0">
                  <a:pos x="70" y="171"/>
                </a:cxn>
                <a:cxn ang="0">
                  <a:pos x="66" y="180"/>
                </a:cxn>
                <a:cxn ang="0">
                  <a:pos x="49" y="181"/>
                </a:cxn>
                <a:cxn ang="0">
                  <a:pos x="28" y="180"/>
                </a:cxn>
                <a:cxn ang="0">
                  <a:pos x="11" y="179"/>
                </a:cxn>
                <a:cxn ang="0">
                  <a:pos x="1" y="176"/>
                </a:cxn>
                <a:cxn ang="0">
                  <a:pos x="1" y="170"/>
                </a:cxn>
                <a:cxn ang="0">
                  <a:pos x="9" y="161"/>
                </a:cxn>
                <a:cxn ang="0">
                  <a:pos x="21" y="147"/>
                </a:cxn>
                <a:cxn ang="0">
                  <a:pos x="31" y="132"/>
                </a:cxn>
                <a:cxn ang="0">
                  <a:pos x="42" y="117"/>
                </a:cxn>
                <a:cxn ang="0">
                  <a:pos x="51" y="110"/>
                </a:cxn>
                <a:cxn ang="0">
                  <a:pos x="57" y="112"/>
                </a:cxn>
                <a:cxn ang="0">
                  <a:pos x="56" y="123"/>
                </a:cxn>
                <a:cxn ang="0">
                  <a:pos x="48" y="137"/>
                </a:cxn>
                <a:cxn ang="0">
                  <a:pos x="64" y="131"/>
                </a:cxn>
                <a:cxn ang="0">
                  <a:pos x="103" y="112"/>
                </a:cxn>
                <a:cxn ang="0">
                  <a:pos x="145" y="95"/>
                </a:cxn>
                <a:cxn ang="0">
                  <a:pos x="182" y="72"/>
                </a:cxn>
                <a:cxn ang="0">
                  <a:pos x="212" y="50"/>
                </a:cxn>
                <a:cxn ang="0">
                  <a:pos x="241" y="37"/>
                </a:cxn>
                <a:cxn ang="0">
                  <a:pos x="271" y="25"/>
                </a:cxn>
                <a:cxn ang="0">
                  <a:pos x="299" y="9"/>
                </a:cxn>
                <a:cxn ang="0">
                  <a:pos x="316" y="0"/>
                </a:cxn>
                <a:cxn ang="0">
                  <a:pos x="321" y="1"/>
                </a:cxn>
              </a:cxnLst>
              <a:rect l="0" t="0" r="r" b="b"/>
              <a:pathLst>
                <a:path w="325" h="181">
                  <a:moveTo>
                    <a:pt x="325" y="2"/>
                  </a:moveTo>
                  <a:lnTo>
                    <a:pt x="321" y="8"/>
                  </a:lnTo>
                  <a:lnTo>
                    <a:pt x="316" y="13"/>
                  </a:lnTo>
                  <a:lnTo>
                    <a:pt x="311" y="18"/>
                  </a:lnTo>
                  <a:lnTo>
                    <a:pt x="305" y="21"/>
                  </a:lnTo>
                  <a:lnTo>
                    <a:pt x="299" y="24"/>
                  </a:lnTo>
                  <a:lnTo>
                    <a:pt x="292" y="27"/>
                  </a:lnTo>
                  <a:lnTo>
                    <a:pt x="286" y="30"/>
                  </a:lnTo>
                  <a:lnTo>
                    <a:pt x="280" y="33"/>
                  </a:lnTo>
                  <a:lnTo>
                    <a:pt x="267" y="36"/>
                  </a:lnTo>
                  <a:lnTo>
                    <a:pt x="255" y="40"/>
                  </a:lnTo>
                  <a:lnTo>
                    <a:pt x="243" y="46"/>
                  </a:lnTo>
                  <a:lnTo>
                    <a:pt x="231" y="52"/>
                  </a:lnTo>
                  <a:lnTo>
                    <a:pt x="221" y="59"/>
                  </a:lnTo>
                  <a:lnTo>
                    <a:pt x="210" y="66"/>
                  </a:lnTo>
                  <a:lnTo>
                    <a:pt x="199" y="74"/>
                  </a:lnTo>
                  <a:lnTo>
                    <a:pt x="189" y="82"/>
                  </a:lnTo>
                  <a:lnTo>
                    <a:pt x="178" y="91"/>
                  </a:lnTo>
                  <a:lnTo>
                    <a:pt x="167" y="98"/>
                  </a:lnTo>
                  <a:lnTo>
                    <a:pt x="156" y="106"/>
                  </a:lnTo>
                  <a:lnTo>
                    <a:pt x="146" y="113"/>
                  </a:lnTo>
                  <a:lnTo>
                    <a:pt x="134" y="119"/>
                  </a:lnTo>
                  <a:lnTo>
                    <a:pt x="123" y="124"/>
                  </a:lnTo>
                  <a:lnTo>
                    <a:pt x="111" y="128"/>
                  </a:lnTo>
                  <a:lnTo>
                    <a:pt x="97" y="131"/>
                  </a:lnTo>
                  <a:lnTo>
                    <a:pt x="91" y="136"/>
                  </a:lnTo>
                  <a:lnTo>
                    <a:pt x="84" y="140"/>
                  </a:lnTo>
                  <a:lnTo>
                    <a:pt x="78" y="144"/>
                  </a:lnTo>
                  <a:lnTo>
                    <a:pt x="71" y="148"/>
                  </a:lnTo>
                  <a:lnTo>
                    <a:pt x="64" y="152"/>
                  </a:lnTo>
                  <a:lnTo>
                    <a:pt x="58" y="155"/>
                  </a:lnTo>
                  <a:lnTo>
                    <a:pt x="51" y="159"/>
                  </a:lnTo>
                  <a:lnTo>
                    <a:pt x="45" y="164"/>
                  </a:lnTo>
                  <a:lnTo>
                    <a:pt x="53" y="166"/>
                  </a:lnTo>
                  <a:lnTo>
                    <a:pt x="62" y="168"/>
                  </a:lnTo>
                  <a:lnTo>
                    <a:pt x="70" y="171"/>
                  </a:lnTo>
                  <a:lnTo>
                    <a:pt x="74" y="178"/>
                  </a:lnTo>
                  <a:lnTo>
                    <a:pt x="66" y="180"/>
                  </a:lnTo>
                  <a:lnTo>
                    <a:pt x="58" y="181"/>
                  </a:lnTo>
                  <a:lnTo>
                    <a:pt x="49" y="181"/>
                  </a:lnTo>
                  <a:lnTo>
                    <a:pt x="39" y="181"/>
                  </a:lnTo>
                  <a:lnTo>
                    <a:pt x="28" y="180"/>
                  </a:lnTo>
                  <a:lnTo>
                    <a:pt x="19" y="180"/>
                  </a:lnTo>
                  <a:lnTo>
                    <a:pt x="11" y="179"/>
                  </a:lnTo>
                  <a:lnTo>
                    <a:pt x="3" y="178"/>
                  </a:lnTo>
                  <a:lnTo>
                    <a:pt x="1" y="176"/>
                  </a:lnTo>
                  <a:lnTo>
                    <a:pt x="0" y="173"/>
                  </a:lnTo>
                  <a:lnTo>
                    <a:pt x="1" y="170"/>
                  </a:lnTo>
                  <a:lnTo>
                    <a:pt x="1" y="167"/>
                  </a:lnTo>
                  <a:lnTo>
                    <a:pt x="9" y="161"/>
                  </a:lnTo>
                  <a:lnTo>
                    <a:pt x="15" y="154"/>
                  </a:lnTo>
                  <a:lnTo>
                    <a:pt x="21" y="147"/>
                  </a:lnTo>
                  <a:lnTo>
                    <a:pt x="26" y="140"/>
                  </a:lnTo>
                  <a:lnTo>
                    <a:pt x="31" y="132"/>
                  </a:lnTo>
                  <a:lnTo>
                    <a:pt x="36" y="124"/>
                  </a:lnTo>
                  <a:lnTo>
                    <a:pt x="42" y="117"/>
                  </a:lnTo>
                  <a:lnTo>
                    <a:pt x="47" y="110"/>
                  </a:lnTo>
                  <a:lnTo>
                    <a:pt x="51" y="110"/>
                  </a:lnTo>
                  <a:lnTo>
                    <a:pt x="54" y="110"/>
                  </a:lnTo>
                  <a:lnTo>
                    <a:pt x="57" y="112"/>
                  </a:lnTo>
                  <a:lnTo>
                    <a:pt x="58" y="115"/>
                  </a:lnTo>
                  <a:lnTo>
                    <a:pt x="56" y="123"/>
                  </a:lnTo>
                  <a:lnTo>
                    <a:pt x="52" y="130"/>
                  </a:lnTo>
                  <a:lnTo>
                    <a:pt x="48" y="137"/>
                  </a:lnTo>
                  <a:lnTo>
                    <a:pt x="46" y="144"/>
                  </a:lnTo>
                  <a:lnTo>
                    <a:pt x="64" y="131"/>
                  </a:lnTo>
                  <a:lnTo>
                    <a:pt x="83" y="120"/>
                  </a:lnTo>
                  <a:lnTo>
                    <a:pt x="103" y="112"/>
                  </a:lnTo>
                  <a:lnTo>
                    <a:pt x="125" y="103"/>
                  </a:lnTo>
                  <a:lnTo>
                    <a:pt x="145" y="95"/>
                  </a:lnTo>
                  <a:lnTo>
                    <a:pt x="164" y="84"/>
                  </a:lnTo>
                  <a:lnTo>
                    <a:pt x="182" y="72"/>
                  </a:lnTo>
                  <a:lnTo>
                    <a:pt x="198" y="56"/>
                  </a:lnTo>
                  <a:lnTo>
                    <a:pt x="212" y="50"/>
                  </a:lnTo>
                  <a:lnTo>
                    <a:pt x="227" y="43"/>
                  </a:lnTo>
                  <a:lnTo>
                    <a:pt x="241" y="37"/>
                  </a:lnTo>
                  <a:lnTo>
                    <a:pt x="257" y="31"/>
                  </a:lnTo>
                  <a:lnTo>
                    <a:pt x="271" y="25"/>
                  </a:lnTo>
                  <a:lnTo>
                    <a:pt x="285" y="18"/>
                  </a:lnTo>
                  <a:lnTo>
                    <a:pt x="299" y="9"/>
                  </a:lnTo>
                  <a:lnTo>
                    <a:pt x="313" y="0"/>
                  </a:lnTo>
                  <a:lnTo>
                    <a:pt x="316" y="0"/>
                  </a:lnTo>
                  <a:lnTo>
                    <a:pt x="319" y="0"/>
                  </a:lnTo>
                  <a:lnTo>
                    <a:pt x="321" y="1"/>
                  </a:lnTo>
                  <a:lnTo>
                    <a:pt x="325" y="2"/>
                  </a:lnTo>
                  <a:close/>
                </a:path>
              </a:pathLst>
            </a:custGeom>
            <a:solidFill>
              <a:srgbClr val="FF001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5"/>
            <p:cNvSpPr>
              <a:spLocks/>
            </p:cNvSpPr>
            <p:nvPr/>
          </p:nvSpPr>
          <p:spPr bwMode="auto">
            <a:xfrm>
              <a:off x="1087" y="466"/>
              <a:ext cx="394" cy="293"/>
            </a:xfrm>
            <a:custGeom>
              <a:avLst/>
              <a:gdLst/>
              <a:ahLst/>
              <a:cxnLst>
                <a:cxn ang="0">
                  <a:pos x="393" y="92"/>
                </a:cxn>
                <a:cxn ang="0">
                  <a:pos x="394" y="92"/>
                </a:cxn>
                <a:cxn ang="0">
                  <a:pos x="352" y="293"/>
                </a:cxn>
                <a:cxn ang="0">
                  <a:pos x="0" y="113"/>
                </a:cxn>
                <a:cxn ang="0">
                  <a:pos x="5" y="0"/>
                </a:cxn>
                <a:cxn ang="0">
                  <a:pos x="393" y="92"/>
                </a:cxn>
              </a:cxnLst>
              <a:rect l="0" t="0" r="r" b="b"/>
              <a:pathLst>
                <a:path w="394" h="293">
                  <a:moveTo>
                    <a:pt x="393" y="92"/>
                  </a:moveTo>
                  <a:lnTo>
                    <a:pt x="394" y="92"/>
                  </a:lnTo>
                  <a:lnTo>
                    <a:pt x="352" y="293"/>
                  </a:lnTo>
                  <a:lnTo>
                    <a:pt x="0" y="113"/>
                  </a:lnTo>
                  <a:lnTo>
                    <a:pt x="5" y="0"/>
                  </a:lnTo>
                  <a:lnTo>
                    <a:pt x="393" y="9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 name="Freeform 24"/>
            <p:cNvSpPr>
              <a:spLocks/>
            </p:cNvSpPr>
            <p:nvPr/>
          </p:nvSpPr>
          <p:spPr bwMode="auto">
            <a:xfrm>
              <a:off x="591" y="471"/>
              <a:ext cx="359" cy="504"/>
            </a:xfrm>
            <a:custGeom>
              <a:avLst/>
              <a:gdLst/>
              <a:ahLst/>
              <a:cxnLst>
                <a:cxn ang="0">
                  <a:pos x="62" y="504"/>
                </a:cxn>
                <a:cxn ang="0">
                  <a:pos x="0" y="285"/>
                </a:cxn>
                <a:cxn ang="0">
                  <a:pos x="351" y="0"/>
                </a:cxn>
                <a:cxn ang="0">
                  <a:pos x="359" y="117"/>
                </a:cxn>
                <a:cxn ang="0">
                  <a:pos x="356" y="121"/>
                </a:cxn>
                <a:cxn ang="0">
                  <a:pos x="347" y="133"/>
                </a:cxn>
                <a:cxn ang="0">
                  <a:pos x="333" y="151"/>
                </a:cxn>
                <a:cxn ang="0">
                  <a:pos x="315" y="176"/>
                </a:cxn>
                <a:cxn ang="0">
                  <a:pos x="293" y="204"/>
                </a:cxn>
                <a:cxn ang="0">
                  <a:pos x="269" y="235"/>
                </a:cxn>
                <a:cxn ang="0">
                  <a:pos x="243" y="270"/>
                </a:cxn>
                <a:cxn ang="0">
                  <a:pos x="216" y="305"/>
                </a:cxn>
                <a:cxn ang="0">
                  <a:pos x="189" y="340"/>
                </a:cxn>
                <a:cxn ang="0">
                  <a:pos x="163" y="376"/>
                </a:cxn>
                <a:cxn ang="0">
                  <a:pos x="137" y="408"/>
                </a:cxn>
                <a:cxn ang="0">
                  <a:pos x="115" y="437"/>
                </a:cxn>
                <a:cxn ang="0">
                  <a:pos x="95" y="463"/>
                </a:cxn>
                <a:cxn ang="0">
                  <a:pos x="79" y="484"/>
                </a:cxn>
                <a:cxn ang="0">
                  <a:pos x="68" y="497"/>
                </a:cxn>
                <a:cxn ang="0">
                  <a:pos x="62" y="504"/>
                </a:cxn>
              </a:cxnLst>
              <a:rect l="0" t="0" r="r" b="b"/>
              <a:pathLst>
                <a:path w="359" h="504">
                  <a:moveTo>
                    <a:pt x="62" y="504"/>
                  </a:moveTo>
                  <a:lnTo>
                    <a:pt x="0" y="285"/>
                  </a:lnTo>
                  <a:lnTo>
                    <a:pt x="351" y="0"/>
                  </a:lnTo>
                  <a:lnTo>
                    <a:pt x="359" y="117"/>
                  </a:lnTo>
                  <a:lnTo>
                    <a:pt x="356" y="121"/>
                  </a:lnTo>
                  <a:lnTo>
                    <a:pt x="347" y="133"/>
                  </a:lnTo>
                  <a:lnTo>
                    <a:pt x="333" y="151"/>
                  </a:lnTo>
                  <a:lnTo>
                    <a:pt x="315" y="176"/>
                  </a:lnTo>
                  <a:lnTo>
                    <a:pt x="293" y="204"/>
                  </a:lnTo>
                  <a:lnTo>
                    <a:pt x="269" y="235"/>
                  </a:lnTo>
                  <a:lnTo>
                    <a:pt x="243" y="270"/>
                  </a:lnTo>
                  <a:lnTo>
                    <a:pt x="216" y="305"/>
                  </a:lnTo>
                  <a:lnTo>
                    <a:pt x="189" y="340"/>
                  </a:lnTo>
                  <a:lnTo>
                    <a:pt x="163" y="376"/>
                  </a:lnTo>
                  <a:lnTo>
                    <a:pt x="137" y="408"/>
                  </a:lnTo>
                  <a:lnTo>
                    <a:pt x="115" y="437"/>
                  </a:lnTo>
                  <a:lnTo>
                    <a:pt x="95" y="463"/>
                  </a:lnTo>
                  <a:lnTo>
                    <a:pt x="79" y="484"/>
                  </a:lnTo>
                  <a:lnTo>
                    <a:pt x="68" y="497"/>
                  </a:lnTo>
                  <a:lnTo>
                    <a:pt x="62" y="50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 name="Freeform 23"/>
            <p:cNvSpPr>
              <a:spLocks/>
            </p:cNvSpPr>
            <p:nvPr/>
          </p:nvSpPr>
          <p:spPr bwMode="auto">
            <a:xfrm>
              <a:off x="1265" y="533"/>
              <a:ext cx="79" cy="111"/>
            </a:xfrm>
            <a:custGeom>
              <a:avLst/>
              <a:gdLst/>
              <a:ahLst/>
              <a:cxnLst>
                <a:cxn ang="0">
                  <a:pos x="64" y="14"/>
                </a:cxn>
                <a:cxn ang="0">
                  <a:pos x="70" y="22"/>
                </a:cxn>
                <a:cxn ang="0">
                  <a:pos x="76" y="31"/>
                </a:cxn>
                <a:cxn ang="0">
                  <a:pos x="79" y="40"/>
                </a:cxn>
                <a:cxn ang="0">
                  <a:pos x="76" y="50"/>
                </a:cxn>
                <a:cxn ang="0">
                  <a:pos x="73" y="58"/>
                </a:cxn>
                <a:cxn ang="0">
                  <a:pos x="67" y="65"/>
                </a:cxn>
                <a:cxn ang="0">
                  <a:pos x="59" y="70"/>
                </a:cxn>
                <a:cxn ang="0">
                  <a:pos x="50" y="75"/>
                </a:cxn>
                <a:cxn ang="0">
                  <a:pos x="43" y="81"/>
                </a:cxn>
                <a:cxn ang="0">
                  <a:pos x="39" y="86"/>
                </a:cxn>
                <a:cxn ang="0">
                  <a:pos x="38" y="94"/>
                </a:cxn>
                <a:cxn ang="0">
                  <a:pos x="42" y="104"/>
                </a:cxn>
                <a:cxn ang="0">
                  <a:pos x="40" y="106"/>
                </a:cxn>
                <a:cxn ang="0">
                  <a:pos x="39" y="109"/>
                </a:cxn>
                <a:cxn ang="0">
                  <a:pos x="37" y="111"/>
                </a:cxn>
                <a:cxn ang="0">
                  <a:pos x="34" y="110"/>
                </a:cxn>
                <a:cxn ang="0">
                  <a:pos x="30" y="102"/>
                </a:cxn>
                <a:cxn ang="0">
                  <a:pos x="28" y="93"/>
                </a:cxn>
                <a:cxn ang="0">
                  <a:pos x="29" y="84"/>
                </a:cxn>
                <a:cxn ang="0">
                  <a:pos x="31" y="76"/>
                </a:cxn>
                <a:cxn ang="0">
                  <a:pos x="35" y="70"/>
                </a:cxn>
                <a:cxn ang="0">
                  <a:pos x="41" y="65"/>
                </a:cxn>
                <a:cxn ang="0">
                  <a:pos x="48" y="61"/>
                </a:cxn>
                <a:cxn ang="0">
                  <a:pos x="56" y="57"/>
                </a:cxn>
                <a:cxn ang="0">
                  <a:pos x="61" y="53"/>
                </a:cxn>
                <a:cxn ang="0">
                  <a:pos x="65" y="47"/>
                </a:cxn>
                <a:cxn ang="0">
                  <a:pos x="67" y="40"/>
                </a:cxn>
                <a:cxn ang="0">
                  <a:pos x="64" y="31"/>
                </a:cxn>
                <a:cxn ang="0">
                  <a:pos x="60" y="27"/>
                </a:cxn>
                <a:cxn ang="0">
                  <a:pos x="56" y="24"/>
                </a:cxn>
                <a:cxn ang="0">
                  <a:pos x="51" y="21"/>
                </a:cxn>
                <a:cxn ang="0">
                  <a:pos x="46" y="19"/>
                </a:cxn>
                <a:cxn ang="0">
                  <a:pos x="41" y="18"/>
                </a:cxn>
                <a:cxn ang="0">
                  <a:pos x="35" y="17"/>
                </a:cxn>
                <a:cxn ang="0">
                  <a:pos x="30" y="18"/>
                </a:cxn>
                <a:cxn ang="0">
                  <a:pos x="24" y="19"/>
                </a:cxn>
                <a:cxn ang="0">
                  <a:pos x="20" y="26"/>
                </a:cxn>
                <a:cxn ang="0">
                  <a:pos x="19" y="37"/>
                </a:cxn>
                <a:cxn ang="0">
                  <a:pos x="17" y="46"/>
                </a:cxn>
                <a:cxn ang="0">
                  <a:pos x="6" y="49"/>
                </a:cxn>
                <a:cxn ang="0">
                  <a:pos x="0" y="41"/>
                </a:cxn>
                <a:cxn ang="0">
                  <a:pos x="0" y="33"/>
                </a:cxn>
                <a:cxn ang="0">
                  <a:pos x="3" y="24"/>
                </a:cxn>
                <a:cxn ang="0">
                  <a:pos x="7" y="16"/>
                </a:cxn>
                <a:cxn ang="0">
                  <a:pos x="13" y="9"/>
                </a:cxn>
                <a:cxn ang="0">
                  <a:pos x="19" y="5"/>
                </a:cxn>
                <a:cxn ang="0">
                  <a:pos x="27" y="1"/>
                </a:cxn>
                <a:cxn ang="0">
                  <a:pos x="35" y="0"/>
                </a:cxn>
                <a:cxn ang="0">
                  <a:pos x="43" y="1"/>
                </a:cxn>
                <a:cxn ang="0">
                  <a:pos x="50" y="5"/>
                </a:cxn>
                <a:cxn ang="0">
                  <a:pos x="58" y="9"/>
                </a:cxn>
                <a:cxn ang="0">
                  <a:pos x="64" y="14"/>
                </a:cxn>
              </a:cxnLst>
              <a:rect l="0" t="0" r="r" b="b"/>
              <a:pathLst>
                <a:path w="79" h="111">
                  <a:moveTo>
                    <a:pt x="64" y="14"/>
                  </a:moveTo>
                  <a:lnTo>
                    <a:pt x="70" y="22"/>
                  </a:lnTo>
                  <a:lnTo>
                    <a:pt x="76" y="31"/>
                  </a:lnTo>
                  <a:lnTo>
                    <a:pt x="79" y="40"/>
                  </a:lnTo>
                  <a:lnTo>
                    <a:pt x="76" y="50"/>
                  </a:lnTo>
                  <a:lnTo>
                    <a:pt x="73" y="58"/>
                  </a:lnTo>
                  <a:lnTo>
                    <a:pt x="67" y="65"/>
                  </a:lnTo>
                  <a:lnTo>
                    <a:pt x="59" y="70"/>
                  </a:lnTo>
                  <a:lnTo>
                    <a:pt x="50" y="75"/>
                  </a:lnTo>
                  <a:lnTo>
                    <a:pt x="43" y="81"/>
                  </a:lnTo>
                  <a:lnTo>
                    <a:pt x="39" y="86"/>
                  </a:lnTo>
                  <a:lnTo>
                    <a:pt x="38" y="94"/>
                  </a:lnTo>
                  <a:lnTo>
                    <a:pt x="42" y="104"/>
                  </a:lnTo>
                  <a:lnTo>
                    <a:pt x="40" y="106"/>
                  </a:lnTo>
                  <a:lnTo>
                    <a:pt x="39" y="109"/>
                  </a:lnTo>
                  <a:lnTo>
                    <a:pt x="37" y="111"/>
                  </a:lnTo>
                  <a:lnTo>
                    <a:pt x="34" y="110"/>
                  </a:lnTo>
                  <a:lnTo>
                    <a:pt x="30" y="102"/>
                  </a:lnTo>
                  <a:lnTo>
                    <a:pt x="28" y="93"/>
                  </a:lnTo>
                  <a:lnTo>
                    <a:pt x="29" y="84"/>
                  </a:lnTo>
                  <a:lnTo>
                    <a:pt x="31" y="76"/>
                  </a:lnTo>
                  <a:lnTo>
                    <a:pt x="35" y="70"/>
                  </a:lnTo>
                  <a:lnTo>
                    <a:pt x="41" y="65"/>
                  </a:lnTo>
                  <a:lnTo>
                    <a:pt x="48" y="61"/>
                  </a:lnTo>
                  <a:lnTo>
                    <a:pt x="56" y="57"/>
                  </a:lnTo>
                  <a:lnTo>
                    <a:pt x="61" y="53"/>
                  </a:lnTo>
                  <a:lnTo>
                    <a:pt x="65" y="47"/>
                  </a:lnTo>
                  <a:lnTo>
                    <a:pt x="67" y="40"/>
                  </a:lnTo>
                  <a:lnTo>
                    <a:pt x="64" y="31"/>
                  </a:lnTo>
                  <a:lnTo>
                    <a:pt x="60" y="27"/>
                  </a:lnTo>
                  <a:lnTo>
                    <a:pt x="56" y="24"/>
                  </a:lnTo>
                  <a:lnTo>
                    <a:pt x="51" y="21"/>
                  </a:lnTo>
                  <a:lnTo>
                    <a:pt x="46" y="19"/>
                  </a:lnTo>
                  <a:lnTo>
                    <a:pt x="41" y="18"/>
                  </a:lnTo>
                  <a:lnTo>
                    <a:pt x="35" y="17"/>
                  </a:lnTo>
                  <a:lnTo>
                    <a:pt x="30" y="18"/>
                  </a:lnTo>
                  <a:lnTo>
                    <a:pt x="24" y="19"/>
                  </a:lnTo>
                  <a:lnTo>
                    <a:pt x="20" y="26"/>
                  </a:lnTo>
                  <a:lnTo>
                    <a:pt x="19" y="37"/>
                  </a:lnTo>
                  <a:lnTo>
                    <a:pt x="17" y="46"/>
                  </a:lnTo>
                  <a:lnTo>
                    <a:pt x="6" y="49"/>
                  </a:lnTo>
                  <a:lnTo>
                    <a:pt x="0" y="41"/>
                  </a:lnTo>
                  <a:lnTo>
                    <a:pt x="0" y="33"/>
                  </a:lnTo>
                  <a:lnTo>
                    <a:pt x="3" y="24"/>
                  </a:lnTo>
                  <a:lnTo>
                    <a:pt x="7" y="16"/>
                  </a:lnTo>
                  <a:lnTo>
                    <a:pt x="13" y="9"/>
                  </a:lnTo>
                  <a:lnTo>
                    <a:pt x="19" y="5"/>
                  </a:lnTo>
                  <a:lnTo>
                    <a:pt x="27" y="1"/>
                  </a:lnTo>
                  <a:lnTo>
                    <a:pt x="35" y="0"/>
                  </a:lnTo>
                  <a:lnTo>
                    <a:pt x="43" y="1"/>
                  </a:lnTo>
                  <a:lnTo>
                    <a:pt x="50" y="5"/>
                  </a:lnTo>
                  <a:lnTo>
                    <a:pt x="58" y="9"/>
                  </a:lnTo>
                  <a:lnTo>
                    <a:pt x="64" y="14"/>
                  </a:lnTo>
                  <a:close/>
                </a:path>
              </a:pathLst>
            </a:custGeom>
            <a:solidFill>
              <a:srgbClr val="FF001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Freeform 22"/>
            <p:cNvSpPr>
              <a:spLocks/>
            </p:cNvSpPr>
            <p:nvPr/>
          </p:nvSpPr>
          <p:spPr bwMode="auto">
            <a:xfrm>
              <a:off x="646" y="586"/>
              <a:ext cx="260" cy="243"/>
            </a:xfrm>
            <a:custGeom>
              <a:avLst/>
              <a:gdLst/>
              <a:ahLst/>
              <a:cxnLst>
                <a:cxn ang="0">
                  <a:pos x="260" y="11"/>
                </a:cxn>
                <a:cxn ang="0">
                  <a:pos x="233" y="29"/>
                </a:cxn>
                <a:cxn ang="0">
                  <a:pos x="208" y="49"/>
                </a:cxn>
                <a:cxn ang="0">
                  <a:pos x="184" y="70"/>
                </a:cxn>
                <a:cxn ang="0">
                  <a:pos x="163" y="95"/>
                </a:cxn>
                <a:cxn ang="0">
                  <a:pos x="151" y="107"/>
                </a:cxn>
                <a:cxn ang="0">
                  <a:pos x="138" y="115"/>
                </a:cxn>
                <a:cxn ang="0">
                  <a:pos x="124" y="122"/>
                </a:cxn>
                <a:cxn ang="0">
                  <a:pos x="111" y="129"/>
                </a:cxn>
                <a:cxn ang="0">
                  <a:pos x="91" y="151"/>
                </a:cxn>
                <a:cxn ang="0">
                  <a:pos x="71" y="171"/>
                </a:cxn>
                <a:cxn ang="0">
                  <a:pos x="52" y="191"/>
                </a:cxn>
                <a:cxn ang="0">
                  <a:pos x="35" y="212"/>
                </a:cxn>
                <a:cxn ang="0">
                  <a:pos x="49" y="214"/>
                </a:cxn>
                <a:cxn ang="0">
                  <a:pos x="64" y="211"/>
                </a:cxn>
                <a:cxn ang="0">
                  <a:pos x="77" y="209"/>
                </a:cxn>
                <a:cxn ang="0">
                  <a:pos x="89" y="216"/>
                </a:cxn>
                <a:cxn ang="0">
                  <a:pos x="77" y="224"/>
                </a:cxn>
                <a:cxn ang="0">
                  <a:pos x="59" y="227"/>
                </a:cxn>
                <a:cxn ang="0">
                  <a:pos x="42" y="232"/>
                </a:cxn>
                <a:cxn ang="0">
                  <a:pos x="24" y="239"/>
                </a:cxn>
                <a:cxn ang="0">
                  <a:pos x="8" y="243"/>
                </a:cxn>
                <a:cxn ang="0">
                  <a:pos x="0" y="231"/>
                </a:cxn>
                <a:cxn ang="0">
                  <a:pos x="9" y="217"/>
                </a:cxn>
                <a:cxn ang="0">
                  <a:pos x="15" y="200"/>
                </a:cxn>
                <a:cxn ang="0">
                  <a:pos x="19" y="183"/>
                </a:cxn>
                <a:cxn ang="0">
                  <a:pos x="26" y="169"/>
                </a:cxn>
                <a:cxn ang="0">
                  <a:pos x="38" y="168"/>
                </a:cxn>
                <a:cxn ang="0">
                  <a:pos x="39" y="178"/>
                </a:cxn>
                <a:cxn ang="0">
                  <a:pos x="54" y="171"/>
                </a:cxn>
                <a:cxn ang="0">
                  <a:pos x="77" y="146"/>
                </a:cxn>
                <a:cxn ang="0">
                  <a:pos x="99" y="121"/>
                </a:cxn>
                <a:cxn ang="0">
                  <a:pos x="126" y="102"/>
                </a:cxn>
                <a:cxn ang="0">
                  <a:pos x="152" y="82"/>
                </a:cxn>
                <a:cxn ang="0">
                  <a:pos x="178" y="57"/>
                </a:cxn>
                <a:cxn ang="0">
                  <a:pos x="206" y="33"/>
                </a:cxn>
                <a:cxn ang="0">
                  <a:pos x="234" y="11"/>
                </a:cxn>
                <a:cxn ang="0">
                  <a:pos x="252" y="0"/>
                </a:cxn>
                <a:cxn ang="0">
                  <a:pos x="258" y="2"/>
                </a:cxn>
              </a:cxnLst>
              <a:rect l="0" t="0" r="r" b="b"/>
              <a:pathLst>
                <a:path w="260" h="243">
                  <a:moveTo>
                    <a:pt x="260" y="4"/>
                  </a:moveTo>
                  <a:lnTo>
                    <a:pt x="260" y="11"/>
                  </a:lnTo>
                  <a:lnTo>
                    <a:pt x="247" y="20"/>
                  </a:lnTo>
                  <a:lnTo>
                    <a:pt x="233" y="29"/>
                  </a:lnTo>
                  <a:lnTo>
                    <a:pt x="221" y="39"/>
                  </a:lnTo>
                  <a:lnTo>
                    <a:pt x="208" y="49"/>
                  </a:lnTo>
                  <a:lnTo>
                    <a:pt x="195" y="60"/>
                  </a:lnTo>
                  <a:lnTo>
                    <a:pt x="184" y="70"/>
                  </a:lnTo>
                  <a:lnTo>
                    <a:pt x="172" y="82"/>
                  </a:lnTo>
                  <a:lnTo>
                    <a:pt x="163" y="95"/>
                  </a:lnTo>
                  <a:lnTo>
                    <a:pt x="157" y="101"/>
                  </a:lnTo>
                  <a:lnTo>
                    <a:pt x="151" y="107"/>
                  </a:lnTo>
                  <a:lnTo>
                    <a:pt x="144" y="111"/>
                  </a:lnTo>
                  <a:lnTo>
                    <a:pt x="138" y="115"/>
                  </a:lnTo>
                  <a:lnTo>
                    <a:pt x="131" y="118"/>
                  </a:lnTo>
                  <a:lnTo>
                    <a:pt x="124" y="122"/>
                  </a:lnTo>
                  <a:lnTo>
                    <a:pt x="118" y="125"/>
                  </a:lnTo>
                  <a:lnTo>
                    <a:pt x="111" y="129"/>
                  </a:lnTo>
                  <a:lnTo>
                    <a:pt x="101" y="140"/>
                  </a:lnTo>
                  <a:lnTo>
                    <a:pt x="91" y="151"/>
                  </a:lnTo>
                  <a:lnTo>
                    <a:pt x="81" y="161"/>
                  </a:lnTo>
                  <a:lnTo>
                    <a:pt x="71" y="171"/>
                  </a:lnTo>
                  <a:lnTo>
                    <a:pt x="61" y="181"/>
                  </a:lnTo>
                  <a:lnTo>
                    <a:pt x="52" y="191"/>
                  </a:lnTo>
                  <a:lnTo>
                    <a:pt x="43" y="201"/>
                  </a:lnTo>
                  <a:lnTo>
                    <a:pt x="35" y="212"/>
                  </a:lnTo>
                  <a:lnTo>
                    <a:pt x="42" y="214"/>
                  </a:lnTo>
                  <a:lnTo>
                    <a:pt x="49" y="214"/>
                  </a:lnTo>
                  <a:lnTo>
                    <a:pt x="56" y="212"/>
                  </a:lnTo>
                  <a:lnTo>
                    <a:pt x="64" y="211"/>
                  </a:lnTo>
                  <a:lnTo>
                    <a:pt x="71" y="209"/>
                  </a:lnTo>
                  <a:lnTo>
                    <a:pt x="77" y="209"/>
                  </a:lnTo>
                  <a:lnTo>
                    <a:pt x="83" y="211"/>
                  </a:lnTo>
                  <a:lnTo>
                    <a:pt x="89" y="216"/>
                  </a:lnTo>
                  <a:lnTo>
                    <a:pt x="86" y="224"/>
                  </a:lnTo>
                  <a:lnTo>
                    <a:pt x="77" y="224"/>
                  </a:lnTo>
                  <a:lnTo>
                    <a:pt x="68" y="226"/>
                  </a:lnTo>
                  <a:lnTo>
                    <a:pt x="59" y="227"/>
                  </a:lnTo>
                  <a:lnTo>
                    <a:pt x="51" y="230"/>
                  </a:lnTo>
                  <a:lnTo>
                    <a:pt x="42" y="232"/>
                  </a:lnTo>
                  <a:lnTo>
                    <a:pt x="33" y="235"/>
                  </a:lnTo>
                  <a:lnTo>
                    <a:pt x="24" y="239"/>
                  </a:lnTo>
                  <a:lnTo>
                    <a:pt x="15" y="243"/>
                  </a:lnTo>
                  <a:lnTo>
                    <a:pt x="8" y="243"/>
                  </a:lnTo>
                  <a:lnTo>
                    <a:pt x="2" y="237"/>
                  </a:lnTo>
                  <a:lnTo>
                    <a:pt x="0" y="231"/>
                  </a:lnTo>
                  <a:lnTo>
                    <a:pt x="3" y="224"/>
                  </a:lnTo>
                  <a:lnTo>
                    <a:pt x="9" y="217"/>
                  </a:lnTo>
                  <a:lnTo>
                    <a:pt x="12" y="209"/>
                  </a:lnTo>
                  <a:lnTo>
                    <a:pt x="15" y="200"/>
                  </a:lnTo>
                  <a:lnTo>
                    <a:pt x="17" y="191"/>
                  </a:lnTo>
                  <a:lnTo>
                    <a:pt x="19" y="183"/>
                  </a:lnTo>
                  <a:lnTo>
                    <a:pt x="22" y="175"/>
                  </a:lnTo>
                  <a:lnTo>
                    <a:pt x="26" y="169"/>
                  </a:lnTo>
                  <a:lnTo>
                    <a:pt x="34" y="164"/>
                  </a:lnTo>
                  <a:lnTo>
                    <a:pt x="38" y="168"/>
                  </a:lnTo>
                  <a:lnTo>
                    <a:pt x="39" y="173"/>
                  </a:lnTo>
                  <a:lnTo>
                    <a:pt x="39" y="178"/>
                  </a:lnTo>
                  <a:lnTo>
                    <a:pt x="41" y="182"/>
                  </a:lnTo>
                  <a:lnTo>
                    <a:pt x="54" y="171"/>
                  </a:lnTo>
                  <a:lnTo>
                    <a:pt x="65" y="158"/>
                  </a:lnTo>
                  <a:lnTo>
                    <a:pt x="77" y="146"/>
                  </a:lnTo>
                  <a:lnTo>
                    <a:pt x="88" y="133"/>
                  </a:lnTo>
                  <a:lnTo>
                    <a:pt x="99" y="121"/>
                  </a:lnTo>
                  <a:lnTo>
                    <a:pt x="112" y="111"/>
                  </a:lnTo>
                  <a:lnTo>
                    <a:pt x="126" y="102"/>
                  </a:lnTo>
                  <a:lnTo>
                    <a:pt x="141" y="96"/>
                  </a:lnTo>
                  <a:lnTo>
                    <a:pt x="152" y="82"/>
                  </a:lnTo>
                  <a:lnTo>
                    <a:pt x="164" y="69"/>
                  </a:lnTo>
                  <a:lnTo>
                    <a:pt x="178" y="57"/>
                  </a:lnTo>
                  <a:lnTo>
                    <a:pt x="192" y="44"/>
                  </a:lnTo>
                  <a:lnTo>
                    <a:pt x="206" y="33"/>
                  </a:lnTo>
                  <a:lnTo>
                    <a:pt x="220" y="22"/>
                  </a:lnTo>
                  <a:lnTo>
                    <a:pt x="234" y="11"/>
                  </a:lnTo>
                  <a:lnTo>
                    <a:pt x="249" y="0"/>
                  </a:lnTo>
                  <a:lnTo>
                    <a:pt x="252" y="0"/>
                  </a:lnTo>
                  <a:lnTo>
                    <a:pt x="255" y="0"/>
                  </a:lnTo>
                  <a:lnTo>
                    <a:pt x="258" y="2"/>
                  </a:lnTo>
                  <a:lnTo>
                    <a:pt x="260" y="4"/>
                  </a:lnTo>
                  <a:close/>
                </a:path>
              </a:pathLst>
            </a:custGeom>
            <a:solidFill>
              <a:srgbClr val="FF001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 name="Freeform 21"/>
            <p:cNvSpPr>
              <a:spLocks/>
            </p:cNvSpPr>
            <p:nvPr/>
          </p:nvSpPr>
          <p:spPr bwMode="auto">
            <a:xfrm>
              <a:off x="1301" y="653"/>
              <a:ext cx="26" cy="26"/>
            </a:xfrm>
            <a:custGeom>
              <a:avLst/>
              <a:gdLst/>
              <a:ahLst/>
              <a:cxnLst>
                <a:cxn ang="0">
                  <a:pos x="26" y="13"/>
                </a:cxn>
                <a:cxn ang="0">
                  <a:pos x="25" y="17"/>
                </a:cxn>
                <a:cxn ang="0">
                  <a:pos x="24" y="20"/>
                </a:cxn>
                <a:cxn ang="0">
                  <a:pos x="22" y="23"/>
                </a:cxn>
                <a:cxn ang="0">
                  <a:pos x="19" y="25"/>
                </a:cxn>
                <a:cxn ang="0">
                  <a:pos x="12" y="26"/>
                </a:cxn>
                <a:cxn ang="0">
                  <a:pos x="7" y="23"/>
                </a:cxn>
                <a:cxn ang="0">
                  <a:pos x="3" y="18"/>
                </a:cxn>
                <a:cxn ang="0">
                  <a:pos x="0" y="14"/>
                </a:cxn>
                <a:cxn ang="0">
                  <a:pos x="0" y="8"/>
                </a:cxn>
                <a:cxn ang="0">
                  <a:pos x="2" y="3"/>
                </a:cxn>
                <a:cxn ang="0">
                  <a:pos x="6" y="1"/>
                </a:cxn>
                <a:cxn ang="0">
                  <a:pos x="11" y="0"/>
                </a:cxn>
                <a:cxn ang="0">
                  <a:pos x="17" y="1"/>
                </a:cxn>
                <a:cxn ang="0">
                  <a:pos x="22" y="3"/>
                </a:cxn>
                <a:cxn ang="0">
                  <a:pos x="25" y="7"/>
                </a:cxn>
                <a:cxn ang="0">
                  <a:pos x="26" y="13"/>
                </a:cxn>
              </a:cxnLst>
              <a:rect l="0" t="0" r="r" b="b"/>
              <a:pathLst>
                <a:path w="26" h="26">
                  <a:moveTo>
                    <a:pt x="26" y="13"/>
                  </a:moveTo>
                  <a:lnTo>
                    <a:pt x="25" y="17"/>
                  </a:lnTo>
                  <a:lnTo>
                    <a:pt x="24" y="20"/>
                  </a:lnTo>
                  <a:lnTo>
                    <a:pt x="22" y="23"/>
                  </a:lnTo>
                  <a:lnTo>
                    <a:pt x="19" y="25"/>
                  </a:lnTo>
                  <a:lnTo>
                    <a:pt x="12" y="26"/>
                  </a:lnTo>
                  <a:lnTo>
                    <a:pt x="7" y="23"/>
                  </a:lnTo>
                  <a:lnTo>
                    <a:pt x="3" y="18"/>
                  </a:lnTo>
                  <a:lnTo>
                    <a:pt x="0" y="14"/>
                  </a:lnTo>
                  <a:lnTo>
                    <a:pt x="0" y="8"/>
                  </a:lnTo>
                  <a:lnTo>
                    <a:pt x="2" y="3"/>
                  </a:lnTo>
                  <a:lnTo>
                    <a:pt x="6" y="1"/>
                  </a:lnTo>
                  <a:lnTo>
                    <a:pt x="11" y="0"/>
                  </a:lnTo>
                  <a:lnTo>
                    <a:pt x="17" y="1"/>
                  </a:lnTo>
                  <a:lnTo>
                    <a:pt x="22" y="3"/>
                  </a:lnTo>
                  <a:lnTo>
                    <a:pt x="25" y="7"/>
                  </a:lnTo>
                  <a:lnTo>
                    <a:pt x="26" y="13"/>
                  </a:lnTo>
                  <a:close/>
                </a:path>
              </a:pathLst>
            </a:custGeom>
            <a:solidFill>
              <a:srgbClr val="FF001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 name="Freeform 20"/>
            <p:cNvSpPr>
              <a:spLocks/>
            </p:cNvSpPr>
            <p:nvPr/>
          </p:nvSpPr>
          <p:spPr bwMode="auto">
            <a:xfrm>
              <a:off x="117" y="387"/>
              <a:ext cx="1943" cy="1349"/>
            </a:xfrm>
            <a:custGeom>
              <a:avLst/>
              <a:gdLst/>
              <a:ahLst/>
              <a:cxnLst>
                <a:cxn ang="0">
                  <a:pos x="1661" y="39"/>
                </a:cxn>
                <a:cxn ang="0">
                  <a:pos x="1688" y="66"/>
                </a:cxn>
                <a:cxn ang="0">
                  <a:pos x="1704" y="110"/>
                </a:cxn>
                <a:cxn ang="0">
                  <a:pos x="1725" y="144"/>
                </a:cxn>
                <a:cxn ang="0">
                  <a:pos x="1716" y="219"/>
                </a:cxn>
                <a:cxn ang="0">
                  <a:pos x="1696" y="299"/>
                </a:cxn>
                <a:cxn ang="0">
                  <a:pos x="1745" y="405"/>
                </a:cxn>
                <a:cxn ang="0">
                  <a:pos x="1808" y="489"/>
                </a:cxn>
                <a:cxn ang="0">
                  <a:pos x="1862" y="568"/>
                </a:cxn>
                <a:cxn ang="0">
                  <a:pos x="1834" y="625"/>
                </a:cxn>
                <a:cxn ang="0">
                  <a:pos x="1809" y="683"/>
                </a:cxn>
                <a:cxn ang="0">
                  <a:pos x="1866" y="719"/>
                </a:cxn>
                <a:cxn ang="0">
                  <a:pos x="1943" y="739"/>
                </a:cxn>
                <a:cxn ang="0">
                  <a:pos x="1914" y="966"/>
                </a:cxn>
                <a:cxn ang="0">
                  <a:pos x="1880" y="996"/>
                </a:cxn>
                <a:cxn ang="0">
                  <a:pos x="1824" y="1008"/>
                </a:cxn>
                <a:cxn ang="0">
                  <a:pos x="1752" y="1001"/>
                </a:cxn>
                <a:cxn ang="0">
                  <a:pos x="1769" y="1114"/>
                </a:cxn>
                <a:cxn ang="0">
                  <a:pos x="1819" y="1165"/>
                </a:cxn>
                <a:cxn ang="0">
                  <a:pos x="1851" y="1212"/>
                </a:cxn>
                <a:cxn ang="0">
                  <a:pos x="1830" y="1295"/>
                </a:cxn>
                <a:cxn ang="0">
                  <a:pos x="1786" y="1309"/>
                </a:cxn>
                <a:cxn ang="0">
                  <a:pos x="1741" y="1308"/>
                </a:cxn>
                <a:cxn ang="0">
                  <a:pos x="1742" y="1282"/>
                </a:cxn>
                <a:cxn ang="0">
                  <a:pos x="1768" y="1249"/>
                </a:cxn>
                <a:cxn ang="0">
                  <a:pos x="1722" y="1209"/>
                </a:cxn>
                <a:cxn ang="0">
                  <a:pos x="1685" y="1223"/>
                </a:cxn>
                <a:cxn ang="0">
                  <a:pos x="1667" y="1287"/>
                </a:cxn>
                <a:cxn ang="0">
                  <a:pos x="1663" y="1337"/>
                </a:cxn>
                <a:cxn ang="0">
                  <a:pos x="1563" y="1345"/>
                </a:cxn>
                <a:cxn ang="0">
                  <a:pos x="1503" y="1332"/>
                </a:cxn>
                <a:cxn ang="0">
                  <a:pos x="1546" y="1308"/>
                </a:cxn>
                <a:cxn ang="0">
                  <a:pos x="1591" y="1269"/>
                </a:cxn>
                <a:cxn ang="0">
                  <a:pos x="1538" y="1201"/>
                </a:cxn>
                <a:cxn ang="0">
                  <a:pos x="669" y="1349"/>
                </a:cxn>
                <a:cxn ang="0">
                  <a:pos x="1458" y="1096"/>
                </a:cxn>
                <a:cxn ang="0">
                  <a:pos x="1438" y="1005"/>
                </a:cxn>
                <a:cxn ang="0">
                  <a:pos x="1410" y="887"/>
                </a:cxn>
                <a:cxn ang="0">
                  <a:pos x="1370" y="866"/>
                </a:cxn>
                <a:cxn ang="0">
                  <a:pos x="1353" y="809"/>
                </a:cxn>
                <a:cxn ang="0">
                  <a:pos x="1317" y="805"/>
                </a:cxn>
                <a:cxn ang="0">
                  <a:pos x="1336" y="771"/>
                </a:cxn>
                <a:cxn ang="0">
                  <a:pos x="1393" y="720"/>
                </a:cxn>
                <a:cxn ang="0">
                  <a:pos x="1418" y="656"/>
                </a:cxn>
                <a:cxn ang="0">
                  <a:pos x="1418" y="592"/>
                </a:cxn>
                <a:cxn ang="0">
                  <a:pos x="1403" y="491"/>
                </a:cxn>
                <a:cxn ang="0">
                  <a:pos x="2" y="665"/>
                </a:cxn>
                <a:cxn ang="0">
                  <a:pos x="1414" y="417"/>
                </a:cxn>
                <a:cxn ang="0">
                  <a:pos x="1459" y="282"/>
                </a:cxn>
                <a:cxn ang="0">
                  <a:pos x="1474" y="318"/>
                </a:cxn>
                <a:cxn ang="0">
                  <a:pos x="1492" y="358"/>
                </a:cxn>
                <a:cxn ang="0">
                  <a:pos x="1468" y="411"/>
                </a:cxn>
                <a:cxn ang="0">
                  <a:pos x="1498" y="464"/>
                </a:cxn>
                <a:cxn ang="0">
                  <a:pos x="1523" y="407"/>
                </a:cxn>
                <a:cxn ang="0">
                  <a:pos x="1562" y="346"/>
                </a:cxn>
                <a:cxn ang="0">
                  <a:pos x="1514" y="305"/>
                </a:cxn>
                <a:cxn ang="0">
                  <a:pos x="1458" y="247"/>
                </a:cxn>
                <a:cxn ang="0">
                  <a:pos x="1453" y="172"/>
                </a:cxn>
                <a:cxn ang="0">
                  <a:pos x="1473" y="123"/>
                </a:cxn>
                <a:cxn ang="0">
                  <a:pos x="1542" y="75"/>
                </a:cxn>
                <a:cxn ang="0">
                  <a:pos x="1556" y="3"/>
                </a:cxn>
                <a:cxn ang="0">
                  <a:pos x="1617" y="16"/>
                </a:cxn>
              </a:cxnLst>
              <a:rect l="0" t="0" r="r" b="b"/>
              <a:pathLst>
                <a:path w="1943" h="1349">
                  <a:moveTo>
                    <a:pt x="1633" y="37"/>
                  </a:moveTo>
                  <a:lnTo>
                    <a:pt x="1640" y="37"/>
                  </a:lnTo>
                  <a:lnTo>
                    <a:pt x="1648" y="37"/>
                  </a:lnTo>
                  <a:lnTo>
                    <a:pt x="1655" y="38"/>
                  </a:lnTo>
                  <a:lnTo>
                    <a:pt x="1661" y="39"/>
                  </a:lnTo>
                  <a:lnTo>
                    <a:pt x="1667" y="42"/>
                  </a:lnTo>
                  <a:lnTo>
                    <a:pt x="1673" y="45"/>
                  </a:lnTo>
                  <a:lnTo>
                    <a:pt x="1678" y="50"/>
                  </a:lnTo>
                  <a:lnTo>
                    <a:pt x="1682" y="57"/>
                  </a:lnTo>
                  <a:lnTo>
                    <a:pt x="1688" y="66"/>
                  </a:lnTo>
                  <a:lnTo>
                    <a:pt x="1691" y="75"/>
                  </a:lnTo>
                  <a:lnTo>
                    <a:pt x="1692" y="86"/>
                  </a:lnTo>
                  <a:lnTo>
                    <a:pt x="1691" y="97"/>
                  </a:lnTo>
                  <a:lnTo>
                    <a:pt x="1697" y="103"/>
                  </a:lnTo>
                  <a:lnTo>
                    <a:pt x="1704" y="110"/>
                  </a:lnTo>
                  <a:lnTo>
                    <a:pt x="1710" y="116"/>
                  </a:lnTo>
                  <a:lnTo>
                    <a:pt x="1715" y="122"/>
                  </a:lnTo>
                  <a:lnTo>
                    <a:pt x="1720" y="128"/>
                  </a:lnTo>
                  <a:lnTo>
                    <a:pt x="1724" y="135"/>
                  </a:lnTo>
                  <a:lnTo>
                    <a:pt x="1725" y="144"/>
                  </a:lnTo>
                  <a:lnTo>
                    <a:pt x="1725" y="154"/>
                  </a:lnTo>
                  <a:lnTo>
                    <a:pt x="1725" y="171"/>
                  </a:lnTo>
                  <a:lnTo>
                    <a:pt x="1723" y="188"/>
                  </a:lnTo>
                  <a:lnTo>
                    <a:pt x="1720" y="204"/>
                  </a:lnTo>
                  <a:lnTo>
                    <a:pt x="1716" y="219"/>
                  </a:lnTo>
                  <a:lnTo>
                    <a:pt x="1710" y="234"/>
                  </a:lnTo>
                  <a:lnTo>
                    <a:pt x="1704" y="249"/>
                  </a:lnTo>
                  <a:lnTo>
                    <a:pt x="1696" y="263"/>
                  </a:lnTo>
                  <a:lnTo>
                    <a:pt x="1688" y="277"/>
                  </a:lnTo>
                  <a:lnTo>
                    <a:pt x="1696" y="299"/>
                  </a:lnTo>
                  <a:lnTo>
                    <a:pt x="1705" y="320"/>
                  </a:lnTo>
                  <a:lnTo>
                    <a:pt x="1714" y="343"/>
                  </a:lnTo>
                  <a:lnTo>
                    <a:pt x="1723" y="364"/>
                  </a:lnTo>
                  <a:lnTo>
                    <a:pt x="1733" y="385"/>
                  </a:lnTo>
                  <a:lnTo>
                    <a:pt x="1745" y="405"/>
                  </a:lnTo>
                  <a:lnTo>
                    <a:pt x="1758" y="424"/>
                  </a:lnTo>
                  <a:lnTo>
                    <a:pt x="1775" y="444"/>
                  </a:lnTo>
                  <a:lnTo>
                    <a:pt x="1785" y="459"/>
                  </a:lnTo>
                  <a:lnTo>
                    <a:pt x="1796" y="474"/>
                  </a:lnTo>
                  <a:lnTo>
                    <a:pt x="1808" y="489"/>
                  </a:lnTo>
                  <a:lnTo>
                    <a:pt x="1820" y="504"/>
                  </a:lnTo>
                  <a:lnTo>
                    <a:pt x="1832" y="519"/>
                  </a:lnTo>
                  <a:lnTo>
                    <a:pt x="1845" y="535"/>
                  </a:lnTo>
                  <a:lnTo>
                    <a:pt x="1854" y="551"/>
                  </a:lnTo>
                  <a:lnTo>
                    <a:pt x="1862" y="568"/>
                  </a:lnTo>
                  <a:lnTo>
                    <a:pt x="1861" y="581"/>
                  </a:lnTo>
                  <a:lnTo>
                    <a:pt x="1857" y="594"/>
                  </a:lnTo>
                  <a:lnTo>
                    <a:pt x="1851" y="605"/>
                  </a:lnTo>
                  <a:lnTo>
                    <a:pt x="1843" y="615"/>
                  </a:lnTo>
                  <a:lnTo>
                    <a:pt x="1834" y="625"/>
                  </a:lnTo>
                  <a:lnTo>
                    <a:pt x="1826" y="636"/>
                  </a:lnTo>
                  <a:lnTo>
                    <a:pt x="1817" y="645"/>
                  </a:lnTo>
                  <a:lnTo>
                    <a:pt x="1808" y="654"/>
                  </a:lnTo>
                  <a:lnTo>
                    <a:pt x="1808" y="668"/>
                  </a:lnTo>
                  <a:lnTo>
                    <a:pt x="1809" y="683"/>
                  </a:lnTo>
                  <a:lnTo>
                    <a:pt x="1811" y="697"/>
                  </a:lnTo>
                  <a:lnTo>
                    <a:pt x="1818" y="709"/>
                  </a:lnTo>
                  <a:lnTo>
                    <a:pt x="1834" y="712"/>
                  </a:lnTo>
                  <a:lnTo>
                    <a:pt x="1850" y="715"/>
                  </a:lnTo>
                  <a:lnTo>
                    <a:pt x="1866" y="719"/>
                  </a:lnTo>
                  <a:lnTo>
                    <a:pt x="1881" y="722"/>
                  </a:lnTo>
                  <a:lnTo>
                    <a:pt x="1896" y="726"/>
                  </a:lnTo>
                  <a:lnTo>
                    <a:pt x="1911" y="730"/>
                  </a:lnTo>
                  <a:lnTo>
                    <a:pt x="1928" y="735"/>
                  </a:lnTo>
                  <a:lnTo>
                    <a:pt x="1943" y="739"/>
                  </a:lnTo>
                  <a:lnTo>
                    <a:pt x="1933" y="793"/>
                  </a:lnTo>
                  <a:lnTo>
                    <a:pt x="1926" y="860"/>
                  </a:lnTo>
                  <a:lnTo>
                    <a:pt x="1921" y="920"/>
                  </a:lnTo>
                  <a:lnTo>
                    <a:pt x="1921" y="959"/>
                  </a:lnTo>
                  <a:lnTo>
                    <a:pt x="1914" y="966"/>
                  </a:lnTo>
                  <a:lnTo>
                    <a:pt x="1908" y="972"/>
                  </a:lnTo>
                  <a:lnTo>
                    <a:pt x="1901" y="978"/>
                  </a:lnTo>
                  <a:lnTo>
                    <a:pt x="1894" y="984"/>
                  </a:lnTo>
                  <a:lnTo>
                    <a:pt x="1886" y="990"/>
                  </a:lnTo>
                  <a:lnTo>
                    <a:pt x="1880" y="996"/>
                  </a:lnTo>
                  <a:lnTo>
                    <a:pt x="1874" y="1003"/>
                  </a:lnTo>
                  <a:lnTo>
                    <a:pt x="1870" y="1010"/>
                  </a:lnTo>
                  <a:lnTo>
                    <a:pt x="1859" y="1010"/>
                  </a:lnTo>
                  <a:lnTo>
                    <a:pt x="1842" y="1010"/>
                  </a:lnTo>
                  <a:lnTo>
                    <a:pt x="1824" y="1008"/>
                  </a:lnTo>
                  <a:lnTo>
                    <a:pt x="1805" y="1007"/>
                  </a:lnTo>
                  <a:lnTo>
                    <a:pt x="1787" y="1005"/>
                  </a:lnTo>
                  <a:lnTo>
                    <a:pt x="1770" y="1003"/>
                  </a:lnTo>
                  <a:lnTo>
                    <a:pt x="1758" y="1002"/>
                  </a:lnTo>
                  <a:lnTo>
                    <a:pt x="1752" y="1001"/>
                  </a:lnTo>
                  <a:lnTo>
                    <a:pt x="1753" y="1027"/>
                  </a:lnTo>
                  <a:lnTo>
                    <a:pt x="1753" y="1053"/>
                  </a:lnTo>
                  <a:lnTo>
                    <a:pt x="1754" y="1080"/>
                  </a:lnTo>
                  <a:lnTo>
                    <a:pt x="1758" y="1105"/>
                  </a:lnTo>
                  <a:lnTo>
                    <a:pt x="1769" y="1114"/>
                  </a:lnTo>
                  <a:lnTo>
                    <a:pt x="1781" y="1124"/>
                  </a:lnTo>
                  <a:lnTo>
                    <a:pt x="1792" y="1134"/>
                  </a:lnTo>
                  <a:lnTo>
                    <a:pt x="1802" y="1144"/>
                  </a:lnTo>
                  <a:lnTo>
                    <a:pt x="1811" y="1154"/>
                  </a:lnTo>
                  <a:lnTo>
                    <a:pt x="1819" y="1165"/>
                  </a:lnTo>
                  <a:lnTo>
                    <a:pt x="1826" y="1178"/>
                  </a:lnTo>
                  <a:lnTo>
                    <a:pt x="1830" y="1191"/>
                  </a:lnTo>
                  <a:lnTo>
                    <a:pt x="1840" y="1196"/>
                  </a:lnTo>
                  <a:lnTo>
                    <a:pt x="1847" y="1203"/>
                  </a:lnTo>
                  <a:lnTo>
                    <a:pt x="1851" y="1212"/>
                  </a:lnTo>
                  <a:lnTo>
                    <a:pt x="1852" y="1224"/>
                  </a:lnTo>
                  <a:lnTo>
                    <a:pt x="1846" y="1241"/>
                  </a:lnTo>
                  <a:lnTo>
                    <a:pt x="1839" y="1258"/>
                  </a:lnTo>
                  <a:lnTo>
                    <a:pt x="1834" y="1276"/>
                  </a:lnTo>
                  <a:lnTo>
                    <a:pt x="1830" y="1295"/>
                  </a:lnTo>
                  <a:lnTo>
                    <a:pt x="1822" y="1300"/>
                  </a:lnTo>
                  <a:lnTo>
                    <a:pt x="1814" y="1304"/>
                  </a:lnTo>
                  <a:lnTo>
                    <a:pt x="1805" y="1307"/>
                  </a:lnTo>
                  <a:lnTo>
                    <a:pt x="1796" y="1308"/>
                  </a:lnTo>
                  <a:lnTo>
                    <a:pt x="1786" y="1309"/>
                  </a:lnTo>
                  <a:lnTo>
                    <a:pt x="1776" y="1310"/>
                  </a:lnTo>
                  <a:lnTo>
                    <a:pt x="1765" y="1310"/>
                  </a:lnTo>
                  <a:lnTo>
                    <a:pt x="1755" y="1310"/>
                  </a:lnTo>
                  <a:lnTo>
                    <a:pt x="1749" y="1309"/>
                  </a:lnTo>
                  <a:lnTo>
                    <a:pt x="1741" y="1308"/>
                  </a:lnTo>
                  <a:lnTo>
                    <a:pt x="1733" y="1306"/>
                  </a:lnTo>
                  <a:lnTo>
                    <a:pt x="1728" y="1303"/>
                  </a:lnTo>
                  <a:lnTo>
                    <a:pt x="1732" y="1296"/>
                  </a:lnTo>
                  <a:lnTo>
                    <a:pt x="1737" y="1289"/>
                  </a:lnTo>
                  <a:lnTo>
                    <a:pt x="1742" y="1282"/>
                  </a:lnTo>
                  <a:lnTo>
                    <a:pt x="1747" y="1276"/>
                  </a:lnTo>
                  <a:lnTo>
                    <a:pt x="1753" y="1269"/>
                  </a:lnTo>
                  <a:lnTo>
                    <a:pt x="1758" y="1263"/>
                  </a:lnTo>
                  <a:lnTo>
                    <a:pt x="1763" y="1256"/>
                  </a:lnTo>
                  <a:lnTo>
                    <a:pt x="1768" y="1249"/>
                  </a:lnTo>
                  <a:lnTo>
                    <a:pt x="1760" y="1240"/>
                  </a:lnTo>
                  <a:lnTo>
                    <a:pt x="1751" y="1231"/>
                  </a:lnTo>
                  <a:lnTo>
                    <a:pt x="1742" y="1223"/>
                  </a:lnTo>
                  <a:lnTo>
                    <a:pt x="1732" y="1215"/>
                  </a:lnTo>
                  <a:lnTo>
                    <a:pt x="1722" y="1209"/>
                  </a:lnTo>
                  <a:lnTo>
                    <a:pt x="1711" y="1203"/>
                  </a:lnTo>
                  <a:lnTo>
                    <a:pt x="1699" y="1198"/>
                  </a:lnTo>
                  <a:lnTo>
                    <a:pt x="1688" y="1194"/>
                  </a:lnTo>
                  <a:lnTo>
                    <a:pt x="1688" y="1208"/>
                  </a:lnTo>
                  <a:lnTo>
                    <a:pt x="1685" y="1223"/>
                  </a:lnTo>
                  <a:lnTo>
                    <a:pt x="1681" y="1236"/>
                  </a:lnTo>
                  <a:lnTo>
                    <a:pt x="1676" y="1249"/>
                  </a:lnTo>
                  <a:lnTo>
                    <a:pt x="1671" y="1261"/>
                  </a:lnTo>
                  <a:lnTo>
                    <a:pt x="1668" y="1274"/>
                  </a:lnTo>
                  <a:lnTo>
                    <a:pt x="1667" y="1287"/>
                  </a:lnTo>
                  <a:lnTo>
                    <a:pt x="1669" y="1301"/>
                  </a:lnTo>
                  <a:lnTo>
                    <a:pt x="1667" y="1309"/>
                  </a:lnTo>
                  <a:lnTo>
                    <a:pt x="1665" y="1318"/>
                  </a:lnTo>
                  <a:lnTo>
                    <a:pt x="1663" y="1327"/>
                  </a:lnTo>
                  <a:lnTo>
                    <a:pt x="1663" y="1337"/>
                  </a:lnTo>
                  <a:lnTo>
                    <a:pt x="1643" y="1336"/>
                  </a:lnTo>
                  <a:lnTo>
                    <a:pt x="1622" y="1337"/>
                  </a:lnTo>
                  <a:lnTo>
                    <a:pt x="1602" y="1340"/>
                  </a:lnTo>
                  <a:lnTo>
                    <a:pt x="1582" y="1342"/>
                  </a:lnTo>
                  <a:lnTo>
                    <a:pt x="1563" y="1345"/>
                  </a:lnTo>
                  <a:lnTo>
                    <a:pt x="1543" y="1346"/>
                  </a:lnTo>
                  <a:lnTo>
                    <a:pt x="1523" y="1346"/>
                  </a:lnTo>
                  <a:lnTo>
                    <a:pt x="1504" y="1343"/>
                  </a:lnTo>
                  <a:lnTo>
                    <a:pt x="1500" y="1338"/>
                  </a:lnTo>
                  <a:lnTo>
                    <a:pt x="1503" y="1332"/>
                  </a:lnTo>
                  <a:lnTo>
                    <a:pt x="1508" y="1327"/>
                  </a:lnTo>
                  <a:lnTo>
                    <a:pt x="1514" y="1323"/>
                  </a:lnTo>
                  <a:lnTo>
                    <a:pt x="1525" y="1320"/>
                  </a:lnTo>
                  <a:lnTo>
                    <a:pt x="1535" y="1314"/>
                  </a:lnTo>
                  <a:lnTo>
                    <a:pt x="1546" y="1308"/>
                  </a:lnTo>
                  <a:lnTo>
                    <a:pt x="1555" y="1301"/>
                  </a:lnTo>
                  <a:lnTo>
                    <a:pt x="1566" y="1294"/>
                  </a:lnTo>
                  <a:lnTo>
                    <a:pt x="1575" y="1286"/>
                  </a:lnTo>
                  <a:lnTo>
                    <a:pt x="1583" y="1278"/>
                  </a:lnTo>
                  <a:lnTo>
                    <a:pt x="1591" y="1269"/>
                  </a:lnTo>
                  <a:lnTo>
                    <a:pt x="1576" y="1259"/>
                  </a:lnTo>
                  <a:lnTo>
                    <a:pt x="1564" y="1247"/>
                  </a:lnTo>
                  <a:lnTo>
                    <a:pt x="1553" y="1233"/>
                  </a:lnTo>
                  <a:lnTo>
                    <a:pt x="1545" y="1217"/>
                  </a:lnTo>
                  <a:lnTo>
                    <a:pt x="1538" y="1201"/>
                  </a:lnTo>
                  <a:lnTo>
                    <a:pt x="1531" y="1185"/>
                  </a:lnTo>
                  <a:lnTo>
                    <a:pt x="1523" y="1169"/>
                  </a:lnTo>
                  <a:lnTo>
                    <a:pt x="1514" y="1154"/>
                  </a:lnTo>
                  <a:lnTo>
                    <a:pt x="1021" y="1054"/>
                  </a:lnTo>
                  <a:lnTo>
                    <a:pt x="669" y="1349"/>
                  </a:lnTo>
                  <a:lnTo>
                    <a:pt x="641" y="1345"/>
                  </a:lnTo>
                  <a:lnTo>
                    <a:pt x="1011" y="1036"/>
                  </a:lnTo>
                  <a:lnTo>
                    <a:pt x="1478" y="1128"/>
                  </a:lnTo>
                  <a:lnTo>
                    <a:pt x="1466" y="1112"/>
                  </a:lnTo>
                  <a:lnTo>
                    <a:pt x="1458" y="1096"/>
                  </a:lnTo>
                  <a:lnTo>
                    <a:pt x="1451" y="1079"/>
                  </a:lnTo>
                  <a:lnTo>
                    <a:pt x="1447" y="1062"/>
                  </a:lnTo>
                  <a:lnTo>
                    <a:pt x="1443" y="1043"/>
                  </a:lnTo>
                  <a:lnTo>
                    <a:pt x="1441" y="1025"/>
                  </a:lnTo>
                  <a:lnTo>
                    <a:pt x="1438" y="1005"/>
                  </a:lnTo>
                  <a:lnTo>
                    <a:pt x="1436" y="987"/>
                  </a:lnTo>
                  <a:lnTo>
                    <a:pt x="1435" y="899"/>
                  </a:lnTo>
                  <a:lnTo>
                    <a:pt x="1428" y="894"/>
                  </a:lnTo>
                  <a:lnTo>
                    <a:pt x="1420" y="890"/>
                  </a:lnTo>
                  <a:lnTo>
                    <a:pt x="1410" y="887"/>
                  </a:lnTo>
                  <a:lnTo>
                    <a:pt x="1402" y="884"/>
                  </a:lnTo>
                  <a:lnTo>
                    <a:pt x="1393" y="880"/>
                  </a:lnTo>
                  <a:lnTo>
                    <a:pt x="1385" y="877"/>
                  </a:lnTo>
                  <a:lnTo>
                    <a:pt x="1377" y="872"/>
                  </a:lnTo>
                  <a:lnTo>
                    <a:pt x="1370" y="866"/>
                  </a:lnTo>
                  <a:lnTo>
                    <a:pt x="1370" y="850"/>
                  </a:lnTo>
                  <a:lnTo>
                    <a:pt x="1372" y="833"/>
                  </a:lnTo>
                  <a:lnTo>
                    <a:pt x="1371" y="818"/>
                  </a:lnTo>
                  <a:lnTo>
                    <a:pt x="1360" y="810"/>
                  </a:lnTo>
                  <a:lnTo>
                    <a:pt x="1353" y="809"/>
                  </a:lnTo>
                  <a:lnTo>
                    <a:pt x="1346" y="808"/>
                  </a:lnTo>
                  <a:lnTo>
                    <a:pt x="1338" y="808"/>
                  </a:lnTo>
                  <a:lnTo>
                    <a:pt x="1331" y="807"/>
                  </a:lnTo>
                  <a:lnTo>
                    <a:pt x="1324" y="807"/>
                  </a:lnTo>
                  <a:lnTo>
                    <a:pt x="1317" y="805"/>
                  </a:lnTo>
                  <a:lnTo>
                    <a:pt x="1311" y="804"/>
                  </a:lnTo>
                  <a:lnTo>
                    <a:pt x="1305" y="801"/>
                  </a:lnTo>
                  <a:lnTo>
                    <a:pt x="1314" y="790"/>
                  </a:lnTo>
                  <a:lnTo>
                    <a:pt x="1324" y="780"/>
                  </a:lnTo>
                  <a:lnTo>
                    <a:pt x="1336" y="771"/>
                  </a:lnTo>
                  <a:lnTo>
                    <a:pt x="1348" y="762"/>
                  </a:lnTo>
                  <a:lnTo>
                    <a:pt x="1360" y="752"/>
                  </a:lnTo>
                  <a:lnTo>
                    <a:pt x="1372" y="743"/>
                  </a:lnTo>
                  <a:lnTo>
                    <a:pt x="1383" y="731"/>
                  </a:lnTo>
                  <a:lnTo>
                    <a:pt x="1393" y="720"/>
                  </a:lnTo>
                  <a:lnTo>
                    <a:pt x="1397" y="708"/>
                  </a:lnTo>
                  <a:lnTo>
                    <a:pt x="1402" y="695"/>
                  </a:lnTo>
                  <a:lnTo>
                    <a:pt x="1407" y="682"/>
                  </a:lnTo>
                  <a:lnTo>
                    <a:pt x="1413" y="669"/>
                  </a:lnTo>
                  <a:lnTo>
                    <a:pt x="1418" y="656"/>
                  </a:lnTo>
                  <a:lnTo>
                    <a:pt x="1422" y="643"/>
                  </a:lnTo>
                  <a:lnTo>
                    <a:pt x="1425" y="629"/>
                  </a:lnTo>
                  <a:lnTo>
                    <a:pt x="1427" y="616"/>
                  </a:lnTo>
                  <a:lnTo>
                    <a:pt x="1422" y="605"/>
                  </a:lnTo>
                  <a:lnTo>
                    <a:pt x="1418" y="592"/>
                  </a:lnTo>
                  <a:lnTo>
                    <a:pt x="1413" y="575"/>
                  </a:lnTo>
                  <a:lnTo>
                    <a:pt x="1407" y="553"/>
                  </a:lnTo>
                  <a:lnTo>
                    <a:pt x="1404" y="532"/>
                  </a:lnTo>
                  <a:lnTo>
                    <a:pt x="1403" y="512"/>
                  </a:lnTo>
                  <a:lnTo>
                    <a:pt x="1403" y="491"/>
                  </a:lnTo>
                  <a:lnTo>
                    <a:pt x="1404" y="471"/>
                  </a:lnTo>
                  <a:lnTo>
                    <a:pt x="939" y="769"/>
                  </a:lnTo>
                  <a:lnTo>
                    <a:pt x="0" y="672"/>
                  </a:lnTo>
                  <a:lnTo>
                    <a:pt x="1" y="668"/>
                  </a:lnTo>
                  <a:lnTo>
                    <a:pt x="2" y="665"/>
                  </a:lnTo>
                  <a:lnTo>
                    <a:pt x="3" y="663"/>
                  </a:lnTo>
                  <a:lnTo>
                    <a:pt x="5" y="661"/>
                  </a:lnTo>
                  <a:lnTo>
                    <a:pt x="935" y="753"/>
                  </a:lnTo>
                  <a:lnTo>
                    <a:pt x="1409" y="448"/>
                  </a:lnTo>
                  <a:lnTo>
                    <a:pt x="1414" y="417"/>
                  </a:lnTo>
                  <a:lnTo>
                    <a:pt x="1417" y="386"/>
                  </a:lnTo>
                  <a:lnTo>
                    <a:pt x="1419" y="356"/>
                  </a:lnTo>
                  <a:lnTo>
                    <a:pt x="1425" y="325"/>
                  </a:lnTo>
                  <a:lnTo>
                    <a:pt x="1452" y="278"/>
                  </a:lnTo>
                  <a:lnTo>
                    <a:pt x="1459" y="282"/>
                  </a:lnTo>
                  <a:lnTo>
                    <a:pt x="1463" y="289"/>
                  </a:lnTo>
                  <a:lnTo>
                    <a:pt x="1466" y="297"/>
                  </a:lnTo>
                  <a:lnTo>
                    <a:pt x="1468" y="305"/>
                  </a:lnTo>
                  <a:lnTo>
                    <a:pt x="1470" y="312"/>
                  </a:lnTo>
                  <a:lnTo>
                    <a:pt x="1474" y="318"/>
                  </a:lnTo>
                  <a:lnTo>
                    <a:pt x="1481" y="320"/>
                  </a:lnTo>
                  <a:lnTo>
                    <a:pt x="1493" y="317"/>
                  </a:lnTo>
                  <a:lnTo>
                    <a:pt x="1496" y="329"/>
                  </a:lnTo>
                  <a:lnTo>
                    <a:pt x="1495" y="344"/>
                  </a:lnTo>
                  <a:lnTo>
                    <a:pt x="1492" y="358"/>
                  </a:lnTo>
                  <a:lnTo>
                    <a:pt x="1489" y="372"/>
                  </a:lnTo>
                  <a:lnTo>
                    <a:pt x="1484" y="382"/>
                  </a:lnTo>
                  <a:lnTo>
                    <a:pt x="1480" y="392"/>
                  </a:lnTo>
                  <a:lnTo>
                    <a:pt x="1475" y="402"/>
                  </a:lnTo>
                  <a:lnTo>
                    <a:pt x="1468" y="411"/>
                  </a:lnTo>
                  <a:lnTo>
                    <a:pt x="1471" y="425"/>
                  </a:lnTo>
                  <a:lnTo>
                    <a:pt x="1475" y="439"/>
                  </a:lnTo>
                  <a:lnTo>
                    <a:pt x="1480" y="453"/>
                  </a:lnTo>
                  <a:lnTo>
                    <a:pt x="1486" y="467"/>
                  </a:lnTo>
                  <a:lnTo>
                    <a:pt x="1498" y="464"/>
                  </a:lnTo>
                  <a:lnTo>
                    <a:pt x="1502" y="454"/>
                  </a:lnTo>
                  <a:lnTo>
                    <a:pt x="1504" y="442"/>
                  </a:lnTo>
                  <a:lnTo>
                    <a:pt x="1508" y="431"/>
                  </a:lnTo>
                  <a:lnTo>
                    <a:pt x="1516" y="419"/>
                  </a:lnTo>
                  <a:lnTo>
                    <a:pt x="1523" y="407"/>
                  </a:lnTo>
                  <a:lnTo>
                    <a:pt x="1531" y="394"/>
                  </a:lnTo>
                  <a:lnTo>
                    <a:pt x="1538" y="382"/>
                  </a:lnTo>
                  <a:lnTo>
                    <a:pt x="1545" y="370"/>
                  </a:lnTo>
                  <a:lnTo>
                    <a:pt x="1553" y="358"/>
                  </a:lnTo>
                  <a:lnTo>
                    <a:pt x="1562" y="346"/>
                  </a:lnTo>
                  <a:lnTo>
                    <a:pt x="1571" y="333"/>
                  </a:lnTo>
                  <a:lnTo>
                    <a:pt x="1560" y="321"/>
                  </a:lnTo>
                  <a:lnTo>
                    <a:pt x="1546" y="313"/>
                  </a:lnTo>
                  <a:lnTo>
                    <a:pt x="1530" y="309"/>
                  </a:lnTo>
                  <a:lnTo>
                    <a:pt x="1514" y="305"/>
                  </a:lnTo>
                  <a:lnTo>
                    <a:pt x="1498" y="301"/>
                  </a:lnTo>
                  <a:lnTo>
                    <a:pt x="1483" y="294"/>
                  </a:lnTo>
                  <a:lnTo>
                    <a:pt x="1471" y="284"/>
                  </a:lnTo>
                  <a:lnTo>
                    <a:pt x="1463" y="268"/>
                  </a:lnTo>
                  <a:lnTo>
                    <a:pt x="1458" y="247"/>
                  </a:lnTo>
                  <a:lnTo>
                    <a:pt x="1460" y="223"/>
                  </a:lnTo>
                  <a:lnTo>
                    <a:pt x="1463" y="201"/>
                  </a:lnTo>
                  <a:lnTo>
                    <a:pt x="1464" y="177"/>
                  </a:lnTo>
                  <a:lnTo>
                    <a:pt x="1458" y="175"/>
                  </a:lnTo>
                  <a:lnTo>
                    <a:pt x="1453" y="172"/>
                  </a:lnTo>
                  <a:lnTo>
                    <a:pt x="1447" y="169"/>
                  </a:lnTo>
                  <a:lnTo>
                    <a:pt x="1444" y="164"/>
                  </a:lnTo>
                  <a:lnTo>
                    <a:pt x="1452" y="150"/>
                  </a:lnTo>
                  <a:lnTo>
                    <a:pt x="1462" y="135"/>
                  </a:lnTo>
                  <a:lnTo>
                    <a:pt x="1473" y="123"/>
                  </a:lnTo>
                  <a:lnTo>
                    <a:pt x="1486" y="111"/>
                  </a:lnTo>
                  <a:lnTo>
                    <a:pt x="1500" y="100"/>
                  </a:lnTo>
                  <a:lnTo>
                    <a:pt x="1514" y="91"/>
                  </a:lnTo>
                  <a:lnTo>
                    <a:pt x="1528" y="82"/>
                  </a:lnTo>
                  <a:lnTo>
                    <a:pt x="1542" y="75"/>
                  </a:lnTo>
                  <a:lnTo>
                    <a:pt x="1536" y="59"/>
                  </a:lnTo>
                  <a:lnTo>
                    <a:pt x="1535" y="41"/>
                  </a:lnTo>
                  <a:lnTo>
                    <a:pt x="1538" y="24"/>
                  </a:lnTo>
                  <a:lnTo>
                    <a:pt x="1545" y="9"/>
                  </a:lnTo>
                  <a:lnTo>
                    <a:pt x="1556" y="3"/>
                  </a:lnTo>
                  <a:lnTo>
                    <a:pt x="1570" y="0"/>
                  </a:lnTo>
                  <a:lnTo>
                    <a:pt x="1582" y="0"/>
                  </a:lnTo>
                  <a:lnTo>
                    <a:pt x="1595" y="3"/>
                  </a:lnTo>
                  <a:lnTo>
                    <a:pt x="1606" y="8"/>
                  </a:lnTo>
                  <a:lnTo>
                    <a:pt x="1617" y="16"/>
                  </a:lnTo>
                  <a:lnTo>
                    <a:pt x="1625" y="26"/>
                  </a:lnTo>
                  <a:lnTo>
                    <a:pt x="1633" y="3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9"/>
            <p:cNvSpPr>
              <a:spLocks/>
            </p:cNvSpPr>
            <p:nvPr/>
          </p:nvSpPr>
          <p:spPr bwMode="auto">
            <a:xfrm>
              <a:off x="1674" y="401"/>
              <a:ext cx="152" cy="223"/>
            </a:xfrm>
            <a:custGeom>
              <a:avLst/>
              <a:gdLst/>
              <a:ahLst/>
              <a:cxnLst>
                <a:cxn ang="0">
                  <a:pos x="49" y="24"/>
                </a:cxn>
                <a:cxn ang="0">
                  <a:pos x="50" y="29"/>
                </a:cxn>
                <a:cxn ang="0">
                  <a:pos x="53" y="34"/>
                </a:cxn>
                <a:cxn ang="0">
                  <a:pos x="55" y="39"/>
                </a:cxn>
                <a:cxn ang="0">
                  <a:pos x="59" y="42"/>
                </a:cxn>
                <a:cxn ang="0">
                  <a:pos x="66" y="43"/>
                </a:cxn>
                <a:cxn ang="0">
                  <a:pos x="74" y="42"/>
                </a:cxn>
                <a:cxn ang="0">
                  <a:pos x="82" y="41"/>
                </a:cxn>
                <a:cxn ang="0">
                  <a:pos x="88" y="41"/>
                </a:cxn>
                <a:cxn ang="0">
                  <a:pos x="95" y="41"/>
                </a:cxn>
                <a:cxn ang="0">
                  <a:pos x="101" y="43"/>
                </a:cxn>
                <a:cxn ang="0">
                  <a:pos x="106" y="47"/>
                </a:cxn>
                <a:cxn ang="0">
                  <a:pos x="110" y="55"/>
                </a:cxn>
                <a:cxn ang="0">
                  <a:pos x="111" y="69"/>
                </a:cxn>
                <a:cxn ang="0">
                  <a:pos x="111" y="83"/>
                </a:cxn>
                <a:cxn ang="0">
                  <a:pos x="114" y="96"/>
                </a:cxn>
                <a:cxn ang="0">
                  <a:pos x="127" y="102"/>
                </a:cxn>
                <a:cxn ang="0">
                  <a:pos x="143" y="119"/>
                </a:cxn>
                <a:cxn ang="0">
                  <a:pos x="151" y="141"/>
                </a:cxn>
                <a:cxn ang="0">
                  <a:pos x="152" y="163"/>
                </a:cxn>
                <a:cxn ang="0">
                  <a:pos x="151" y="184"/>
                </a:cxn>
                <a:cxn ang="0">
                  <a:pos x="125" y="223"/>
                </a:cxn>
                <a:cxn ang="0">
                  <a:pos x="121" y="219"/>
                </a:cxn>
                <a:cxn ang="0">
                  <a:pos x="121" y="213"/>
                </a:cxn>
                <a:cxn ang="0">
                  <a:pos x="124" y="206"/>
                </a:cxn>
                <a:cxn ang="0">
                  <a:pos x="128" y="198"/>
                </a:cxn>
                <a:cxn ang="0">
                  <a:pos x="132" y="190"/>
                </a:cxn>
                <a:cxn ang="0">
                  <a:pos x="136" y="181"/>
                </a:cxn>
                <a:cxn ang="0">
                  <a:pos x="137" y="172"/>
                </a:cxn>
                <a:cxn ang="0">
                  <a:pos x="134" y="164"/>
                </a:cxn>
                <a:cxn ang="0">
                  <a:pos x="130" y="158"/>
                </a:cxn>
                <a:cxn ang="0">
                  <a:pos x="125" y="154"/>
                </a:cxn>
                <a:cxn ang="0">
                  <a:pos x="120" y="151"/>
                </a:cxn>
                <a:cxn ang="0">
                  <a:pos x="115" y="148"/>
                </a:cxn>
                <a:cxn ang="0">
                  <a:pos x="109" y="146"/>
                </a:cxn>
                <a:cxn ang="0">
                  <a:pos x="103" y="143"/>
                </a:cxn>
                <a:cxn ang="0">
                  <a:pos x="98" y="141"/>
                </a:cxn>
                <a:cxn ang="0">
                  <a:pos x="93" y="138"/>
                </a:cxn>
                <a:cxn ang="0">
                  <a:pos x="83" y="125"/>
                </a:cxn>
                <a:cxn ang="0">
                  <a:pos x="71" y="114"/>
                </a:cxn>
                <a:cxn ang="0">
                  <a:pos x="59" y="103"/>
                </a:cxn>
                <a:cxn ang="0">
                  <a:pos x="48" y="92"/>
                </a:cxn>
                <a:cxn ang="0">
                  <a:pos x="36" y="81"/>
                </a:cxn>
                <a:cxn ang="0">
                  <a:pos x="25" y="70"/>
                </a:cxn>
                <a:cxn ang="0">
                  <a:pos x="13" y="60"/>
                </a:cxn>
                <a:cxn ang="0">
                  <a:pos x="1" y="49"/>
                </a:cxn>
                <a:cxn ang="0">
                  <a:pos x="0" y="35"/>
                </a:cxn>
                <a:cxn ang="0">
                  <a:pos x="3" y="22"/>
                </a:cxn>
                <a:cxn ang="0">
                  <a:pos x="7" y="11"/>
                </a:cxn>
                <a:cxn ang="0">
                  <a:pos x="15" y="1"/>
                </a:cxn>
                <a:cxn ang="0">
                  <a:pos x="21" y="0"/>
                </a:cxn>
                <a:cxn ang="0">
                  <a:pos x="27" y="0"/>
                </a:cxn>
                <a:cxn ang="0">
                  <a:pos x="32" y="2"/>
                </a:cxn>
                <a:cxn ang="0">
                  <a:pos x="37" y="6"/>
                </a:cxn>
                <a:cxn ang="0">
                  <a:pos x="41" y="10"/>
                </a:cxn>
                <a:cxn ang="0">
                  <a:pos x="44" y="15"/>
                </a:cxn>
                <a:cxn ang="0">
                  <a:pos x="47" y="20"/>
                </a:cxn>
                <a:cxn ang="0">
                  <a:pos x="49" y="24"/>
                </a:cxn>
              </a:cxnLst>
              <a:rect l="0" t="0" r="r" b="b"/>
              <a:pathLst>
                <a:path w="152" h="223">
                  <a:moveTo>
                    <a:pt x="49" y="24"/>
                  </a:moveTo>
                  <a:lnTo>
                    <a:pt x="50" y="29"/>
                  </a:lnTo>
                  <a:lnTo>
                    <a:pt x="53" y="34"/>
                  </a:lnTo>
                  <a:lnTo>
                    <a:pt x="55" y="39"/>
                  </a:lnTo>
                  <a:lnTo>
                    <a:pt x="59" y="42"/>
                  </a:lnTo>
                  <a:lnTo>
                    <a:pt x="66" y="43"/>
                  </a:lnTo>
                  <a:lnTo>
                    <a:pt x="74" y="42"/>
                  </a:lnTo>
                  <a:lnTo>
                    <a:pt x="82" y="41"/>
                  </a:lnTo>
                  <a:lnTo>
                    <a:pt x="88" y="41"/>
                  </a:lnTo>
                  <a:lnTo>
                    <a:pt x="95" y="41"/>
                  </a:lnTo>
                  <a:lnTo>
                    <a:pt x="101" y="43"/>
                  </a:lnTo>
                  <a:lnTo>
                    <a:pt x="106" y="47"/>
                  </a:lnTo>
                  <a:lnTo>
                    <a:pt x="110" y="55"/>
                  </a:lnTo>
                  <a:lnTo>
                    <a:pt x="111" y="69"/>
                  </a:lnTo>
                  <a:lnTo>
                    <a:pt x="111" y="83"/>
                  </a:lnTo>
                  <a:lnTo>
                    <a:pt x="114" y="96"/>
                  </a:lnTo>
                  <a:lnTo>
                    <a:pt x="127" y="102"/>
                  </a:lnTo>
                  <a:lnTo>
                    <a:pt x="143" y="119"/>
                  </a:lnTo>
                  <a:lnTo>
                    <a:pt x="151" y="141"/>
                  </a:lnTo>
                  <a:lnTo>
                    <a:pt x="152" y="163"/>
                  </a:lnTo>
                  <a:lnTo>
                    <a:pt x="151" y="184"/>
                  </a:lnTo>
                  <a:lnTo>
                    <a:pt x="125" y="223"/>
                  </a:lnTo>
                  <a:lnTo>
                    <a:pt x="121" y="219"/>
                  </a:lnTo>
                  <a:lnTo>
                    <a:pt x="121" y="213"/>
                  </a:lnTo>
                  <a:lnTo>
                    <a:pt x="124" y="206"/>
                  </a:lnTo>
                  <a:lnTo>
                    <a:pt x="128" y="198"/>
                  </a:lnTo>
                  <a:lnTo>
                    <a:pt x="132" y="190"/>
                  </a:lnTo>
                  <a:lnTo>
                    <a:pt x="136" y="181"/>
                  </a:lnTo>
                  <a:lnTo>
                    <a:pt x="137" y="172"/>
                  </a:lnTo>
                  <a:lnTo>
                    <a:pt x="134" y="164"/>
                  </a:lnTo>
                  <a:lnTo>
                    <a:pt x="130" y="158"/>
                  </a:lnTo>
                  <a:lnTo>
                    <a:pt x="125" y="154"/>
                  </a:lnTo>
                  <a:lnTo>
                    <a:pt x="120" y="151"/>
                  </a:lnTo>
                  <a:lnTo>
                    <a:pt x="115" y="148"/>
                  </a:lnTo>
                  <a:lnTo>
                    <a:pt x="109" y="146"/>
                  </a:lnTo>
                  <a:lnTo>
                    <a:pt x="103" y="143"/>
                  </a:lnTo>
                  <a:lnTo>
                    <a:pt x="98" y="141"/>
                  </a:lnTo>
                  <a:lnTo>
                    <a:pt x="93" y="138"/>
                  </a:lnTo>
                  <a:lnTo>
                    <a:pt x="83" y="125"/>
                  </a:lnTo>
                  <a:lnTo>
                    <a:pt x="71" y="114"/>
                  </a:lnTo>
                  <a:lnTo>
                    <a:pt x="59" y="103"/>
                  </a:lnTo>
                  <a:lnTo>
                    <a:pt x="48" y="92"/>
                  </a:lnTo>
                  <a:lnTo>
                    <a:pt x="36" y="81"/>
                  </a:lnTo>
                  <a:lnTo>
                    <a:pt x="25" y="70"/>
                  </a:lnTo>
                  <a:lnTo>
                    <a:pt x="13" y="60"/>
                  </a:lnTo>
                  <a:lnTo>
                    <a:pt x="1" y="49"/>
                  </a:lnTo>
                  <a:lnTo>
                    <a:pt x="0" y="35"/>
                  </a:lnTo>
                  <a:lnTo>
                    <a:pt x="3" y="22"/>
                  </a:lnTo>
                  <a:lnTo>
                    <a:pt x="7" y="11"/>
                  </a:lnTo>
                  <a:lnTo>
                    <a:pt x="15" y="1"/>
                  </a:lnTo>
                  <a:lnTo>
                    <a:pt x="21" y="0"/>
                  </a:lnTo>
                  <a:lnTo>
                    <a:pt x="27" y="0"/>
                  </a:lnTo>
                  <a:lnTo>
                    <a:pt x="32" y="2"/>
                  </a:lnTo>
                  <a:lnTo>
                    <a:pt x="37" y="6"/>
                  </a:lnTo>
                  <a:lnTo>
                    <a:pt x="41" y="10"/>
                  </a:lnTo>
                  <a:lnTo>
                    <a:pt x="44" y="15"/>
                  </a:lnTo>
                  <a:lnTo>
                    <a:pt x="47" y="20"/>
                  </a:lnTo>
                  <a:lnTo>
                    <a:pt x="49" y="2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18"/>
            <p:cNvSpPr>
              <a:spLocks/>
            </p:cNvSpPr>
            <p:nvPr/>
          </p:nvSpPr>
          <p:spPr bwMode="auto">
            <a:xfrm>
              <a:off x="1588" y="476"/>
              <a:ext cx="197" cy="232"/>
            </a:xfrm>
            <a:custGeom>
              <a:avLst/>
              <a:gdLst/>
              <a:ahLst/>
              <a:cxnLst>
                <a:cxn ang="0">
                  <a:pos x="189" y="88"/>
                </a:cxn>
                <a:cxn ang="0">
                  <a:pos x="194" y="93"/>
                </a:cxn>
                <a:cxn ang="0">
                  <a:pos x="197" y="100"/>
                </a:cxn>
                <a:cxn ang="0">
                  <a:pos x="197" y="108"/>
                </a:cxn>
                <a:cxn ang="0">
                  <a:pos x="194" y="115"/>
                </a:cxn>
                <a:cxn ang="0">
                  <a:pos x="187" y="123"/>
                </a:cxn>
                <a:cxn ang="0">
                  <a:pos x="183" y="133"/>
                </a:cxn>
                <a:cxn ang="0">
                  <a:pos x="183" y="145"/>
                </a:cxn>
                <a:cxn ang="0">
                  <a:pos x="186" y="155"/>
                </a:cxn>
                <a:cxn ang="0">
                  <a:pos x="189" y="163"/>
                </a:cxn>
                <a:cxn ang="0">
                  <a:pos x="191" y="171"/>
                </a:cxn>
                <a:cxn ang="0">
                  <a:pos x="192" y="179"/>
                </a:cxn>
                <a:cxn ang="0">
                  <a:pos x="194" y="187"/>
                </a:cxn>
                <a:cxn ang="0">
                  <a:pos x="184" y="194"/>
                </a:cxn>
                <a:cxn ang="0">
                  <a:pos x="175" y="200"/>
                </a:cxn>
                <a:cxn ang="0">
                  <a:pos x="165" y="206"/>
                </a:cxn>
                <a:cxn ang="0">
                  <a:pos x="155" y="211"/>
                </a:cxn>
                <a:cxn ang="0">
                  <a:pos x="146" y="216"/>
                </a:cxn>
                <a:cxn ang="0">
                  <a:pos x="136" y="221"/>
                </a:cxn>
                <a:cxn ang="0">
                  <a:pos x="126" y="226"/>
                </a:cxn>
                <a:cxn ang="0">
                  <a:pos x="116" y="232"/>
                </a:cxn>
                <a:cxn ang="0">
                  <a:pos x="106" y="218"/>
                </a:cxn>
                <a:cxn ang="0">
                  <a:pos x="94" y="210"/>
                </a:cxn>
                <a:cxn ang="0">
                  <a:pos x="79" y="205"/>
                </a:cxn>
                <a:cxn ang="0">
                  <a:pos x="64" y="202"/>
                </a:cxn>
                <a:cxn ang="0">
                  <a:pos x="49" y="200"/>
                </a:cxn>
                <a:cxn ang="0">
                  <a:pos x="35" y="195"/>
                </a:cxn>
                <a:cxn ang="0">
                  <a:pos x="23" y="187"/>
                </a:cxn>
                <a:cxn ang="0">
                  <a:pos x="14" y="173"/>
                </a:cxn>
                <a:cxn ang="0">
                  <a:pos x="11" y="150"/>
                </a:cxn>
                <a:cxn ang="0">
                  <a:pos x="13" y="129"/>
                </a:cxn>
                <a:cxn ang="0">
                  <a:pos x="17" y="108"/>
                </a:cxn>
                <a:cxn ang="0">
                  <a:pos x="17" y="85"/>
                </a:cxn>
                <a:cxn ang="0">
                  <a:pos x="0" y="71"/>
                </a:cxn>
                <a:cxn ang="0">
                  <a:pos x="7" y="60"/>
                </a:cxn>
                <a:cxn ang="0">
                  <a:pos x="15" y="49"/>
                </a:cxn>
                <a:cxn ang="0">
                  <a:pos x="26" y="39"/>
                </a:cxn>
                <a:cxn ang="0">
                  <a:pos x="37" y="30"/>
                </a:cxn>
                <a:cxn ang="0">
                  <a:pos x="48" y="22"/>
                </a:cxn>
                <a:cxn ang="0">
                  <a:pos x="59" y="15"/>
                </a:cxn>
                <a:cxn ang="0">
                  <a:pos x="71" y="7"/>
                </a:cxn>
                <a:cxn ang="0">
                  <a:pos x="82" y="0"/>
                </a:cxn>
                <a:cxn ang="0">
                  <a:pos x="97" y="9"/>
                </a:cxn>
                <a:cxn ang="0">
                  <a:pos x="110" y="21"/>
                </a:cxn>
                <a:cxn ang="0">
                  <a:pos x="122" y="34"/>
                </a:cxn>
                <a:cxn ang="0">
                  <a:pos x="135" y="46"/>
                </a:cxn>
                <a:cxn ang="0">
                  <a:pos x="147" y="60"/>
                </a:cxn>
                <a:cxn ang="0">
                  <a:pos x="161" y="72"/>
                </a:cxn>
                <a:cxn ang="0">
                  <a:pos x="175" y="81"/>
                </a:cxn>
                <a:cxn ang="0">
                  <a:pos x="189" y="88"/>
                </a:cxn>
              </a:cxnLst>
              <a:rect l="0" t="0" r="r" b="b"/>
              <a:pathLst>
                <a:path w="197" h="232">
                  <a:moveTo>
                    <a:pt x="189" y="88"/>
                  </a:moveTo>
                  <a:lnTo>
                    <a:pt x="194" y="93"/>
                  </a:lnTo>
                  <a:lnTo>
                    <a:pt x="197" y="100"/>
                  </a:lnTo>
                  <a:lnTo>
                    <a:pt x="197" y="108"/>
                  </a:lnTo>
                  <a:lnTo>
                    <a:pt x="194" y="115"/>
                  </a:lnTo>
                  <a:lnTo>
                    <a:pt x="187" y="123"/>
                  </a:lnTo>
                  <a:lnTo>
                    <a:pt x="183" y="133"/>
                  </a:lnTo>
                  <a:lnTo>
                    <a:pt x="183" y="145"/>
                  </a:lnTo>
                  <a:lnTo>
                    <a:pt x="186" y="155"/>
                  </a:lnTo>
                  <a:lnTo>
                    <a:pt x="189" y="163"/>
                  </a:lnTo>
                  <a:lnTo>
                    <a:pt x="191" y="171"/>
                  </a:lnTo>
                  <a:lnTo>
                    <a:pt x="192" y="179"/>
                  </a:lnTo>
                  <a:lnTo>
                    <a:pt x="194" y="187"/>
                  </a:lnTo>
                  <a:lnTo>
                    <a:pt x="184" y="194"/>
                  </a:lnTo>
                  <a:lnTo>
                    <a:pt x="175" y="200"/>
                  </a:lnTo>
                  <a:lnTo>
                    <a:pt x="165" y="206"/>
                  </a:lnTo>
                  <a:lnTo>
                    <a:pt x="155" y="211"/>
                  </a:lnTo>
                  <a:lnTo>
                    <a:pt x="146" y="216"/>
                  </a:lnTo>
                  <a:lnTo>
                    <a:pt x="136" y="221"/>
                  </a:lnTo>
                  <a:lnTo>
                    <a:pt x="126" y="226"/>
                  </a:lnTo>
                  <a:lnTo>
                    <a:pt x="116" y="232"/>
                  </a:lnTo>
                  <a:lnTo>
                    <a:pt x="106" y="218"/>
                  </a:lnTo>
                  <a:lnTo>
                    <a:pt x="94" y="210"/>
                  </a:lnTo>
                  <a:lnTo>
                    <a:pt x="79" y="205"/>
                  </a:lnTo>
                  <a:lnTo>
                    <a:pt x="64" y="202"/>
                  </a:lnTo>
                  <a:lnTo>
                    <a:pt x="49" y="200"/>
                  </a:lnTo>
                  <a:lnTo>
                    <a:pt x="35" y="195"/>
                  </a:lnTo>
                  <a:lnTo>
                    <a:pt x="23" y="187"/>
                  </a:lnTo>
                  <a:lnTo>
                    <a:pt x="14" y="173"/>
                  </a:lnTo>
                  <a:lnTo>
                    <a:pt x="11" y="150"/>
                  </a:lnTo>
                  <a:lnTo>
                    <a:pt x="13" y="129"/>
                  </a:lnTo>
                  <a:lnTo>
                    <a:pt x="17" y="108"/>
                  </a:lnTo>
                  <a:lnTo>
                    <a:pt x="17" y="85"/>
                  </a:lnTo>
                  <a:lnTo>
                    <a:pt x="0" y="71"/>
                  </a:lnTo>
                  <a:lnTo>
                    <a:pt x="7" y="60"/>
                  </a:lnTo>
                  <a:lnTo>
                    <a:pt x="15" y="49"/>
                  </a:lnTo>
                  <a:lnTo>
                    <a:pt x="26" y="39"/>
                  </a:lnTo>
                  <a:lnTo>
                    <a:pt x="37" y="30"/>
                  </a:lnTo>
                  <a:lnTo>
                    <a:pt x="48" y="22"/>
                  </a:lnTo>
                  <a:lnTo>
                    <a:pt x="59" y="15"/>
                  </a:lnTo>
                  <a:lnTo>
                    <a:pt x="71" y="7"/>
                  </a:lnTo>
                  <a:lnTo>
                    <a:pt x="82" y="0"/>
                  </a:lnTo>
                  <a:lnTo>
                    <a:pt x="97" y="9"/>
                  </a:lnTo>
                  <a:lnTo>
                    <a:pt x="110" y="21"/>
                  </a:lnTo>
                  <a:lnTo>
                    <a:pt x="122" y="34"/>
                  </a:lnTo>
                  <a:lnTo>
                    <a:pt x="135" y="46"/>
                  </a:lnTo>
                  <a:lnTo>
                    <a:pt x="147" y="60"/>
                  </a:lnTo>
                  <a:lnTo>
                    <a:pt x="161" y="72"/>
                  </a:lnTo>
                  <a:lnTo>
                    <a:pt x="175" y="81"/>
                  </a:lnTo>
                  <a:lnTo>
                    <a:pt x="189" y="8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17"/>
            <p:cNvSpPr>
              <a:spLocks/>
            </p:cNvSpPr>
            <p:nvPr/>
          </p:nvSpPr>
          <p:spPr bwMode="auto">
            <a:xfrm>
              <a:off x="1642" y="505"/>
              <a:ext cx="28" cy="28"/>
            </a:xfrm>
            <a:custGeom>
              <a:avLst/>
              <a:gdLst/>
              <a:ahLst/>
              <a:cxnLst>
                <a:cxn ang="0">
                  <a:pos x="28" y="21"/>
                </a:cxn>
                <a:cxn ang="0">
                  <a:pos x="28" y="26"/>
                </a:cxn>
                <a:cxn ang="0">
                  <a:pos x="17" y="28"/>
                </a:cxn>
                <a:cxn ang="0">
                  <a:pos x="10" y="23"/>
                </a:cxn>
                <a:cxn ang="0">
                  <a:pos x="5" y="13"/>
                </a:cxn>
                <a:cxn ang="0">
                  <a:pos x="0" y="4"/>
                </a:cxn>
                <a:cxn ang="0">
                  <a:pos x="9" y="0"/>
                </a:cxn>
                <a:cxn ang="0">
                  <a:pos x="17" y="4"/>
                </a:cxn>
                <a:cxn ang="0">
                  <a:pos x="23" y="12"/>
                </a:cxn>
                <a:cxn ang="0">
                  <a:pos x="28" y="21"/>
                </a:cxn>
              </a:cxnLst>
              <a:rect l="0" t="0" r="r" b="b"/>
              <a:pathLst>
                <a:path w="28" h="28">
                  <a:moveTo>
                    <a:pt x="28" y="21"/>
                  </a:moveTo>
                  <a:lnTo>
                    <a:pt x="28" y="26"/>
                  </a:lnTo>
                  <a:lnTo>
                    <a:pt x="17" y="28"/>
                  </a:lnTo>
                  <a:lnTo>
                    <a:pt x="10" y="23"/>
                  </a:lnTo>
                  <a:lnTo>
                    <a:pt x="5" y="13"/>
                  </a:lnTo>
                  <a:lnTo>
                    <a:pt x="0" y="4"/>
                  </a:lnTo>
                  <a:lnTo>
                    <a:pt x="9" y="0"/>
                  </a:lnTo>
                  <a:lnTo>
                    <a:pt x="17" y="4"/>
                  </a:lnTo>
                  <a:lnTo>
                    <a:pt x="23" y="12"/>
                  </a:lnTo>
                  <a:lnTo>
                    <a:pt x="28" y="2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 name="Freeform 16"/>
            <p:cNvSpPr>
              <a:spLocks/>
            </p:cNvSpPr>
            <p:nvPr/>
          </p:nvSpPr>
          <p:spPr bwMode="auto">
            <a:xfrm>
              <a:off x="1618" y="625"/>
              <a:ext cx="37" cy="28"/>
            </a:xfrm>
            <a:custGeom>
              <a:avLst/>
              <a:gdLst/>
              <a:ahLst/>
              <a:cxnLst>
                <a:cxn ang="0">
                  <a:pos x="37" y="9"/>
                </a:cxn>
                <a:cxn ang="0">
                  <a:pos x="33" y="14"/>
                </a:cxn>
                <a:cxn ang="0">
                  <a:pos x="28" y="19"/>
                </a:cxn>
                <a:cxn ang="0">
                  <a:pos x="22" y="24"/>
                </a:cxn>
                <a:cxn ang="0">
                  <a:pos x="16" y="28"/>
                </a:cxn>
                <a:cxn ang="0">
                  <a:pos x="1" y="27"/>
                </a:cxn>
                <a:cxn ang="0">
                  <a:pos x="0" y="18"/>
                </a:cxn>
                <a:cxn ang="0">
                  <a:pos x="5" y="13"/>
                </a:cxn>
                <a:cxn ang="0">
                  <a:pos x="12" y="8"/>
                </a:cxn>
                <a:cxn ang="0">
                  <a:pos x="19" y="0"/>
                </a:cxn>
                <a:cxn ang="0">
                  <a:pos x="24" y="0"/>
                </a:cxn>
                <a:cxn ang="0">
                  <a:pos x="29" y="2"/>
                </a:cxn>
                <a:cxn ang="0">
                  <a:pos x="33" y="4"/>
                </a:cxn>
                <a:cxn ang="0">
                  <a:pos x="37" y="9"/>
                </a:cxn>
              </a:cxnLst>
              <a:rect l="0" t="0" r="r" b="b"/>
              <a:pathLst>
                <a:path w="37" h="28">
                  <a:moveTo>
                    <a:pt x="37" y="9"/>
                  </a:moveTo>
                  <a:lnTo>
                    <a:pt x="33" y="14"/>
                  </a:lnTo>
                  <a:lnTo>
                    <a:pt x="28" y="19"/>
                  </a:lnTo>
                  <a:lnTo>
                    <a:pt x="22" y="24"/>
                  </a:lnTo>
                  <a:lnTo>
                    <a:pt x="16" y="28"/>
                  </a:lnTo>
                  <a:lnTo>
                    <a:pt x="1" y="27"/>
                  </a:lnTo>
                  <a:lnTo>
                    <a:pt x="0" y="18"/>
                  </a:lnTo>
                  <a:lnTo>
                    <a:pt x="5" y="13"/>
                  </a:lnTo>
                  <a:lnTo>
                    <a:pt x="12" y="8"/>
                  </a:lnTo>
                  <a:lnTo>
                    <a:pt x="19" y="0"/>
                  </a:lnTo>
                  <a:lnTo>
                    <a:pt x="24" y="0"/>
                  </a:lnTo>
                  <a:lnTo>
                    <a:pt x="29" y="2"/>
                  </a:lnTo>
                  <a:lnTo>
                    <a:pt x="33" y="4"/>
                  </a:lnTo>
                  <a:lnTo>
                    <a:pt x="37" y="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15"/>
            <p:cNvSpPr>
              <a:spLocks/>
            </p:cNvSpPr>
            <p:nvPr/>
          </p:nvSpPr>
          <p:spPr bwMode="auto">
            <a:xfrm>
              <a:off x="1511" y="685"/>
              <a:ext cx="398" cy="648"/>
            </a:xfrm>
            <a:custGeom>
              <a:avLst/>
              <a:gdLst/>
              <a:ahLst/>
              <a:cxnLst>
                <a:cxn ang="0">
                  <a:pos x="335" y="648"/>
                </a:cxn>
                <a:cxn ang="0">
                  <a:pos x="295" y="640"/>
                </a:cxn>
                <a:cxn ang="0">
                  <a:pos x="256" y="633"/>
                </a:cxn>
                <a:cxn ang="0">
                  <a:pos x="209" y="614"/>
                </a:cxn>
                <a:cxn ang="0">
                  <a:pos x="158" y="605"/>
                </a:cxn>
                <a:cxn ang="0">
                  <a:pos x="108" y="599"/>
                </a:cxn>
                <a:cxn ang="0">
                  <a:pos x="58" y="589"/>
                </a:cxn>
                <a:cxn ang="0">
                  <a:pos x="13" y="568"/>
                </a:cxn>
                <a:cxn ang="0">
                  <a:pos x="4" y="500"/>
                </a:cxn>
                <a:cxn ang="0">
                  <a:pos x="24" y="419"/>
                </a:cxn>
                <a:cxn ang="0">
                  <a:pos x="52" y="343"/>
                </a:cxn>
                <a:cxn ang="0">
                  <a:pos x="100" y="370"/>
                </a:cxn>
                <a:cxn ang="0">
                  <a:pos x="154" y="383"/>
                </a:cxn>
                <a:cxn ang="0">
                  <a:pos x="207" y="375"/>
                </a:cxn>
                <a:cxn ang="0">
                  <a:pos x="250" y="345"/>
                </a:cxn>
                <a:cxn ang="0">
                  <a:pos x="287" y="305"/>
                </a:cxn>
                <a:cxn ang="0">
                  <a:pos x="295" y="282"/>
                </a:cxn>
                <a:cxn ang="0">
                  <a:pos x="280" y="276"/>
                </a:cxn>
                <a:cxn ang="0">
                  <a:pos x="232" y="328"/>
                </a:cxn>
                <a:cxn ang="0">
                  <a:pos x="174" y="362"/>
                </a:cxn>
                <a:cxn ang="0">
                  <a:pos x="111" y="355"/>
                </a:cxn>
                <a:cxn ang="0">
                  <a:pos x="67" y="311"/>
                </a:cxn>
                <a:cxn ang="0">
                  <a:pos x="40" y="260"/>
                </a:cxn>
                <a:cxn ang="0">
                  <a:pos x="36" y="180"/>
                </a:cxn>
                <a:cxn ang="0">
                  <a:pos x="51" y="113"/>
                </a:cxn>
                <a:cxn ang="0">
                  <a:pos x="57" y="144"/>
                </a:cxn>
                <a:cxn ang="0">
                  <a:pos x="67" y="172"/>
                </a:cxn>
                <a:cxn ang="0">
                  <a:pos x="94" y="186"/>
                </a:cxn>
                <a:cxn ang="0">
                  <a:pos x="123" y="172"/>
                </a:cxn>
                <a:cxn ang="0">
                  <a:pos x="147" y="149"/>
                </a:cxn>
                <a:cxn ang="0">
                  <a:pos x="175" y="117"/>
                </a:cxn>
                <a:cxn ang="0">
                  <a:pos x="206" y="89"/>
                </a:cxn>
                <a:cxn ang="0">
                  <a:pos x="241" y="65"/>
                </a:cxn>
                <a:cxn ang="0">
                  <a:pos x="258" y="64"/>
                </a:cxn>
                <a:cxn ang="0">
                  <a:pos x="253" y="54"/>
                </a:cxn>
                <a:cxn ang="0">
                  <a:pos x="237" y="46"/>
                </a:cxn>
                <a:cxn ang="0">
                  <a:pos x="221" y="50"/>
                </a:cxn>
                <a:cxn ang="0">
                  <a:pos x="196" y="72"/>
                </a:cxn>
                <a:cxn ang="0">
                  <a:pos x="169" y="98"/>
                </a:cxn>
                <a:cxn ang="0">
                  <a:pos x="153" y="111"/>
                </a:cxn>
                <a:cxn ang="0">
                  <a:pos x="170" y="84"/>
                </a:cxn>
                <a:cxn ang="0">
                  <a:pos x="190" y="55"/>
                </a:cxn>
                <a:cxn ang="0">
                  <a:pos x="292" y="36"/>
                </a:cxn>
                <a:cxn ang="0">
                  <a:pos x="338" y="150"/>
                </a:cxn>
                <a:cxn ang="0">
                  <a:pos x="374" y="268"/>
                </a:cxn>
                <a:cxn ang="0">
                  <a:pos x="396" y="391"/>
                </a:cxn>
                <a:cxn ang="0">
                  <a:pos x="394" y="515"/>
                </a:cxn>
                <a:cxn ang="0">
                  <a:pos x="361" y="642"/>
                </a:cxn>
              </a:cxnLst>
              <a:rect l="0" t="0" r="r" b="b"/>
              <a:pathLst>
                <a:path w="398" h="648">
                  <a:moveTo>
                    <a:pt x="361" y="642"/>
                  </a:moveTo>
                  <a:lnTo>
                    <a:pt x="348" y="646"/>
                  </a:lnTo>
                  <a:lnTo>
                    <a:pt x="335" y="648"/>
                  </a:lnTo>
                  <a:lnTo>
                    <a:pt x="322" y="647"/>
                  </a:lnTo>
                  <a:lnTo>
                    <a:pt x="309" y="644"/>
                  </a:lnTo>
                  <a:lnTo>
                    <a:pt x="295" y="640"/>
                  </a:lnTo>
                  <a:lnTo>
                    <a:pt x="282" y="637"/>
                  </a:lnTo>
                  <a:lnTo>
                    <a:pt x="269" y="634"/>
                  </a:lnTo>
                  <a:lnTo>
                    <a:pt x="256" y="633"/>
                  </a:lnTo>
                  <a:lnTo>
                    <a:pt x="241" y="625"/>
                  </a:lnTo>
                  <a:lnTo>
                    <a:pt x="225" y="619"/>
                  </a:lnTo>
                  <a:lnTo>
                    <a:pt x="209" y="614"/>
                  </a:lnTo>
                  <a:lnTo>
                    <a:pt x="193" y="610"/>
                  </a:lnTo>
                  <a:lnTo>
                    <a:pt x="176" y="607"/>
                  </a:lnTo>
                  <a:lnTo>
                    <a:pt x="158" y="605"/>
                  </a:lnTo>
                  <a:lnTo>
                    <a:pt x="141" y="603"/>
                  </a:lnTo>
                  <a:lnTo>
                    <a:pt x="125" y="601"/>
                  </a:lnTo>
                  <a:lnTo>
                    <a:pt x="108" y="599"/>
                  </a:lnTo>
                  <a:lnTo>
                    <a:pt x="90" y="596"/>
                  </a:lnTo>
                  <a:lnTo>
                    <a:pt x="74" y="593"/>
                  </a:lnTo>
                  <a:lnTo>
                    <a:pt x="58" y="589"/>
                  </a:lnTo>
                  <a:lnTo>
                    <a:pt x="43" y="583"/>
                  </a:lnTo>
                  <a:lnTo>
                    <a:pt x="28" y="577"/>
                  </a:lnTo>
                  <a:lnTo>
                    <a:pt x="13" y="568"/>
                  </a:lnTo>
                  <a:lnTo>
                    <a:pt x="0" y="558"/>
                  </a:lnTo>
                  <a:lnTo>
                    <a:pt x="1" y="528"/>
                  </a:lnTo>
                  <a:lnTo>
                    <a:pt x="4" y="500"/>
                  </a:lnTo>
                  <a:lnTo>
                    <a:pt x="9" y="473"/>
                  </a:lnTo>
                  <a:lnTo>
                    <a:pt x="15" y="446"/>
                  </a:lnTo>
                  <a:lnTo>
                    <a:pt x="24" y="419"/>
                  </a:lnTo>
                  <a:lnTo>
                    <a:pt x="33" y="393"/>
                  </a:lnTo>
                  <a:lnTo>
                    <a:pt x="42" y="368"/>
                  </a:lnTo>
                  <a:lnTo>
                    <a:pt x="52" y="343"/>
                  </a:lnTo>
                  <a:lnTo>
                    <a:pt x="67" y="353"/>
                  </a:lnTo>
                  <a:lnTo>
                    <a:pt x="83" y="362"/>
                  </a:lnTo>
                  <a:lnTo>
                    <a:pt x="100" y="370"/>
                  </a:lnTo>
                  <a:lnTo>
                    <a:pt x="118" y="376"/>
                  </a:lnTo>
                  <a:lnTo>
                    <a:pt x="135" y="381"/>
                  </a:lnTo>
                  <a:lnTo>
                    <a:pt x="154" y="383"/>
                  </a:lnTo>
                  <a:lnTo>
                    <a:pt x="173" y="384"/>
                  </a:lnTo>
                  <a:lnTo>
                    <a:pt x="192" y="382"/>
                  </a:lnTo>
                  <a:lnTo>
                    <a:pt x="207" y="375"/>
                  </a:lnTo>
                  <a:lnTo>
                    <a:pt x="222" y="367"/>
                  </a:lnTo>
                  <a:lnTo>
                    <a:pt x="237" y="356"/>
                  </a:lnTo>
                  <a:lnTo>
                    <a:pt x="250" y="345"/>
                  </a:lnTo>
                  <a:lnTo>
                    <a:pt x="263" y="331"/>
                  </a:lnTo>
                  <a:lnTo>
                    <a:pt x="275" y="318"/>
                  </a:lnTo>
                  <a:lnTo>
                    <a:pt x="287" y="305"/>
                  </a:lnTo>
                  <a:lnTo>
                    <a:pt x="298" y="292"/>
                  </a:lnTo>
                  <a:lnTo>
                    <a:pt x="297" y="286"/>
                  </a:lnTo>
                  <a:lnTo>
                    <a:pt x="295" y="282"/>
                  </a:lnTo>
                  <a:lnTo>
                    <a:pt x="291" y="279"/>
                  </a:lnTo>
                  <a:lnTo>
                    <a:pt x="286" y="276"/>
                  </a:lnTo>
                  <a:lnTo>
                    <a:pt x="280" y="276"/>
                  </a:lnTo>
                  <a:lnTo>
                    <a:pt x="265" y="294"/>
                  </a:lnTo>
                  <a:lnTo>
                    <a:pt x="249" y="311"/>
                  </a:lnTo>
                  <a:lnTo>
                    <a:pt x="232" y="328"/>
                  </a:lnTo>
                  <a:lnTo>
                    <a:pt x="214" y="343"/>
                  </a:lnTo>
                  <a:lnTo>
                    <a:pt x="195" y="355"/>
                  </a:lnTo>
                  <a:lnTo>
                    <a:pt x="174" y="362"/>
                  </a:lnTo>
                  <a:lnTo>
                    <a:pt x="151" y="365"/>
                  </a:lnTo>
                  <a:lnTo>
                    <a:pt x="126" y="362"/>
                  </a:lnTo>
                  <a:lnTo>
                    <a:pt x="111" y="355"/>
                  </a:lnTo>
                  <a:lnTo>
                    <a:pt x="96" y="344"/>
                  </a:lnTo>
                  <a:lnTo>
                    <a:pt x="81" y="328"/>
                  </a:lnTo>
                  <a:lnTo>
                    <a:pt x="67" y="311"/>
                  </a:lnTo>
                  <a:lnTo>
                    <a:pt x="56" y="293"/>
                  </a:lnTo>
                  <a:lnTo>
                    <a:pt x="46" y="276"/>
                  </a:lnTo>
                  <a:lnTo>
                    <a:pt x="40" y="260"/>
                  </a:lnTo>
                  <a:lnTo>
                    <a:pt x="36" y="248"/>
                  </a:lnTo>
                  <a:lnTo>
                    <a:pt x="33" y="213"/>
                  </a:lnTo>
                  <a:lnTo>
                    <a:pt x="36" y="180"/>
                  </a:lnTo>
                  <a:lnTo>
                    <a:pt x="41" y="147"/>
                  </a:lnTo>
                  <a:lnTo>
                    <a:pt x="46" y="113"/>
                  </a:lnTo>
                  <a:lnTo>
                    <a:pt x="51" y="113"/>
                  </a:lnTo>
                  <a:lnTo>
                    <a:pt x="53" y="123"/>
                  </a:lnTo>
                  <a:lnTo>
                    <a:pt x="55" y="133"/>
                  </a:lnTo>
                  <a:lnTo>
                    <a:pt x="57" y="144"/>
                  </a:lnTo>
                  <a:lnTo>
                    <a:pt x="59" y="154"/>
                  </a:lnTo>
                  <a:lnTo>
                    <a:pt x="62" y="164"/>
                  </a:lnTo>
                  <a:lnTo>
                    <a:pt x="67" y="172"/>
                  </a:lnTo>
                  <a:lnTo>
                    <a:pt x="73" y="180"/>
                  </a:lnTo>
                  <a:lnTo>
                    <a:pt x="82" y="186"/>
                  </a:lnTo>
                  <a:lnTo>
                    <a:pt x="94" y="186"/>
                  </a:lnTo>
                  <a:lnTo>
                    <a:pt x="104" y="183"/>
                  </a:lnTo>
                  <a:lnTo>
                    <a:pt x="114" y="178"/>
                  </a:lnTo>
                  <a:lnTo>
                    <a:pt x="123" y="172"/>
                  </a:lnTo>
                  <a:lnTo>
                    <a:pt x="132" y="164"/>
                  </a:lnTo>
                  <a:lnTo>
                    <a:pt x="140" y="156"/>
                  </a:lnTo>
                  <a:lnTo>
                    <a:pt x="147" y="149"/>
                  </a:lnTo>
                  <a:lnTo>
                    <a:pt x="154" y="140"/>
                  </a:lnTo>
                  <a:lnTo>
                    <a:pt x="164" y="128"/>
                  </a:lnTo>
                  <a:lnTo>
                    <a:pt x="175" y="117"/>
                  </a:lnTo>
                  <a:lnTo>
                    <a:pt x="185" y="107"/>
                  </a:lnTo>
                  <a:lnTo>
                    <a:pt x="195" y="98"/>
                  </a:lnTo>
                  <a:lnTo>
                    <a:pt x="206" y="89"/>
                  </a:lnTo>
                  <a:lnTo>
                    <a:pt x="216" y="80"/>
                  </a:lnTo>
                  <a:lnTo>
                    <a:pt x="228" y="72"/>
                  </a:lnTo>
                  <a:lnTo>
                    <a:pt x="241" y="65"/>
                  </a:lnTo>
                  <a:lnTo>
                    <a:pt x="245" y="66"/>
                  </a:lnTo>
                  <a:lnTo>
                    <a:pt x="252" y="65"/>
                  </a:lnTo>
                  <a:lnTo>
                    <a:pt x="258" y="64"/>
                  </a:lnTo>
                  <a:lnTo>
                    <a:pt x="261" y="63"/>
                  </a:lnTo>
                  <a:lnTo>
                    <a:pt x="257" y="58"/>
                  </a:lnTo>
                  <a:lnTo>
                    <a:pt x="253" y="54"/>
                  </a:lnTo>
                  <a:lnTo>
                    <a:pt x="248" y="50"/>
                  </a:lnTo>
                  <a:lnTo>
                    <a:pt x="243" y="47"/>
                  </a:lnTo>
                  <a:lnTo>
                    <a:pt x="237" y="46"/>
                  </a:lnTo>
                  <a:lnTo>
                    <a:pt x="231" y="45"/>
                  </a:lnTo>
                  <a:lnTo>
                    <a:pt x="226" y="47"/>
                  </a:lnTo>
                  <a:lnTo>
                    <a:pt x="221" y="50"/>
                  </a:lnTo>
                  <a:lnTo>
                    <a:pt x="213" y="57"/>
                  </a:lnTo>
                  <a:lnTo>
                    <a:pt x="205" y="65"/>
                  </a:lnTo>
                  <a:lnTo>
                    <a:pt x="196" y="72"/>
                  </a:lnTo>
                  <a:lnTo>
                    <a:pt x="187" y="81"/>
                  </a:lnTo>
                  <a:lnTo>
                    <a:pt x="178" y="89"/>
                  </a:lnTo>
                  <a:lnTo>
                    <a:pt x="169" y="98"/>
                  </a:lnTo>
                  <a:lnTo>
                    <a:pt x="158" y="108"/>
                  </a:lnTo>
                  <a:lnTo>
                    <a:pt x="149" y="118"/>
                  </a:lnTo>
                  <a:lnTo>
                    <a:pt x="153" y="111"/>
                  </a:lnTo>
                  <a:lnTo>
                    <a:pt x="158" y="102"/>
                  </a:lnTo>
                  <a:lnTo>
                    <a:pt x="163" y="93"/>
                  </a:lnTo>
                  <a:lnTo>
                    <a:pt x="170" y="84"/>
                  </a:lnTo>
                  <a:lnTo>
                    <a:pt x="177" y="74"/>
                  </a:lnTo>
                  <a:lnTo>
                    <a:pt x="183" y="64"/>
                  </a:lnTo>
                  <a:lnTo>
                    <a:pt x="190" y="55"/>
                  </a:lnTo>
                  <a:lnTo>
                    <a:pt x="197" y="46"/>
                  </a:lnTo>
                  <a:lnTo>
                    <a:pt x="276" y="0"/>
                  </a:lnTo>
                  <a:lnTo>
                    <a:pt x="292" y="36"/>
                  </a:lnTo>
                  <a:lnTo>
                    <a:pt x="308" y="74"/>
                  </a:lnTo>
                  <a:lnTo>
                    <a:pt x="323" y="111"/>
                  </a:lnTo>
                  <a:lnTo>
                    <a:pt x="338" y="150"/>
                  </a:lnTo>
                  <a:lnTo>
                    <a:pt x="351" y="189"/>
                  </a:lnTo>
                  <a:lnTo>
                    <a:pt x="363" y="228"/>
                  </a:lnTo>
                  <a:lnTo>
                    <a:pt x="374" y="268"/>
                  </a:lnTo>
                  <a:lnTo>
                    <a:pt x="384" y="308"/>
                  </a:lnTo>
                  <a:lnTo>
                    <a:pt x="391" y="350"/>
                  </a:lnTo>
                  <a:lnTo>
                    <a:pt x="396" y="391"/>
                  </a:lnTo>
                  <a:lnTo>
                    <a:pt x="398" y="432"/>
                  </a:lnTo>
                  <a:lnTo>
                    <a:pt x="397" y="474"/>
                  </a:lnTo>
                  <a:lnTo>
                    <a:pt x="394" y="515"/>
                  </a:lnTo>
                  <a:lnTo>
                    <a:pt x="387" y="558"/>
                  </a:lnTo>
                  <a:lnTo>
                    <a:pt x="375" y="599"/>
                  </a:lnTo>
                  <a:lnTo>
                    <a:pt x="361" y="64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Freeform 14"/>
            <p:cNvSpPr>
              <a:spLocks/>
            </p:cNvSpPr>
            <p:nvPr/>
          </p:nvSpPr>
          <p:spPr bwMode="auto">
            <a:xfrm>
              <a:off x="1557" y="709"/>
              <a:ext cx="29" cy="71"/>
            </a:xfrm>
            <a:custGeom>
              <a:avLst/>
              <a:gdLst/>
              <a:ahLst/>
              <a:cxnLst>
                <a:cxn ang="0">
                  <a:pos x="19" y="17"/>
                </a:cxn>
                <a:cxn ang="0">
                  <a:pos x="29" y="18"/>
                </a:cxn>
                <a:cxn ang="0">
                  <a:pos x="28" y="33"/>
                </a:cxn>
                <a:cxn ang="0">
                  <a:pos x="24" y="46"/>
                </a:cxn>
                <a:cxn ang="0">
                  <a:pos x="18" y="59"/>
                </a:cxn>
                <a:cxn ang="0">
                  <a:pos x="12" y="71"/>
                </a:cxn>
                <a:cxn ang="0">
                  <a:pos x="5" y="71"/>
                </a:cxn>
                <a:cxn ang="0">
                  <a:pos x="2" y="66"/>
                </a:cxn>
                <a:cxn ang="0">
                  <a:pos x="1" y="57"/>
                </a:cxn>
                <a:cxn ang="0">
                  <a:pos x="0" y="50"/>
                </a:cxn>
                <a:cxn ang="0">
                  <a:pos x="10" y="0"/>
                </a:cxn>
                <a:cxn ang="0">
                  <a:pos x="12" y="5"/>
                </a:cxn>
                <a:cxn ang="0">
                  <a:pos x="13" y="9"/>
                </a:cxn>
                <a:cxn ang="0">
                  <a:pos x="15" y="13"/>
                </a:cxn>
                <a:cxn ang="0">
                  <a:pos x="19" y="17"/>
                </a:cxn>
              </a:cxnLst>
              <a:rect l="0" t="0" r="r" b="b"/>
              <a:pathLst>
                <a:path w="29" h="71">
                  <a:moveTo>
                    <a:pt x="19" y="17"/>
                  </a:moveTo>
                  <a:lnTo>
                    <a:pt x="29" y="18"/>
                  </a:lnTo>
                  <a:lnTo>
                    <a:pt x="28" y="33"/>
                  </a:lnTo>
                  <a:lnTo>
                    <a:pt x="24" y="46"/>
                  </a:lnTo>
                  <a:lnTo>
                    <a:pt x="18" y="59"/>
                  </a:lnTo>
                  <a:lnTo>
                    <a:pt x="12" y="71"/>
                  </a:lnTo>
                  <a:lnTo>
                    <a:pt x="5" y="71"/>
                  </a:lnTo>
                  <a:lnTo>
                    <a:pt x="2" y="66"/>
                  </a:lnTo>
                  <a:lnTo>
                    <a:pt x="1" y="57"/>
                  </a:lnTo>
                  <a:lnTo>
                    <a:pt x="0" y="50"/>
                  </a:lnTo>
                  <a:lnTo>
                    <a:pt x="10" y="0"/>
                  </a:lnTo>
                  <a:lnTo>
                    <a:pt x="12" y="5"/>
                  </a:lnTo>
                  <a:lnTo>
                    <a:pt x="13" y="9"/>
                  </a:lnTo>
                  <a:lnTo>
                    <a:pt x="15" y="13"/>
                  </a:lnTo>
                  <a:lnTo>
                    <a:pt x="19" y="1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2" name="Freeform 13"/>
            <p:cNvSpPr>
              <a:spLocks/>
            </p:cNvSpPr>
            <p:nvPr/>
          </p:nvSpPr>
          <p:spPr bwMode="auto">
            <a:xfrm>
              <a:off x="1885" y="866"/>
              <a:ext cx="66" cy="146"/>
            </a:xfrm>
            <a:custGeom>
              <a:avLst/>
              <a:gdLst/>
              <a:ahLst/>
              <a:cxnLst>
                <a:cxn ang="0">
                  <a:pos x="66" y="108"/>
                </a:cxn>
                <a:cxn ang="0">
                  <a:pos x="60" y="118"/>
                </a:cxn>
                <a:cxn ang="0">
                  <a:pos x="54" y="127"/>
                </a:cxn>
                <a:cxn ang="0">
                  <a:pos x="46" y="137"/>
                </a:cxn>
                <a:cxn ang="0">
                  <a:pos x="38" y="146"/>
                </a:cxn>
                <a:cxn ang="0">
                  <a:pos x="33" y="128"/>
                </a:cxn>
                <a:cxn ang="0">
                  <a:pos x="29" y="111"/>
                </a:cxn>
                <a:cxn ang="0">
                  <a:pos x="24" y="92"/>
                </a:cxn>
                <a:cxn ang="0">
                  <a:pos x="20" y="74"/>
                </a:cxn>
                <a:cxn ang="0">
                  <a:pos x="15" y="54"/>
                </a:cxn>
                <a:cxn ang="0">
                  <a:pos x="11" y="36"/>
                </a:cxn>
                <a:cxn ang="0">
                  <a:pos x="6" y="18"/>
                </a:cxn>
                <a:cxn ang="0">
                  <a:pos x="0" y="0"/>
                </a:cxn>
                <a:cxn ang="0">
                  <a:pos x="13" y="11"/>
                </a:cxn>
                <a:cxn ang="0">
                  <a:pos x="25" y="23"/>
                </a:cxn>
                <a:cxn ang="0">
                  <a:pos x="36" y="36"/>
                </a:cxn>
                <a:cxn ang="0">
                  <a:pos x="46" y="49"/>
                </a:cxn>
                <a:cxn ang="0">
                  <a:pos x="54" y="63"/>
                </a:cxn>
                <a:cxn ang="0">
                  <a:pos x="61" y="78"/>
                </a:cxn>
                <a:cxn ang="0">
                  <a:pos x="65" y="93"/>
                </a:cxn>
                <a:cxn ang="0">
                  <a:pos x="66" y="108"/>
                </a:cxn>
              </a:cxnLst>
              <a:rect l="0" t="0" r="r" b="b"/>
              <a:pathLst>
                <a:path w="66" h="146">
                  <a:moveTo>
                    <a:pt x="66" y="108"/>
                  </a:moveTo>
                  <a:lnTo>
                    <a:pt x="60" y="118"/>
                  </a:lnTo>
                  <a:lnTo>
                    <a:pt x="54" y="127"/>
                  </a:lnTo>
                  <a:lnTo>
                    <a:pt x="46" y="137"/>
                  </a:lnTo>
                  <a:lnTo>
                    <a:pt x="38" y="146"/>
                  </a:lnTo>
                  <a:lnTo>
                    <a:pt x="33" y="128"/>
                  </a:lnTo>
                  <a:lnTo>
                    <a:pt x="29" y="111"/>
                  </a:lnTo>
                  <a:lnTo>
                    <a:pt x="24" y="92"/>
                  </a:lnTo>
                  <a:lnTo>
                    <a:pt x="20" y="74"/>
                  </a:lnTo>
                  <a:lnTo>
                    <a:pt x="15" y="54"/>
                  </a:lnTo>
                  <a:lnTo>
                    <a:pt x="11" y="36"/>
                  </a:lnTo>
                  <a:lnTo>
                    <a:pt x="6" y="18"/>
                  </a:lnTo>
                  <a:lnTo>
                    <a:pt x="0" y="0"/>
                  </a:lnTo>
                  <a:lnTo>
                    <a:pt x="13" y="11"/>
                  </a:lnTo>
                  <a:lnTo>
                    <a:pt x="25" y="23"/>
                  </a:lnTo>
                  <a:lnTo>
                    <a:pt x="36" y="36"/>
                  </a:lnTo>
                  <a:lnTo>
                    <a:pt x="46" y="49"/>
                  </a:lnTo>
                  <a:lnTo>
                    <a:pt x="54" y="63"/>
                  </a:lnTo>
                  <a:lnTo>
                    <a:pt x="61" y="78"/>
                  </a:lnTo>
                  <a:lnTo>
                    <a:pt x="65" y="93"/>
                  </a:lnTo>
                  <a:lnTo>
                    <a:pt x="66" y="10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3" name="Freeform 12"/>
            <p:cNvSpPr>
              <a:spLocks/>
            </p:cNvSpPr>
            <p:nvPr/>
          </p:nvSpPr>
          <p:spPr bwMode="auto">
            <a:xfrm>
              <a:off x="1930" y="1109"/>
              <a:ext cx="93" cy="40"/>
            </a:xfrm>
            <a:custGeom>
              <a:avLst/>
              <a:gdLst/>
              <a:ahLst/>
              <a:cxnLst>
                <a:cxn ang="0">
                  <a:pos x="93" y="22"/>
                </a:cxn>
                <a:cxn ang="0">
                  <a:pos x="83" y="34"/>
                </a:cxn>
                <a:cxn ang="0">
                  <a:pos x="73" y="40"/>
                </a:cxn>
                <a:cxn ang="0">
                  <a:pos x="61" y="40"/>
                </a:cxn>
                <a:cxn ang="0">
                  <a:pos x="50" y="37"/>
                </a:cxn>
                <a:cxn ang="0">
                  <a:pos x="38" y="31"/>
                </a:cxn>
                <a:cxn ang="0">
                  <a:pos x="25" y="26"/>
                </a:cxn>
                <a:cxn ang="0">
                  <a:pos x="13" y="21"/>
                </a:cxn>
                <a:cxn ang="0">
                  <a:pos x="2" y="18"/>
                </a:cxn>
                <a:cxn ang="0">
                  <a:pos x="0" y="0"/>
                </a:cxn>
                <a:cxn ang="0">
                  <a:pos x="11" y="3"/>
                </a:cxn>
                <a:cxn ang="0">
                  <a:pos x="23" y="6"/>
                </a:cxn>
                <a:cxn ang="0">
                  <a:pos x="35" y="9"/>
                </a:cxn>
                <a:cxn ang="0">
                  <a:pos x="46" y="13"/>
                </a:cxn>
                <a:cxn ang="0">
                  <a:pos x="58" y="15"/>
                </a:cxn>
                <a:cxn ang="0">
                  <a:pos x="69" y="18"/>
                </a:cxn>
                <a:cxn ang="0">
                  <a:pos x="81" y="20"/>
                </a:cxn>
                <a:cxn ang="0">
                  <a:pos x="93" y="22"/>
                </a:cxn>
              </a:cxnLst>
              <a:rect l="0" t="0" r="r" b="b"/>
              <a:pathLst>
                <a:path w="93" h="40">
                  <a:moveTo>
                    <a:pt x="93" y="22"/>
                  </a:moveTo>
                  <a:lnTo>
                    <a:pt x="83" y="34"/>
                  </a:lnTo>
                  <a:lnTo>
                    <a:pt x="73" y="40"/>
                  </a:lnTo>
                  <a:lnTo>
                    <a:pt x="61" y="40"/>
                  </a:lnTo>
                  <a:lnTo>
                    <a:pt x="50" y="37"/>
                  </a:lnTo>
                  <a:lnTo>
                    <a:pt x="38" y="31"/>
                  </a:lnTo>
                  <a:lnTo>
                    <a:pt x="25" y="26"/>
                  </a:lnTo>
                  <a:lnTo>
                    <a:pt x="13" y="21"/>
                  </a:lnTo>
                  <a:lnTo>
                    <a:pt x="2" y="18"/>
                  </a:lnTo>
                  <a:lnTo>
                    <a:pt x="0" y="0"/>
                  </a:lnTo>
                  <a:lnTo>
                    <a:pt x="11" y="3"/>
                  </a:lnTo>
                  <a:lnTo>
                    <a:pt x="23" y="6"/>
                  </a:lnTo>
                  <a:lnTo>
                    <a:pt x="35" y="9"/>
                  </a:lnTo>
                  <a:lnTo>
                    <a:pt x="46" y="13"/>
                  </a:lnTo>
                  <a:lnTo>
                    <a:pt x="58" y="15"/>
                  </a:lnTo>
                  <a:lnTo>
                    <a:pt x="69" y="18"/>
                  </a:lnTo>
                  <a:lnTo>
                    <a:pt x="81" y="20"/>
                  </a:lnTo>
                  <a:lnTo>
                    <a:pt x="93" y="2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 name="Freeform 11"/>
            <p:cNvSpPr>
              <a:spLocks/>
            </p:cNvSpPr>
            <p:nvPr/>
          </p:nvSpPr>
          <p:spPr bwMode="auto">
            <a:xfrm>
              <a:off x="1860" y="1144"/>
              <a:ext cx="125" cy="234"/>
            </a:xfrm>
            <a:custGeom>
              <a:avLst/>
              <a:gdLst/>
              <a:ahLst/>
              <a:cxnLst>
                <a:cxn ang="0">
                  <a:pos x="119" y="60"/>
                </a:cxn>
                <a:cxn ang="0">
                  <a:pos x="112" y="102"/>
                </a:cxn>
                <a:cxn ang="0">
                  <a:pos x="109" y="145"/>
                </a:cxn>
                <a:cxn ang="0">
                  <a:pos x="107" y="191"/>
                </a:cxn>
                <a:cxn ang="0">
                  <a:pos x="104" y="234"/>
                </a:cxn>
                <a:cxn ang="0">
                  <a:pos x="6" y="228"/>
                </a:cxn>
                <a:cxn ang="0">
                  <a:pos x="5" y="223"/>
                </a:cxn>
                <a:cxn ang="0">
                  <a:pos x="3" y="218"/>
                </a:cxn>
                <a:cxn ang="0">
                  <a:pos x="2" y="214"/>
                </a:cxn>
                <a:cxn ang="0">
                  <a:pos x="0" y="209"/>
                </a:cxn>
                <a:cxn ang="0">
                  <a:pos x="5" y="207"/>
                </a:cxn>
                <a:cxn ang="0">
                  <a:pos x="12" y="205"/>
                </a:cxn>
                <a:cxn ang="0">
                  <a:pos x="18" y="203"/>
                </a:cxn>
                <a:cxn ang="0">
                  <a:pos x="25" y="201"/>
                </a:cxn>
                <a:cxn ang="0">
                  <a:pos x="31" y="199"/>
                </a:cxn>
                <a:cxn ang="0">
                  <a:pos x="36" y="195"/>
                </a:cxn>
                <a:cxn ang="0">
                  <a:pos x="38" y="189"/>
                </a:cxn>
                <a:cxn ang="0">
                  <a:pos x="39" y="182"/>
                </a:cxn>
                <a:cxn ang="0">
                  <a:pos x="45" y="159"/>
                </a:cxn>
                <a:cxn ang="0">
                  <a:pos x="51" y="137"/>
                </a:cxn>
                <a:cxn ang="0">
                  <a:pos x="57" y="114"/>
                </a:cxn>
                <a:cxn ang="0">
                  <a:pos x="63" y="92"/>
                </a:cxn>
                <a:cxn ang="0">
                  <a:pos x="67" y="69"/>
                </a:cxn>
                <a:cxn ang="0">
                  <a:pos x="71" y="46"/>
                </a:cxn>
                <a:cxn ang="0">
                  <a:pos x="72" y="23"/>
                </a:cxn>
                <a:cxn ang="0">
                  <a:pos x="71" y="0"/>
                </a:cxn>
                <a:cxn ang="0">
                  <a:pos x="81" y="4"/>
                </a:cxn>
                <a:cxn ang="0">
                  <a:pos x="92" y="8"/>
                </a:cxn>
                <a:cxn ang="0">
                  <a:pos x="104" y="12"/>
                </a:cxn>
                <a:cxn ang="0">
                  <a:pos x="114" y="18"/>
                </a:cxn>
                <a:cxn ang="0">
                  <a:pos x="121" y="25"/>
                </a:cxn>
                <a:cxn ang="0">
                  <a:pos x="125" y="34"/>
                </a:cxn>
                <a:cxn ang="0">
                  <a:pos x="125" y="46"/>
                </a:cxn>
                <a:cxn ang="0">
                  <a:pos x="119" y="60"/>
                </a:cxn>
              </a:cxnLst>
              <a:rect l="0" t="0" r="r" b="b"/>
              <a:pathLst>
                <a:path w="125" h="234">
                  <a:moveTo>
                    <a:pt x="119" y="60"/>
                  </a:moveTo>
                  <a:lnTo>
                    <a:pt x="112" y="102"/>
                  </a:lnTo>
                  <a:lnTo>
                    <a:pt x="109" y="145"/>
                  </a:lnTo>
                  <a:lnTo>
                    <a:pt x="107" y="191"/>
                  </a:lnTo>
                  <a:lnTo>
                    <a:pt x="104" y="234"/>
                  </a:lnTo>
                  <a:lnTo>
                    <a:pt x="6" y="228"/>
                  </a:lnTo>
                  <a:lnTo>
                    <a:pt x="5" y="223"/>
                  </a:lnTo>
                  <a:lnTo>
                    <a:pt x="3" y="218"/>
                  </a:lnTo>
                  <a:lnTo>
                    <a:pt x="2" y="214"/>
                  </a:lnTo>
                  <a:lnTo>
                    <a:pt x="0" y="209"/>
                  </a:lnTo>
                  <a:lnTo>
                    <a:pt x="5" y="207"/>
                  </a:lnTo>
                  <a:lnTo>
                    <a:pt x="12" y="205"/>
                  </a:lnTo>
                  <a:lnTo>
                    <a:pt x="18" y="203"/>
                  </a:lnTo>
                  <a:lnTo>
                    <a:pt x="25" y="201"/>
                  </a:lnTo>
                  <a:lnTo>
                    <a:pt x="31" y="199"/>
                  </a:lnTo>
                  <a:lnTo>
                    <a:pt x="36" y="195"/>
                  </a:lnTo>
                  <a:lnTo>
                    <a:pt x="38" y="189"/>
                  </a:lnTo>
                  <a:lnTo>
                    <a:pt x="39" y="182"/>
                  </a:lnTo>
                  <a:lnTo>
                    <a:pt x="45" y="159"/>
                  </a:lnTo>
                  <a:lnTo>
                    <a:pt x="51" y="137"/>
                  </a:lnTo>
                  <a:lnTo>
                    <a:pt x="57" y="114"/>
                  </a:lnTo>
                  <a:lnTo>
                    <a:pt x="63" y="92"/>
                  </a:lnTo>
                  <a:lnTo>
                    <a:pt x="67" y="69"/>
                  </a:lnTo>
                  <a:lnTo>
                    <a:pt x="71" y="46"/>
                  </a:lnTo>
                  <a:lnTo>
                    <a:pt x="72" y="23"/>
                  </a:lnTo>
                  <a:lnTo>
                    <a:pt x="71" y="0"/>
                  </a:lnTo>
                  <a:lnTo>
                    <a:pt x="81" y="4"/>
                  </a:lnTo>
                  <a:lnTo>
                    <a:pt x="92" y="8"/>
                  </a:lnTo>
                  <a:lnTo>
                    <a:pt x="104" y="12"/>
                  </a:lnTo>
                  <a:lnTo>
                    <a:pt x="114" y="18"/>
                  </a:lnTo>
                  <a:lnTo>
                    <a:pt x="121" y="25"/>
                  </a:lnTo>
                  <a:lnTo>
                    <a:pt x="125" y="34"/>
                  </a:lnTo>
                  <a:lnTo>
                    <a:pt x="125" y="46"/>
                  </a:lnTo>
                  <a:lnTo>
                    <a:pt x="119" y="6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 name="Freeform 10"/>
            <p:cNvSpPr>
              <a:spLocks/>
            </p:cNvSpPr>
            <p:nvPr/>
          </p:nvSpPr>
          <p:spPr bwMode="auto">
            <a:xfrm>
              <a:off x="1984" y="1155"/>
              <a:ext cx="43" cy="210"/>
            </a:xfrm>
            <a:custGeom>
              <a:avLst/>
              <a:gdLst/>
              <a:ahLst/>
              <a:cxnLst>
                <a:cxn ang="0">
                  <a:pos x="31" y="183"/>
                </a:cxn>
                <a:cxn ang="0">
                  <a:pos x="27" y="187"/>
                </a:cxn>
                <a:cxn ang="0">
                  <a:pos x="23" y="190"/>
                </a:cxn>
                <a:cxn ang="0">
                  <a:pos x="19" y="193"/>
                </a:cxn>
                <a:cxn ang="0">
                  <a:pos x="15" y="196"/>
                </a:cxn>
                <a:cxn ang="0">
                  <a:pos x="11" y="199"/>
                </a:cxn>
                <a:cxn ang="0">
                  <a:pos x="7" y="202"/>
                </a:cxn>
                <a:cxn ang="0">
                  <a:pos x="4" y="206"/>
                </a:cxn>
                <a:cxn ang="0">
                  <a:pos x="0" y="210"/>
                </a:cxn>
                <a:cxn ang="0">
                  <a:pos x="2" y="162"/>
                </a:cxn>
                <a:cxn ang="0">
                  <a:pos x="9" y="114"/>
                </a:cxn>
                <a:cxn ang="0">
                  <a:pos x="16" y="67"/>
                </a:cxn>
                <a:cxn ang="0">
                  <a:pos x="23" y="19"/>
                </a:cxn>
                <a:cxn ang="0">
                  <a:pos x="43" y="0"/>
                </a:cxn>
                <a:cxn ang="0">
                  <a:pos x="42" y="47"/>
                </a:cxn>
                <a:cxn ang="0">
                  <a:pos x="36" y="92"/>
                </a:cxn>
                <a:cxn ang="0">
                  <a:pos x="30" y="136"/>
                </a:cxn>
                <a:cxn ang="0">
                  <a:pos x="31" y="183"/>
                </a:cxn>
              </a:cxnLst>
              <a:rect l="0" t="0" r="r" b="b"/>
              <a:pathLst>
                <a:path w="43" h="210">
                  <a:moveTo>
                    <a:pt x="31" y="183"/>
                  </a:moveTo>
                  <a:lnTo>
                    <a:pt x="27" y="187"/>
                  </a:lnTo>
                  <a:lnTo>
                    <a:pt x="23" y="190"/>
                  </a:lnTo>
                  <a:lnTo>
                    <a:pt x="19" y="193"/>
                  </a:lnTo>
                  <a:lnTo>
                    <a:pt x="15" y="196"/>
                  </a:lnTo>
                  <a:lnTo>
                    <a:pt x="11" y="199"/>
                  </a:lnTo>
                  <a:lnTo>
                    <a:pt x="7" y="202"/>
                  </a:lnTo>
                  <a:lnTo>
                    <a:pt x="4" y="206"/>
                  </a:lnTo>
                  <a:lnTo>
                    <a:pt x="0" y="210"/>
                  </a:lnTo>
                  <a:lnTo>
                    <a:pt x="2" y="162"/>
                  </a:lnTo>
                  <a:lnTo>
                    <a:pt x="9" y="114"/>
                  </a:lnTo>
                  <a:lnTo>
                    <a:pt x="16" y="67"/>
                  </a:lnTo>
                  <a:lnTo>
                    <a:pt x="23" y="19"/>
                  </a:lnTo>
                  <a:lnTo>
                    <a:pt x="43" y="0"/>
                  </a:lnTo>
                  <a:lnTo>
                    <a:pt x="42" y="47"/>
                  </a:lnTo>
                  <a:lnTo>
                    <a:pt x="36" y="92"/>
                  </a:lnTo>
                  <a:lnTo>
                    <a:pt x="30" y="136"/>
                  </a:lnTo>
                  <a:lnTo>
                    <a:pt x="31" y="18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6" name="Freeform 9"/>
            <p:cNvSpPr>
              <a:spLocks/>
            </p:cNvSpPr>
            <p:nvPr/>
          </p:nvSpPr>
          <p:spPr bwMode="auto">
            <a:xfrm>
              <a:off x="1447" y="1140"/>
              <a:ext cx="51" cy="43"/>
            </a:xfrm>
            <a:custGeom>
              <a:avLst/>
              <a:gdLst/>
              <a:ahLst/>
              <a:cxnLst>
                <a:cxn ang="0">
                  <a:pos x="0" y="38"/>
                </a:cxn>
                <a:cxn ang="0">
                  <a:pos x="51" y="0"/>
                </a:cxn>
                <a:cxn ang="0">
                  <a:pos x="43" y="43"/>
                </a:cxn>
                <a:cxn ang="0">
                  <a:pos x="0" y="38"/>
                </a:cxn>
              </a:cxnLst>
              <a:rect l="0" t="0" r="r" b="b"/>
              <a:pathLst>
                <a:path w="51" h="43">
                  <a:moveTo>
                    <a:pt x="0" y="38"/>
                  </a:moveTo>
                  <a:lnTo>
                    <a:pt x="51" y="0"/>
                  </a:lnTo>
                  <a:lnTo>
                    <a:pt x="43" y="43"/>
                  </a:lnTo>
                  <a:lnTo>
                    <a:pt x="0" y="3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7" name="Freeform 8"/>
            <p:cNvSpPr>
              <a:spLocks/>
            </p:cNvSpPr>
            <p:nvPr/>
          </p:nvSpPr>
          <p:spPr bwMode="auto">
            <a:xfrm>
              <a:off x="106" y="1224"/>
              <a:ext cx="622" cy="471"/>
            </a:xfrm>
            <a:custGeom>
              <a:avLst/>
              <a:gdLst/>
              <a:ahLst/>
              <a:cxnLst>
                <a:cxn ang="0">
                  <a:pos x="613" y="120"/>
                </a:cxn>
                <a:cxn ang="0">
                  <a:pos x="616" y="125"/>
                </a:cxn>
                <a:cxn ang="0">
                  <a:pos x="620" y="128"/>
                </a:cxn>
                <a:cxn ang="0">
                  <a:pos x="622" y="131"/>
                </a:cxn>
                <a:cxn ang="0">
                  <a:pos x="621" y="136"/>
                </a:cxn>
                <a:cxn ang="0">
                  <a:pos x="616" y="139"/>
                </a:cxn>
                <a:cxn ang="0">
                  <a:pos x="601" y="149"/>
                </a:cxn>
                <a:cxn ang="0">
                  <a:pos x="578" y="165"/>
                </a:cxn>
                <a:cxn ang="0">
                  <a:pos x="547" y="184"/>
                </a:cxn>
                <a:cxn ang="0">
                  <a:pos x="511" y="209"/>
                </a:cxn>
                <a:cxn ang="0">
                  <a:pos x="470" y="236"/>
                </a:cxn>
                <a:cxn ang="0">
                  <a:pos x="426" y="264"/>
                </a:cxn>
                <a:cxn ang="0">
                  <a:pos x="381" y="295"/>
                </a:cxn>
                <a:cxn ang="0">
                  <a:pos x="335" y="325"/>
                </a:cxn>
                <a:cxn ang="0">
                  <a:pos x="290" y="354"/>
                </a:cxn>
                <a:cxn ang="0">
                  <a:pos x="247" y="383"/>
                </a:cxn>
                <a:cxn ang="0">
                  <a:pos x="207" y="409"/>
                </a:cxn>
                <a:cxn ang="0">
                  <a:pos x="173" y="431"/>
                </a:cxn>
                <a:cxn ang="0">
                  <a:pos x="145" y="450"/>
                </a:cxn>
                <a:cxn ang="0">
                  <a:pos x="123" y="463"/>
                </a:cxn>
                <a:cxn ang="0">
                  <a:pos x="111" y="471"/>
                </a:cxn>
                <a:cxn ang="0">
                  <a:pos x="86" y="464"/>
                </a:cxn>
                <a:cxn ang="0">
                  <a:pos x="599" y="135"/>
                </a:cxn>
                <a:cxn ang="0">
                  <a:pos x="7" y="17"/>
                </a:cxn>
                <a:cxn ang="0">
                  <a:pos x="4" y="13"/>
                </a:cxn>
                <a:cxn ang="0">
                  <a:pos x="2" y="7"/>
                </a:cxn>
                <a:cxn ang="0">
                  <a:pos x="0" y="3"/>
                </a:cxn>
                <a:cxn ang="0">
                  <a:pos x="3" y="0"/>
                </a:cxn>
                <a:cxn ang="0">
                  <a:pos x="613" y="120"/>
                </a:cxn>
              </a:cxnLst>
              <a:rect l="0" t="0" r="r" b="b"/>
              <a:pathLst>
                <a:path w="622" h="471">
                  <a:moveTo>
                    <a:pt x="613" y="120"/>
                  </a:moveTo>
                  <a:lnTo>
                    <a:pt x="616" y="125"/>
                  </a:lnTo>
                  <a:lnTo>
                    <a:pt x="620" y="128"/>
                  </a:lnTo>
                  <a:lnTo>
                    <a:pt x="622" y="131"/>
                  </a:lnTo>
                  <a:lnTo>
                    <a:pt x="621" y="136"/>
                  </a:lnTo>
                  <a:lnTo>
                    <a:pt x="616" y="139"/>
                  </a:lnTo>
                  <a:lnTo>
                    <a:pt x="601" y="149"/>
                  </a:lnTo>
                  <a:lnTo>
                    <a:pt x="578" y="165"/>
                  </a:lnTo>
                  <a:lnTo>
                    <a:pt x="547" y="184"/>
                  </a:lnTo>
                  <a:lnTo>
                    <a:pt x="511" y="209"/>
                  </a:lnTo>
                  <a:lnTo>
                    <a:pt x="470" y="236"/>
                  </a:lnTo>
                  <a:lnTo>
                    <a:pt x="426" y="264"/>
                  </a:lnTo>
                  <a:lnTo>
                    <a:pt x="381" y="295"/>
                  </a:lnTo>
                  <a:lnTo>
                    <a:pt x="335" y="325"/>
                  </a:lnTo>
                  <a:lnTo>
                    <a:pt x="290" y="354"/>
                  </a:lnTo>
                  <a:lnTo>
                    <a:pt x="247" y="383"/>
                  </a:lnTo>
                  <a:lnTo>
                    <a:pt x="207" y="409"/>
                  </a:lnTo>
                  <a:lnTo>
                    <a:pt x="173" y="431"/>
                  </a:lnTo>
                  <a:lnTo>
                    <a:pt x="145" y="450"/>
                  </a:lnTo>
                  <a:lnTo>
                    <a:pt x="123" y="463"/>
                  </a:lnTo>
                  <a:lnTo>
                    <a:pt x="111" y="471"/>
                  </a:lnTo>
                  <a:lnTo>
                    <a:pt x="86" y="464"/>
                  </a:lnTo>
                  <a:lnTo>
                    <a:pt x="599" y="135"/>
                  </a:lnTo>
                  <a:lnTo>
                    <a:pt x="7" y="17"/>
                  </a:lnTo>
                  <a:lnTo>
                    <a:pt x="4" y="13"/>
                  </a:lnTo>
                  <a:lnTo>
                    <a:pt x="2" y="7"/>
                  </a:lnTo>
                  <a:lnTo>
                    <a:pt x="0" y="3"/>
                  </a:lnTo>
                  <a:lnTo>
                    <a:pt x="3" y="0"/>
                  </a:lnTo>
                  <a:lnTo>
                    <a:pt x="613" y="12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8" name="Freeform 7"/>
            <p:cNvSpPr>
              <a:spLocks/>
            </p:cNvSpPr>
            <p:nvPr/>
          </p:nvSpPr>
          <p:spPr bwMode="auto">
            <a:xfrm>
              <a:off x="1575" y="1294"/>
              <a:ext cx="240" cy="355"/>
            </a:xfrm>
            <a:custGeom>
              <a:avLst/>
              <a:gdLst/>
              <a:ahLst/>
              <a:cxnLst>
                <a:cxn ang="0">
                  <a:pos x="197" y="42"/>
                </a:cxn>
                <a:cxn ang="0">
                  <a:pos x="240" y="50"/>
                </a:cxn>
                <a:cxn ang="0">
                  <a:pos x="238" y="66"/>
                </a:cxn>
                <a:cxn ang="0">
                  <a:pos x="234" y="81"/>
                </a:cxn>
                <a:cxn ang="0">
                  <a:pos x="229" y="96"/>
                </a:cxn>
                <a:cxn ang="0">
                  <a:pos x="223" y="110"/>
                </a:cxn>
                <a:cxn ang="0">
                  <a:pos x="218" y="126"/>
                </a:cxn>
                <a:cxn ang="0">
                  <a:pos x="213" y="141"/>
                </a:cxn>
                <a:cxn ang="0">
                  <a:pos x="209" y="156"/>
                </a:cxn>
                <a:cxn ang="0">
                  <a:pos x="207" y="172"/>
                </a:cxn>
                <a:cxn ang="0">
                  <a:pos x="207" y="218"/>
                </a:cxn>
                <a:cxn ang="0">
                  <a:pos x="207" y="265"/>
                </a:cxn>
                <a:cxn ang="0">
                  <a:pos x="202" y="312"/>
                </a:cxn>
                <a:cxn ang="0">
                  <a:pos x="189" y="354"/>
                </a:cxn>
                <a:cxn ang="0">
                  <a:pos x="182" y="355"/>
                </a:cxn>
                <a:cxn ang="0">
                  <a:pos x="176" y="354"/>
                </a:cxn>
                <a:cxn ang="0">
                  <a:pos x="169" y="352"/>
                </a:cxn>
                <a:cxn ang="0">
                  <a:pos x="164" y="350"/>
                </a:cxn>
                <a:cxn ang="0">
                  <a:pos x="159" y="347"/>
                </a:cxn>
                <a:cxn ang="0">
                  <a:pos x="154" y="345"/>
                </a:cxn>
                <a:cxn ang="0">
                  <a:pos x="149" y="343"/>
                </a:cxn>
                <a:cxn ang="0">
                  <a:pos x="143" y="343"/>
                </a:cxn>
                <a:cxn ang="0">
                  <a:pos x="127" y="329"/>
                </a:cxn>
                <a:cxn ang="0">
                  <a:pos x="115" y="310"/>
                </a:cxn>
                <a:cxn ang="0">
                  <a:pos x="105" y="291"/>
                </a:cxn>
                <a:cxn ang="0">
                  <a:pos x="96" y="271"/>
                </a:cxn>
                <a:cxn ang="0">
                  <a:pos x="86" y="252"/>
                </a:cxn>
                <a:cxn ang="0">
                  <a:pos x="75" y="234"/>
                </a:cxn>
                <a:cxn ang="0">
                  <a:pos x="59" y="220"/>
                </a:cxn>
                <a:cxn ang="0">
                  <a:pos x="38" y="208"/>
                </a:cxn>
                <a:cxn ang="0">
                  <a:pos x="28" y="195"/>
                </a:cxn>
                <a:cxn ang="0">
                  <a:pos x="21" y="180"/>
                </a:cxn>
                <a:cxn ang="0">
                  <a:pos x="15" y="166"/>
                </a:cxn>
                <a:cxn ang="0">
                  <a:pos x="11" y="150"/>
                </a:cxn>
                <a:cxn ang="0">
                  <a:pos x="7" y="135"/>
                </a:cxn>
                <a:cxn ang="0">
                  <a:pos x="5" y="119"/>
                </a:cxn>
                <a:cxn ang="0">
                  <a:pos x="3" y="102"/>
                </a:cxn>
                <a:cxn ang="0">
                  <a:pos x="1" y="86"/>
                </a:cxn>
                <a:cxn ang="0">
                  <a:pos x="0" y="0"/>
                </a:cxn>
                <a:cxn ang="0">
                  <a:pos x="13" y="2"/>
                </a:cxn>
                <a:cxn ang="0">
                  <a:pos x="25" y="4"/>
                </a:cxn>
                <a:cxn ang="0">
                  <a:pos x="39" y="6"/>
                </a:cxn>
                <a:cxn ang="0">
                  <a:pos x="51" y="7"/>
                </a:cxn>
                <a:cxn ang="0">
                  <a:pos x="64" y="9"/>
                </a:cxn>
                <a:cxn ang="0">
                  <a:pos x="76" y="11"/>
                </a:cxn>
                <a:cxn ang="0">
                  <a:pos x="89" y="13"/>
                </a:cxn>
                <a:cxn ang="0">
                  <a:pos x="102" y="15"/>
                </a:cxn>
                <a:cxn ang="0">
                  <a:pos x="114" y="17"/>
                </a:cxn>
                <a:cxn ang="0">
                  <a:pos x="126" y="21"/>
                </a:cxn>
                <a:cxn ang="0">
                  <a:pos x="138" y="23"/>
                </a:cxn>
                <a:cxn ang="0">
                  <a:pos x="150" y="26"/>
                </a:cxn>
                <a:cxn ang="0">
                  <a:pos x="162" y="30"/>
                </a:cxn>
                <a:cxn ang="0">
                  <a:pos x="174" y="33"/>
                </a:cxn>
                <a:cxn ang="0">
                  <a:pos x="186" y="37"/>
                </a:cxn>
                <a:cxn ang="0">
                  <a:pos x="197" y="42"/>
                </a:cxn>
              </a:cxnLst>
              <a:rect l="0" t="0" r="r" b="b"/>
              <a:pathLst>
                <a:path w="240" h="355">
                  <a:moveTo>
                    <a:pt x="197" y="42"/>
                  </a:moveTo>
                  <a:lnTo>
                    <a:pt x="240" y="50"/>
                  </a:lnTo>
                  <a:lnTo>
                    <a:pt x="238" y="66"/>
                  </a:lnTo>
                  <a:lnTo>
                    <a:pt x="234" y="81"/>
                  </a:lnTo>
                  <a:lnTo>
                    <a:pt x="229" y="96"/>
                  </a:lnTo>
                  <a:lnTo>
                    <a:pt x="223" y="110"/>
                  </a:lnTo>
                  <a:lnTo>
                    <a:pt x="218" y="126"/>
                  </a:lnTo>
                  <a:lnTo>
                    <a:pt x="213" y="141"/>
                  </a:lnTo>
                  <a:lnTo>
                    <a:pt x="209" y="156"/>
                  </a:lnTo>
                  <a:lnTo>
                    <a:pt x="207" y="172"/>
                  </a:lnTo>
                  <a:lnTo>
                    <a:pt x="207" y="218"/>
                  </a:lnTo>
                  <a:lnTo>
                    <a:pt x="207" y="265"/>
                  </a:lnTo>
                  <a:lnTo>
                    <a:pt x="202" y="312"/>
                  </a:lnTo>
                  <a:lnTo>
                    <a:pt x="189" y="354"/>
                  </a:lnTo>
                  <a:lnTo>
                    <a:pt x="182" y="355"/>
                  </a:lnTo>
                  <a:lnTo>
                    <a:pt x="176" y="354"/>
                  </a:lnTo>
                  <a:lnTo>
                    <a:pt x="169" y="352"/>
                  </a:lnTo>
                  <a:lnTo>
                    <a:pt x="164" y="350"/>
                  </a:lnTo>
                  <a:lnTo>
                    <a:pt x="159" y="347"/>
                  </a:lnTo>
                  <a:lnTo>
                    <a:pt x="154" y="345"/>
                  </a:lnTo>
                  <a:lnTo>
                    <a:pt x="149" y="343"/>
                  </a:lnTo>
                  <a:lnTo>
                    <a:pt x="143" y="343"/>
                  </a:lnTo>
                  <a:lnTo>
                    <a:pt x="127" y="329"/>
                  </a:lnTo>
                  <a:lnTo>
                    <a:pt x="115" y="310"/>
                  </a:lnTo>
                  <a:lnTo>
                    <a:pt x="105" y="291"/>
                  </a:lnTo>
                  <a:lnTo>
                    <a:pt x="96" y="271"/>
                  </a:lnTo>
                  <a:lnTo>
                    <a:pt x="86" y="252"/>
                  </a:lnTo>
                  <a:lnTo>
                    <a:pt x="75" y="234"/>
                  </a:lnTo>
                  <a:lnTo>
                    <a:pt x="59" y="220"/>
                  </a:lnTo>
                  <a:lnTo>
                    <a:pt x="38" y="208"/>
                  </a:lnTo>
                  <a:lnTo>
                    <a:pt x="28" y="195"/>
                  </a:lnTo>
                  <a:lnTo>
                    <a:pt x="21" y="180"/>
                  </a:lnTo>
                  <a:lnTo>
                    <a:pt x="15" y="166"/>
                  </a:lnTo>
                  <a:lnTo>
                    <a:pt x="11" y="150"/>
                  </a:lnTo>
                  <a:lnTo>
                    <a:pt x="7" y="135"/>
                  </a:lnTo>
                  <a:lnTo>
                    <a:pt x="5" y="119"/>
                  </a:lnTo>
                  <a:lnTo>
                    <a:pt x="3" y="102"/>
                  </a:lnTo>
                  <a:lnTo>
                    <a:pt x="1" y="86"/>
                  </a:lnTo>
                  <a:lnTo>
                    <a:pt x="0" y="0"/>
                  </a:lnTo>
                  <a:lnTo>
                    <a:pt x="13" y="2"/>
                  </a:lnTo>
                  <a:lnTo>
                    <a:pt x="25" y="4"/>
                  </a:lnTo>
                  <a:lnTo>
                    <a:pt x="39" y="6"/>
                  </a:lnTo>
                  <a:lnTo>
                    <a:pt x="51" y="7"/>
                  </a:lnTo>
                  <a:lnTo>
                    <a:pt x="64" y="9"/>
                  </a:lnTo>
                  <a:lnTo>
                    <a:pt x="76" y="11"/>
                  </a:lnTo>
                  <a:lnTo>
                    <a:pt x="89" y="13"/>
                  </a:lnTo>
                  <a:lnTo>
                    <a:pt x="102" y="15"/>
                  </a:lnTo>
                  <a:lnTo>
                    <a:pt x="114" y="17"/>
                  </a:lnTo>
                  <a:lnTo>
                    <a:pt x="126" y="21"/>
                  </a:lnTo>
                  <a:lnTo>
                    <a:pt x="138" y="23"/>
                  </a:lnTo>
                  <a:lnTo>
                    <a:pt x="150" y="26"/>
                  </a:lnTo>
                  <a:lnTo>
                    <a:pt x="162" y="30"/>
                  </a:lnTo>
                  <a:lnTo>
                    <a:pt x="174" y="33"/>
                  </a:lnTo>
                  <a:lnTo>
                    <a:pt x="186" y="37"/>
                  </a:lnTo>
                  <a:lnTo>
                    <a:pt x="197" y="4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9" name="Freeform 6"/>
            <p:cNvSpPr>
              <a:spLocks/>
            </p:cNvSpPr>
            <p:nvPr/>
          </p:nvSpPr>
          <p:spPr bwMode="auto">
            <a:xfrm>
              <a:off x="1805" y="1360"/>
              <a:ext cx="122" cy="251"/>
            </a:xfrm>
            <a:custGeom>
              <a:avLst/>
              <a:gdLst/>
              <a:ahLst/>
              <a:cxnLst>
                <a:cxn ang="0">
                  <a:pos x="48" y="139"/>
                </a:cxn>
                <a:cxn ang="0">
                  <a:pos x="59" y="150"/>
                </a:cxn>
                <a:cxn ang="0">
                  <a:pos x="70" y="159"/>
                </a:cxn>
                <a:cxn ang="0">
                  <a:pos x="82" y="168"/>
                </a:cxn>
                <a:cxn ang="0">
                  <a:pos x="93" y="178"/>
                </a:cxn>
                <a:cxn ang="0">
                  <a:pos x="103" y="189"/>
                </a:cxn>
                <a:cxn ang="0">
                  <a:pos x="112" y="200"/>
                </a:cxn>
                <a:cxn ang="0">
                  <a:pos x="118" y="212"/>
                </a:cxn>
                <a:cxn ang="0">
                  <a:pos x="122" y="226"/>
                </a:cxn>
                <a:cxn ang="0">
                  <a:pos x="91" y="251"/>
                </a:cxn>
                <a:cxn ang="0">
                  <a:pos x="80" y="243"/>
                </a:cxn>
                <a:cxn ang="0">
                  <a:pos x="69" y="236"/>
                </a:cxn>
                <a:cxn ang="0">
                  <a:pos x="59" y="230"/>
                </a:cxn>
                <a:cxn ang="0">
                  <a:pos x="48" y="224"/>
                </a:cxn>
                <a:cxn ang="0">
                  <a:pos x="37" y="218"/>
                </a:cxn>
                <a:cxn ang="0">
                  <a:pos x="25" y="214"/>
                </a:cxn>
                <a:cxn ang="0">
                  <a:pos x="14" y="209"/>
                </a:cxn>
                <a:cxn ang="0">
                  <a:pos x="1" y="206"/>
                </a:cxn>
                <a:cxn ang="0">
                  <a:pos x="0" y="180"/>
                </a:cxn>
                <a:cxn ang="0">
                  <a:pos x="1" y="154"/>
                </a:cxn>
                <a:cxn ang="0">
                  <a:pos x="2" y="127"/>
                </a:cxn>
                <a:cxn ang="0">
                  <a:pos x="5" y="100"/>
                </a:cxn>
                <a:cxn ang="0">
                  <a:pos x="9" y="74"/>
                </a:cxn>
                <a:cxn ang="0">
                  <a:pos x="16" y="48"/>
                </a:cxn>
                <a:cxn ang="0">
                  <a:pos x="23" y="23"/>
                </a:cxn>
                <a:cxn ang="0">
                  <a:pos x="32" y="0"/>
                </a:cxn>
                <a:cxn ang="0">
                  <a:pos x="39" y="34"/>
                </a:cxn>
                <a:cxn ang="0">
                  <a:pos x="42" y="70"/>
                </a:cxn>
                <a:cxn ang="0">
                  <a:pos x="44" y="105"/>
                </a:cxn>
                <a:cxn ang="0">
                  <a:pos x="48" y="139"/>
                </a:cxn>
              </a:cxnLst>
              <a:rect l="0" t="0" r="r" b="b"/>
              <a:pathLst>
                <a:path w="122" h="251">
                  <a:moveTo>
                    <a:pt x="48" y="139"/>
                  </a:moveTo>
                  <a:lnTo>
                    <a:pt x="59" y="150"/>
                  </a:lnTo>
                  <a:lnTo>
                    <a:pt x="70" y="159"/>
                  </a:lnTo>
                  <a:lnTo>
                    <a:pt x="82" y="168"/>
                  </a:lnTo>
                  <a:lnTo>
                    <a:pt x="93" y="178"/>
                  </a:lnTo>
                  <a:lnTo>
                    <a:pt x="103" y="189"/>
                  </a:lnTo>
                  <a:lnTo>
                    <a:pt x="112" y="200"/>
                  </a:lnTo>
                  <a:lnTo>
                    <a:pt x="118" y="212"/>
                  </a:lnTo>
                  <a:lnTo>
                    <a:pt x="122" y="226"/>
                  </a:lnTo>
                  <a:lnTo>
                    <a:pt x="91" y="251"/>
                  </a:lnTo>
                  <a:lnTo>
                    <a:pt x="80" y="243"/>
                  </a:lnTo>
                  <a:lnTo>
                    <a:pt x="69" y="236"/>
                  </a:lnTo>
                  <a:lnTo>
                    <a:pt x="59" y="230"/>
                  </a:lnTo>
                  <a:lnTo>
                    <a:pt x="48" y="224"/>
                  </a:lnTo>
                  <a:lnTo>
                    <a:pt x="37" y="218"/>
                  </a:lnTo>
                  <a:lnTo>
                    <a:pt x="25" y="214"/>
                  </a:lnTo>
                  <a:lnTo>
                    <a:pt x="14" y="209"/>
                  </a:lnTo>
                  <a:lnTo>
                    <a:pt x="1" y="206"/>
                  </a:lnTo>
                  <a:lnTo>
                    <a:pt x="0" y="180"/>
                  </a:lnTo>
                  <a:lnTo>
                    <a:pt x="1" y="154"/>
                  </a:lnTo>
                  <a:lnTo>
                    <a:pt x="2" y="127"/>
                  </a:lnTo>
                  <a:lnTo>
                    <a:pt x="5" y="100"/>
                  </a:lnTo>
                  <a:lnTo>
                    <a:pt x="9" y="74"/>
                  </a:lnTo>
                  <a:lnTo>
                    <a:pt x="16" y="48"/>
                  </a:lnTo>
                  <a:lnTo>
                    <a:pt x="23" y="23"/>
                  </a:lnTo>
                  <a:lnTo>
                    <a:pt x="32" y="0"/>
                  </a:lnTo>
                  <a:lnTo>
                    <a:pt x="39" y="34"/>
                  </a:lnTo>
                  <a:lnTo>
                    <a:pt x="42" y="70"/>
                  </a:lnTo>
                  <a:lnTo>
                    <a:pt x="44" y="105"/>
                  </a:lnTo>
                  <a:lnTo>
                    <a:pt x="48" y="13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0" name="Freeform 5"/>
            <p:cNvSpPr>
              <a:spLocks/>
            </p:cNvSpPr>
            <p:nvPr/>
          </p:nvSpPr>
          <p:spPr bwMode="auto">
            <a:xfrm>
              <a:off x="1883" y="1607"/>
              <a:ext cx="61" cy="72"/>
            </a:xfrm>
            <a:custGeom>
              <a:avLst/>
              <a:gdLst/>
              <a:ahLst/>
              <a:cxnLst>
                <a:cxn ang="0">
                  <a:pos x="61" y="0"/>
                </a:cxn>
                <a:cxn ang="0">
                  <a:pos x="54" y="10"/>
                </a:cxn>
                <a:cxn ang="0">
                  <a:pos x="50" y="23"/>
                </a:cxn>
                <a:cxn ang="0">
                  <a:pos x="47" y="37"/>
                </a:cxn>
                <a:cxn ang="0">
                  <a:pos x="44" y="51"/>
                </a:cxn>
                <a:cxn ang="0">
                  <a:pos x="39" y="63"/>
                </a:cxn>
                <a:cxn ang="0">
                  <a:pos x="32" y="70"/>
                </a:cxn>
                <a:cxn ang="0">
                  <a:pos x="19" y="72"/>
                </a:cxn>
                <a:cxn ang="0">
                  <a:pos x="0" y="67"/>
                </a:cxn>
                <a:cxn ang="0">
                  <a:pos x="10" y="58"/>
                </a:cxn>
                <a:cxn ang="0">
                  <a:pos x="17" y="48"/>
                </a:cxn>
                <a:cxn ang="0">
                  <a:pos x="22" y="38"/>
                </a:cxn>
                <a:cxn ang="0">
                  <a:pos x="27" y="29"/>
                </a:cxn>
                <a:cxn ang="0">
                  <a:pos x="32" y="20"/>
                </a:cxn>
                <a:cxn ang="0">
                  <a:pos x="39" y="11"/>
                </a:cxn>
                <a:cxn ang="0">
                  <a:pos x="48" y="5"/>
                </a:cxn>
                <a:cxn ang="0">
                  <a:pos x="61" y="0"/>
                </a:cxn>
              </a:cxnLst>
              <a:rect l="0" t="0" r="r" b="b"/>
              <a:pathLst>
                <a:path w="61" h="72">
                  <a:moveTo>
                    <a:pt x="61" y="0"/>
                  </a:moveTo>
                  <a:lnTo>
                    <a:pt x="54" y="10"/>
                  </a:lnTo>
                  <a:lnTo>
                    <a:pt x="50" y="23"/>
                  </a:lnTo>
                  <a:lnTo>
                    <a:pt x="47" y="37"/>
                  </a:lnTo>
                  <a:lnTo>
                    <a:pt x="44" y="51"/>
                  </a:lnTo>
                  <a:lnTo>
                    <a:pt x="39" y="63"/>
                  </a:lnTo>
                  <a:lnTo>
                    <a:pt x="32" y="70"/>
                  </a:lnTo>
                  <a:lnTo>
                    <a:pt x="19" y="72"/>
                  </a:lnTo>
                  <a:lnTo>
                    <a:pt x="0" y="67"/>
                  </a:lnTo>
                  <a:lnTo>
                    <a:pt x="10" y="58"/>
                  </a:lnTo>
                  <a:lnTo>
                    <a:pt x="17" y="48"/>
                  </a:lnTo>
                  <a:lnTo>
                    <a:pt x="22" y="38"/>
                  </a:lnTo>
                  <a:lnTo>
                    <a:pt x="27" y="29"/>
                  </a:lnTo>
                  <a:lnTo>
                    <a:pt x="32" y="20"/>
                  </a:lnTo>
                  <a:lnTo>
                    <a:pt x="39" y="11"/>
                  </a:lnTo>
                  <a:lnTo>
                    <a:pt x="48" y="5"/>
                  </a:lnTo>
                  <a:lnTo>
                    <a:pt x="61"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 name="Freeform 4"/>
            <p:cNvSpPr>
              <a:spLocks/>
            </p:cNvSpPr>
            <p:nvPr/>
          </p:nvSpPr>
          <p:spPr bwMode="auto">
            <a:xfrm>
              <a:off x="1670" y="1659"/>
              <a:ext cx="92" cy="56"/>
            </a:xfrm>
            <a:custGeom>
              <a:avLst/>
              <a:gdLst/>
              <a:ahLst/>
              <a:cxnLst>
                <a:cxn ang="0">
                  <a:pos x="92" y="19"/>
                </a:cxn>
                <a:cxn ang="0">
                  <a:pos x="89" y="46"/>
                </a:cxn>
                <a:cxn ang="0">
                  <a:pos x="0" y="56"/>
                </a:cxn>
                <a:cxn ang="0">
                  <a:pos x="9" y="51"/>
                </a:cxn>
                <a:cxn ang="0">
                  <a:pos x="18" y="45"/>
                </a:cxn>
                <a:cxn ang="0">
                  <a:pos x="26" y="38"/>
                </a:cxn>
                <a:cxn ang="0">
                  <a:pos x="35" y="31"/>
                </a:cxn>
                <a:cxn ang="0">
                  <a:pos x="43" y="24"/>
                </a:cxn>
                <a:cxn ang="0">
                  <a:pos x="51" y="16"/>
                </a:cxn>
                <a:cxn ang="0">
                  <a:pos x="58" y="8"/>
                </a:cxn>
                <a:cxn ang="0">
                  <a:pos x="64" y="0"/>
                </a:cxn>
                <a:cxn ang="0">
                  <a:pos x="68" y="3"/>
                </a:cxn>
                <a:cxn ang="0">
                  <a:pos x="72" y="5"/>
                </a:cxn>
                <a:cxn ang="0">
                  <a:pos x="78" y="5"/>
                </a:cxn>
                <a:cxn ang="0">
                  <a:pos x="83" y="6"/>
                </a:cxn>
                <a:cxn ang="0">
                  <a:pos x="87" y="7"/>
                </a:cxn>
                <a:cxn ang="0">
                  <a:pos x="90" y="9"/>
                </a:cxn>
                <a:cxn ang="0">
                  <a:pos x="92" y="13"/>
                </a:cxn>
                <a:cxn ang="0">
                  <a:pos x="92" y="19"/>
                </a:cxn>
              </a:cxnLst>
              <a:rect l="0" t="0" r="r" b="b"/>
              <a:pathLst>
                <a:path w="92" h="56">
                  <a:moveTo>
                    <a:pt x="92" y="19"/>
                  </a:moveTo>
                  <a:lnTo>
                    <a:pt x="89" y="46"/>
                  </a:lnTo>
                  <a:lnTo>
                    <a:pt x="0" y="56"/>
                  </a:lnTo>
                  <a:lnTo>
                    <a:pt x="9" y="51"/>
                  </a:lnTo>
                  <a:lnTo>
                    <a:pt x="18" y="45"/>
                  </a:lnTo>
                  <a:lnTo>
                    <a:pt x="26" y="38"/>
                  </a:lnTo>
                  <a:lnTo>
                    <a:pt x="35" y="31"/>
                  </a:lnTo>
                  <a:lnTo>
                    <a:pt x="43" y="24"/>
                  </a:lnTo>
                  <a:lnTo>
                    <a:pt x="51" y="16"/>
                  </a:lnTo>
                  <a:lnTo>
                    <a:pt x="58" y="8"/>
                  </a:lnTo>
                  <a:lnTo>
                    <a:pt x="64" y="0"/>
                  </a:lnTo>
                  <a:lnTo>
                    <a:pt x="68" y="3"/>
                  </a:lnTo>
                  <a:lnTo>
                    <a:pt x="72" y="5"/>
                  </a:lnTo>
                  <a:lnTo>
                    <a:pt x="78" y="5"/>
                  </a:lnTo>
                  <a:lnTo>
                    <a:pt x="83" y="6"/>
                  </a:lnTo>
                  <a:lnTo>
                    <a:pt x="87" y="7"/>
                  </a:lnTo>
                  <a:lnTo>
                    <a:pt x="90" y="9"/>
                  </a:lnTo>
                  <a:lnTo>
                    <a:pt x="92" y="13"/>
                  </a:lnTo>
                  <a:lnTo>
                    <a:pt x="92" y="1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42" name="Slide Number Placeholder 41"/>
          <p:cNvSpPr>
            <a:spLocks noGrp="1"/>
          </p:cNvSpPr>
          <p:nvPr>
            <p:ph type="sldNum" sz="quarter" idx="12"/>
          </p:nvPr>
        </p:nvSpPr>
        <p:spPr/>
        <p:txBody>
          <a:bodyPr/>
          <a:lstStyle/>
          <a:p>
            <a:fld id="{B56719F8-2E74-4C36-B1DD-950CD0D24053}" type="slidenum">
              <a:rPr lang="en-US" smtClean="0"/>
              <a:pPr/>
              <a:t>21</a:t>
            </a:fld>
            <a:endParaRPr lang="en-US"/>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b="1" dirty="0" smtClean="0">
                <a:solidFill>
                  <a:schemeClr val="accent1">
                    <a:lumMod val="50000"/>
                  </a:schemeClr>
                </a:solidFill>
                <a:effectLst/>
                <a:latin typeface="Arial" pitchFamily="34" charset="0"/>
                <a:cs typeface="Arial" pitchFamily="34" charset="0"/>
              </a:rPr>
              <a:t>Quality Infrastructure</a:t>
            </a:r>
          </a:p>
        </p:txBody>
      </p:sp>
      <p:sp>
        <p:nvSpPr>
          <p:cNvPr id="20" name="Slide Number Placeholder 19"/>
          <p:cNvSpPr>
            <a:spLocks noGrp="1"/>
          </p:cNvSpPr>
          <p:nvPr>
            <p:ph type="sldNum" sz="quarter" idx="12"/>
          </p:nvPr>
        </p:nvSpPr>
        <p:spPr/>
        <p:txBody>
          <a:bodyPr/>
          <a:lstStyle/>
          <a:p>
            <a:fld id="{B56719F8-2E74-4C36-B1DD-950CD0D24053}" type="slidenum">
              <a:rPr lang="en-US" smtClean="0"/>
              <a:pPr/>
              <a:t>22</a:t>
            </a:fld>
            <a:endParaRPr lang="en-US"/>
          </a:p>
        </p:txBody>
      </p:sp>
      <p:pic>
        <p:nvPicPr>
          <p:cNvPr id="31" name="Content Placeholder 30" descr="This flowchart depicts three horizontal layers, each with three components flowing from left to right.  The top row consists of, from left to right, quality skills, team management, and meeting management.  The middle row consists of policies, communication, and reporting/data management.  The bottom row consists of leadership, dedicated resources, and accountability.&#10;"/>
          <p:cNvPicPr>
            <a:picLocks noGrp="1" noChangeAspect="1"/>
          </p:cNvPicPr>
          <p:nvPr>
            <p:ph idx="1"/>
          </p:nvPr>
        </p:nvPicPr>
        <p:blipFill>
          <a:blip r:embed="rId3" cstate="print"/>
          <a:stretch>
            <a:fillRect/>
          </a:stretch>
        </p:blipFill>
        <p:spPr>
          <a:xfrm>
            <a:off x="304800" y="1600200"/>
            <a:ext cx="8466657" cy="4808913"/>
          </a:xfrm>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3" name="Title 22"/>
          <p:cNvSpPr>
            <a:spLocks noGrp="1"/>
          </p:cNvSpPr>
          <p:nvPr>
            <p:ph type="title"/>
          </p:nvPr>
        </p:nvSpPr>
        <p:spPr/>
        <p:txBody>
          <a:bodyPr>
            <a:normAutofit fontScale="90000"/>
          </a:bodyPr>
          <a:lstStyle/>
          <a:p>
            <a:r>
              <a:rPr lang="en-US" dirty="0" smtClean="0"/>
              <a:t>Quality Infrastructure – diagram description</a:t>
            </a:r>
            <a:endParaRPr lang="en-US" dirty="0"/>
          </a:p>
        </p:txBody>
      </p:sp>
      <p:sp>
        <p:nvSpPr>
          <p:cNvPr id="26" name="Content Placeholder 25"/>
          <p:cNvSpPr>
            <a:spLocks noGrp="1"/>
          </p:cNvSpPr>
          <p:nvPr>
            <p:ph idx="1"/>
          </p:nvPr>
        </p:nvSpPr>
        <p:spPr/>
        <p:txBody>
          <a:bodyPr/>
          <a:lstStyle/>
          <a:p>
            <a:pPr marL="0" indent="0">
              <a:buNone/>
            </a:pPr>
            <a:r>
              <a:rPr lang="en-US" dirty="0"/>
              <a:t>This flowchart depicts three horizontal layers, each with three components flowing from left to right.  The top row consists of, from left to right, quality skills, team management, and meeting management.  The middle row consists of policies, communication, and reporting/data management.  The bottom row consists of leadership, dedicated resources, and accountability.</a:t>
            </a:r>
          </a:p>
          <a:p>
            <a:endParaRPr lang="en-US" dirty="0"/>
          </a:p>
        </p:txBody>
      </p:sp>
      <p:sp>
        <p:nvSpPr>
          <p:cNvPr id="4" name="Slide Number Placeholder 3"/>
          <p:cNvSpPr>
            <a:spLocks noGrp="1"/>
          </p:cNvSpPr>
          <p:nvPr>
            <p:ph type="sldNum" sz="quarter" idx="12"/>
          </p:nvPr>
        </p:nvSpPr>
        <p:spPr/>
        <p:txBody>
          <a:bodyPr/>
          <a:lstStyle/>
          <a:p>
            <a:fld id="{B56719F8-2E74-4C36-B1DD-950CD0D24053}" type="slidenum">
              <a:rPr lang="en-US" smtClean="0"/>
              <a:pPr/>
              <a:t>23</a:t>
            </a:fld>
            <a:endParaRPr lang="en-US"/>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fontAlgn="auto">
              <a:spcAft>
                <a:spcPts val="0"/>
              </a:spcAft>
              <a:defRPr/>
            </a:pPr>
            <a:r>
              <a:rPr lang="en-US" b="1" dirty="0" smtClean="0">
                <a:solidFill>
                  <a:schemeClr val="accent1">
                    <a:lumMod val="50000"/>
                  </a:schemeClr>
                </a:solidFill>
                <a:effectLst/>
                <a:latin typeface="Arial" pitchFamily="34" charset="0"/>
                <a:cs typeface="Arial" pitchFamily="34" charset="0"/>
              </a:rPr>
              <a:t>Quality Accountability &amp; Authority</a:t>
            </a:r>
          </a:p>
        </p:txBody>
      </p:sp>
      <p:sp>
        <p:nvSpPr>
          <p:cNvPr id="3" name="Content Placeholder 2"/>
          <p:cNvSpPr>
            <a:spLocks noGrp="1"/>
          </p:cNvSpPr>
          <p:nvPr>
            <p:ph sz="half" idx="1"/>
          </p:nvPr>
        </p:nvSpPr>
        <p:spPr/>
        <p:txBody>
          <a:bodyPr rtlCol="0">
            <a:normAutofit fontScale="85000" lnSpcReduction="20000"/>
          </a:bodyPr>
          <a:lstStyle/>
          <a:p>
            <a:pPr fontAlgn="auto">
              <a:spcBef>
                <a:spcPts val="0"/>
              </a:spcBef>
              <a:spcAft>
                <a:spcPts val="600"/>
              </a:spcAft>
              <a:buFont typeface="Wingdings" pitchFamily="2" charset="2"/>
              <a:buChar char="§"/>
              <a:defRPr/>
            </a:pPr>
            <a:r>
              <a:rPr lang="en-US" dirty="0" smtClean="0">
                <a:latin typeface="Arial" pitchFamily="34" charset="0"/>
                <a:cs typeface="Arial" pitchFamily="34" charset="0"/>
              </a:rPr>
              <a:t>Responsibility for Quality begins with Board</a:t>
            </a:r>
          </a:p>
          <a:p>
            <a:pPr fontAlgn="auto">
              <a:spcBef>
                <a:spcPts val="0"/>
              </a:spcBef>
              <a:spcAft>
                <a:spcPts val="600"/>
              </a:spcAft>
              <a:buFont typeface="Wingdings" pitchFamily="2" charset="2"/>
              <a:buChar char="§"/>
              <a:defRPr/>
            </a:pPr>
            <a:r>
              <a:rPr lang="en-US" dirty="0" smtClean="0">
                <a:latin typeface="Arial" pitchFamily="34" charset="0"/>
                <a:cs typeface="Arial" pitchFamily="34" charset="0"/>
              </a:rPr>
              <a:t>Board authorizes CEO to provide resources to support quality program</a:t>
            </a:r>
          </a:p>
          <a:p>
            <a:pPr fontAlgn="auto">
              <a:spcBef>
                <a:spcPts val="0"/>
              </a:spcBef>
              <a:spcAft>
                <a:spcPts val="600"/>
              </a:spcAft>
              <a:buFont typeface="Wingdings" pitchFamily="2" charset="2"/>
              <a:buChar char="§"/>
              <a:defRPr/>
            </a:pPr>
            <a:r>
              <a:rPr lang="en-US" dirty="0" smtClean="0">
                <a:latin typeface="Arial" pitchFamily="34" charset="0"/>
                <a:cs typeface="Arial" pitchFamily="34" charset="0"/>
              </a:rPr>
              <a:t>Board assigns responsibility for quality program to Medical Director &amp; Quality Committee </a:t>
            </a:r>
          </a:p>
          <a:p>
            <a:pPr fontAlgn="auto">
              <a:spcBef>
                <a:spcPts val="0"/>
              </a:spcBef>
              <a:spcAft>
                <a:spcPts val="600"/>
              </a:spcAft>
              <a:buFont typeface="Wingdings" pitchFamily="2" charset="2"/>
              <a:buChar char="§"/>
              <a:defRPr/>
            </a:pPr>
            <a:r>
              <a:rPr lang="en-US" sz="3100" dirty="0" smtClean="0">
                <a:latin typeface="Arial" pitchFamily="34" charset="0"/>
                <a:cs typeface="Arial" pitchFamily="34" charset="0"/>
              </a:rPr>
              <a:t>Day-to-day </a:t>
            </a:r>
            <a:r>
              <a:rPr lang="en-US" dirty="0" smtClean="0">
                <a:latin typeface="Arial" pitchFamily="34" charset="0"/>
                <a:cs typeface="Arial" pitchFamily="34" charset="0"/>
              </a:rPr>
              <a:t>activities usually assigned to Quality Coordinator</a:t>
            </a:r>
          </a:p>
        </p:txBody>
      </p:sp>
      <p:pic>
        <p:nvPicPr>
          <p:cNvPr id="17" name="Content Placeholder 16" descr="Quality Accountability &amp; Authority Hierarchy chart including FQHC Board at the top following by the CEO and Medical Director in the middle. Arrows go from the Medical Director to the Quality Coordinator and Quality Committee."/>
          <p:cNvPicPr>
            <a:picLocks noGrp="1" noChangeAspect="1"/>
          </p:cNvPicPr>
          <p:nvPr>
            <p:ph sz="half" idx="2"/>
          </p:nvPr>
        </p:nvPicPr>
        <p:blipFill>
          <a:blip r:embed="rId3" cstate="print"/>
          <a:stretch>
            <a:fillRect/>
          </a:stretch>
        </p:blipFill>
        <p:spPr>
          <a:xfrm>
            <a:off x="4406793" y="1752600"/>
            <a:ext cx="4570725" cy="4267200"/>
          </a:xfrm>
        </p:spPr>
      </p:pic>
      <p:sp>
        <p:nvSpPr>
          <p:cNvPr id="14" name="Slide Number Placeholder 13"/>
          <p:cNvSpPr>
            <a:spLocks noGrp="1"/>
          </p:cNvSpPr>
          <p:nvPr>
            <p:ph type="sldNum" sz="quarter" idx="12"/>
          </p:nvPr>
        </p:nvSpPr>
        <p:spPr/>
        <p:txBody>
          <a:bodyPr/>
          <a:lstStyle/>
          <a:p>
            <a:fld id="{B56719F8-2E74-4C36-B1DD-950CD0D24053}" type="slidenum">
              <a:rPr lang="en-US" smtClean="0"/>
              <a:pPr/>
              <a:t>24</a:t>
            </a:fld>
            <a:endParaRPr lang="en-US"/>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Content Placeholder 2"/>
          <p:cNvSpPr txBox="1">
            <a:spLocks/>
          </p:cNvSpPr>
          <p:nvPr/>
        </p:nvSpPr>
        <p:spPr>
          <a:xfrm>
            <a:off x="381000" y="1600200"/>
            <a:ext cx="5334000" cy="4419600"/>
          </a:xfrm>
          <a:prstGeom prst="rect">
            <a:avLst/>
          </a:prstGeom>
        </p:spPr>
        <p:txBody>
          <a:bodyPr vert="horz" wrap="square" lIns="0" tIns="0" rIns="0" bIns="0" rtlCol="0">
            <a:noAutofit/>
          </a:bodyPr>
          <a:lstStyle/>
          <a:p>
            <a:pPr marL="0" marR="0" lvl="0" indent="0" algn="l" defTabSz="914363" rtl="0" eaLnBrk="1" fontAlgn="auto" latinLnBrk="0" hangingPunct="1">
              <a:lnSpc>
                <a:spcPct val="90000"/>
              </a:lnSpc>
              <a:spcBef>
                <a:spcPts val="0"/>
              </a:spcBef>
              <a:spcAft>
                <a:spcPts val="0"/>
              </a:spcAft>
              <a:buClr>
                <a:schemeClr val="accent4">
                  <a:lumMod val="50000"/>
                </a:schemeClr>
              </a:buClr>
              <a:buSzPct val="80000"/>
              <a:buFont typeface="Wingdings" pitchFamily="2" charset="2"/>
              <a:buChar char="§"/>
              <a:tabLst/>
              <a:defRPr/>
            </a:pPr>
            <a:endParaRPr kumimoji="0" lang="en-US" sz="2800" b="0" i="0" u="none" strike="noStrike" kern="1200" cap="none" spc="0" normalizeH="0" baseline="0" noProof="0" dirty="0" smtClean="0">
              <a:ln>
                <a:noFill/>
              </a:ln>
              <a:effectLst/>
              <a:uLnTx/>
              <a:uFillTx/>
              <a:latin typeface="+mn-lt"/>
              <a:ea typeface="+mn-ea"/>
              <a:cs typeface="+mn-cs"/>
            </a:endParaRPr>
          </a:p>
        </p:txBody>
      </p:sp>
      <p:sp>
        <p:nvSpPr>
          <p:cNvPr id="5" name="Title 1"/>
          <p:cNvSpPr txBox="1">
            <a:spLocks/>
          </p:cNvSpPr>
          <p:nvPr/>
        </p:nvSpPr>
        <p:spPr>
          <a:xfrm>
            <a:off x="387054" y="228600"/>
            <a:ext cx="7918746" cy="1143000"/>
          </a:xfrm>
          <a:prstGeom prst="rect">
            <a:avLst/>
          </a:prstGeom>
        </p:spPr>
        <p:txBody>
          <a:bodyPr vert="horz" wrap="square" lIns="0" tIns="0" rIns="0" bIns="0" rtlCol="0" anchor="ctr" anchorCtr="0">
            <a:noAutofit/>
          </a:bodyPr>
          <a:lstStyle/>
          <a:p>
            <a:pPr marL="0" marR="0" lvl="0" indent="0" algn="ctr" defTabSz="914363" rtl="0" eaLnBrk="1" fontAlgn="auto" latinLnBrk="0" hangingPunct="1">
              <a:lnSpc>
                <a:spcPct val="90000"/>
              </a:lnSpc>
              <a:spcBef>
                <a:spcPct val="0"/>
              </a:spcBef>
              <a:spcAft>
                <a:spcPts val="0"/>
              </a:spcAft>
              <a:buClrTx/>
              <a:buSzTx/>
              <a:buFontTx/>
              <a:buNone/>
              <a:tabLst/>
              <a:defRPr/>
            </a:pPr>
            <a:endParaRPr kumimoji="0" lang="en-US" sz="5400" b="1" i="1" u="none" strike="noStrike" kern="1200" cap="none" spc="-150" normalizeH="0" baseline="0" noProof="0" dirty="0">
              <a:ln w="3175">
                <a:noFill/>
              </a:ln>
              <a:solidFill>
                <a:schemeClr val="accent2">
                  <a:lumMod val="50000"/>
                </a:schemeClr>
              </a:solidFill>
              <a:uLnTx/>
              <a:uFillTx/>
              <a:latin typeface="+mj-lt"/>
              <a:ea typeface="+mn-ea"/>
              <a:cs typeface="Arial" charset="0"/>
            </a:endParaRPr>
          </a:p>
        </p:txBody>
      </p:sp>
      <p:sp>
        <p:nvSpPr>
          <p:cNvPr id="7" name="Title 6"/>
          <p:cNvSpPr>
            <a:spLocks noGrp="1"/>
          </p:cNvSpPr>
          <p:nvPr>
            <p:ph type="title"/>
          </p:nvPr>
        </p:nvSpPr>
        <p:spPr>
          <a:xfrm>
            <a:off x="1371600" y="304800"/>
            <a:ext cx="6553200" cy="838200"/>
          </a:xfrm>
        </p:spPr>
        <p:txBody>
          <a:bodyPr/>
          <a:lstStyle/>
          <a:p>
            <a:pPr lvl="0"/>
            <a:r>
              <a:rPr lang="en-US" sz="4000" b="1" kern="1200" spc="-150" dirty="0" smtClean="0">
                <a:ln w="3175">
                  <a:noFill/>
                </a:ln>
                <a:solidFill>
                  <a:schemeClr val="accent1">
                    <a:lumMod val="50000"/>
                  </a:schemeClr>
                </a:solidFill>
                <a:latin typeface="Arial" pitchFamily="34" charset="0"/>
                <a:cs typeface="Arial" pitchFamily="34" charset="0"/>
              </a:rPr>
              <a:t>Quality Function</a:t>
            </a:r>
            <a:endParaRPr lang="en-US" sz="4000" b="1" dirty="0">
              <a:solidFill>
                <a:schemeClr val="accent1">
                  <a:lumMod val="50000"/>
                </a:schemeClr>
              </a:solidFill>
              <a:latin typeface="Arial" pitchFamily="34" charset="0"/>
              <a:cs typeface="Arial" pitchFamily="34" charset="0"/>
            </a:endParaRPr>
          </a:p>
        </p:txBody>
      </p:sp>
      <p:sp>
        <p:nvSpPr>
          <p:cNvPr id="8" name="Content Placeholder 7"/>
          <p:cNvSpPr>
            <a:spLocks noGrp="1"/>
          </p:cNvSpPr>
          <p:nvPr>
            <p:ph sz="half" idx="1"/>
          </p:nvPr>
        </p:nvSpPr>
        <p:spPr>
          <a:xfrm>
            <a:off x="762000" y="1447800"/>
            <a:ext cx="3810000" cy="4953000"/>
          </a:xfrm>
        </p:spPr>
        <p:txBody>
          <a:bodyPr/>
          <a:lstStyle/>
          <a:p>
            <a:pPr marL="342900" lvl="3" indent="-342900">
              <a:buClr>
                <a:schemeClr val="accent1">
                  <a:lumMod val="50000"/>
                </a:schemeClr>
              </a:buClr>
              <a:buFont typeface="Wingdings" pitchFamily="2" charset="2"/>
              <a:buChar char="§"/>
              <a:defRPr/>
            </a:pPr>
            <a:r>
              <a:rPr lang="en-US" sz="2400" kern="1200" dirty="0" smtClean="0">
                <a:latin typeface="Arial" pitchFamily="34" charset="0"/>
                <a:cs typeface="Arial" pitchFamily="34" charset="0"/>
              </a:rPr>
              <a:t> </a:t>
            </a:r>
            <a:r>
              <a:rPr lang="en-US" sz="2400" u="sng" dirty="0" smtClean="0">
                <a:latin typeface="Arial" pitchFamily="34" charset="0"/>
                <a:cs typeface="Arial" pitchFamily="34" charset="0"/>
              </a:rPr>
              <a:t>Ongoing </a:t>
            </a:r>
            <a:r>
              <a:rPr lang="en-US" sz="2400" dirty="0" smtClean="0">
                <a:latin typeface="Arial" pitchFamily="34" charset="0"/>
                <a:cs typeface="Arial" pitchFamily="34" charset="0"/>
              </a:rPr>
              <a:t>[continuous]: </a:t>
            </a:r>
          </a:p>
          <a:p>
            <a:pPr marL="800100" lvl="4" indent="-342900">
              <a:buClr>
                <a:schemeClr val="tx1"/>
              </a:buClr>
              <a:buFont typeface="Courier New" pitchFamily="49" charset="0"/>
              <a:buChar char="o"/>
              <a:defRPr/>
            </a:pPr>
            <a:r>
              <a:rPr lang="en-US" sz="2400" b="1" dirty="0" smtClean="0">
                <a:latin typeface="Arial" pitchFamily="34" charset="0"/>
                <a:cs typeface="Arial" pitchFamily="34" charset="0"/>
              </a:rPr>
              <a:t> monitoring, </a:t>
            </a:r>
          </a:p>
          <a:p>
            <a:pPr marL="800100" lvl="4" indent="-342900">
              <a:buClr>
                <a:schemeClr val="tx1"/>
              </a:buClr>
              <a:buFont typeface="Courier New" pitchFamily="49" charset="0"/>
              <a:buChar char="o"/>
              <a:defRPr/>
            </a:pPr>
            <a:r>
              <a:rPr lang="en-US" sz="2400" b="1" dirty="0" smtClean="0">
                <a:latin typeface="Arial" pitchFamily="34" charset="0"/>
                <a:cs typeface="Arial" pitchFamily="34" charset="0"/>
              </a:rPr>
              <a:t> evaluation, </a:t>
            </a:r>
            <a:r>
              <a:rPr lang="en-US" sz="2400" dirty="0" smtClean="0">
                <a:latin typeface="Arial" pitchFamily="34" charset="0"/>
                <a:cs typeface="Arial" pitchFamily="34" charset="0"/>
              </a:rPr>
              <a:t>and </a:t>
            </a:r>
          </a:p>
          <a:p>
            <a:pPr marL="800100" lvl="4" indent="-342900">
              <a:buClr>
                <a:schemeClr val="tx1"/>
              </a:buClr>
              <a:buFont typeface="Courier New" pitchFamily="49" charset="0"/>
              <a:buChar char="o"/>
              <a:defRPr/>
            </a:pPr>
            <a:r>
              <a:rPr lang="en-US" sz="2400" b="1" dirty="0" smtClean="0">
                <a:latin typeface="Arial" pitchFamily="34" charset="0"/>
                <a:cs typeface="Arial" pitchFamily="34" charset="0"/>
              </a:rPr>
              <a:t> improving processes. </a:t>
            </a:r>
          </a:p>
          <a:p>
            <a:pPr marL="342900" lvl="3" indent="-342900">
              <a:buClr>
                <a:schemeClr val="accent1">
                  <a:lumMod val="50000"/>
                </a:schemeClr>
              </a:buClr>
              <a:buFont typeface="Wingdings" pitchFamily="2" charset="2"/>
              <a:buChar char="§"/>
              <a:defRPr/>
            </a:pPr>
            <a:r>
              <a:rPr lang="en-US" sz="2400" dirty="0" smtClean="0">
                <a:latin typeface="Arial" pitchFamily="34" charset="0"/>
                <a:cs typeface="Arial" pitchFamily="34" charset="0"/>
              </a:rPr>
              <a:t>It is a </a:t>
            </a:r>
            <a:r>
              <a:rPr lang="en-US" sz="2400" b="1" dirty="0" smtClean="0">
                <a:latin typeface="Arial" pitchFamily="34" charset="0"/>
                <a:cs typeface="Arial" pitchFamily="34" charset="0"/>
              </a:rPr>
              <a:t>patient-driven</a:t>
            </a:r>
            <a:r>
              <a:rPr lang="en-US" sz="2400" dirty="0" smtClean="0">
                <a:latin typeface="Arial" pitchFamily="34" charset="0"/>
                <a:cs typeface="Arial" pitchFamily="34" charset="0"/>
              </a:rPr>
              <a:t> philosophy and process that focuses on </a:t>
            </a:r>
          </a:p>
          <a:p>
            <a:pPr marL="342900" lvl="3" indent="-342900">
              <a:buClr>
                <a:schemeClr val="accent1">
                  <a:lumMod val="50000"/>
                </a:schemeClr>
              </a:buClr>
              <a:buFont typeface="Wingdings" pitchFamily="2" charset="2"/>
              <a:buChar char="§"/>
              <a:defRPr/>
            </a:pPr>
            <a:r>
              <a:rPr lang="en-US" sz="2400" b="1" dirty="0" smtClean="0">
                <a:latin typeface="Arial" pitchFamily="34" charset="0"/>
                <a:cs typeface="Arial" pitchFamily="34" charset="0"/>
              </a:rPr>
              <a:t>preventing problems</a:t>
            </a:r>
            <a:r>
              <a:rPr lang="en-US" sz="2400" dirty="0" smtClean="0">
                <a:latin typeface="Arial" pitchFamily="34" charset="0"/>
                <a:cs typeface="Arial" pitchFamily="34" charset="0"/>
              </a:rPr>
              <a:t> and </a:t>
            </a:r>
          </a:p>
          <a:p>
            <a:pPr marL="342900" lvl="3" indent="-342900">
              <a:buClr>
                <a:schemeClr val="accent1">
                  <a:lumMod val="50000"/>
                </a:schemeClr>
              </a:buClr>
              <a:buFont typeface="Wingdings" pitchFamily="2" charset="2"/>
              <a:buChar char="§"/>
              <a:defRPr/>
            </a:pPr>
            <a:r>
              <a:rPr lang="en-US" sz="2400" b="1" dirty="0" smtClean="0">
                <a:latin typeface="Arial" pitchFamily="34" charset="0"/>
                <a:cs typeface="Arial" pitchFamily="34" charset="0"/>
              </a:rPr>
              <a:t>maximizing quality of care.</a:t>
            </a:r>
            <a:endParaRPr lang="en-US" sz="2400" dirty="0" smtClean="0">
              <a:latin typeface="Arial" pitchFamily="34" charset="0"/>
              <a:cs typeface="Arial" pitchFamily="34" charset="0"/>
            </a:endParaRPr>
          </a:p>
          <a:p>
            <a:endParaRPr lang="en-US" sz="2400" dirty="0">
              <a:latin typeface="Arial" pitchFamily="34" charset="0"/>
              <a:cs typeface="Arial" pitchFamily="34" charset="0"/>
            </a:endParaRPr>
          </a:p>
        </p:txBody>
      </p:sp>
      <p:pic>
        <p:nvPicPr>
          <p:cNvPr id="10" name="Picture 7" descr="artwork of a coach writing a play on the chalkboard with a line of people on a bench watching"/>
          <p:cNvPicPr>
            <a:picLocks noGrp="1" noChangeAspect="1" noChangeArrowheads="1"/>
          </p:cNvPicPr>
          <p:nvPr>
            <p:ph sz="half" idx="2"/>
          </p:nvPr>
        </p:nvPicPr>
        <p:blipFill>
          <a:blip r:embed="rId3" cstate="print">
            <a:lum bright="35000"/>
          </a:blip>
          <a:srcRect/>
          <a:stretch>
            <a:fillRect/>
          </a:stretch>
        </p:blipFill>
        <p:spPr bwMode="auto">
          <a:xfrm>
            <a:off x="4800600" y="2057400"/>
            <a:ext cx="3898571" cy="2971800"/>
          </a:xfrm>
          <a:prstGeom prst="rect">
            <a:avLst/>
          </a:prstGeom>
          <a:noFill/>
        </p:spPr>
      </p:pic>
      <p:sp>
        <p:nvSpPr>
          <p:cNvPr id="9" name="Slide Number Placeholder 8"/>
          <p:cNvSpPr>
            <a:spLocks noGrp="1"/>
          </p:cNvSpPr>
          <p:nvPr>
            <p:ph type="sldNum" sz="quarter" idx="12"/>
          </p:nvPr>
        </p:nvSpPr>
        <p:spPr/>
        <p:txBody>
          <a:bodyPr/>
          <a:lstStyle/>
          <a:p>
            <a:fld id="{B56719F8-2E74-4C36-B1DD-950CD0D24053}" type="slidenum">
              <a:rPr lang="en-US" smtClean="0"/>
              <a:pPr/>
              <a:t>25</a:t>
            </a:fld>
            <a:endParaRPr lang="en-US"/>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28600"/>
            <a:ext cx="6553200" cy="1143000"/>
          </a:xfrm>
        </p:spPr>
        <p:txBody>
          <a:bodyPr>
            <a:normAutofit fontScale="90000"/>
          </a:bodyPr>
          <a:lstStyle/>
          <a:p>
            <a:pPr>
              <a:defRPr/>
            </a:pPr>
            <a:r>
              <a:rPr lang="en-US" b="1" dirty="0" smtClean="0">
                <a:solidFill>
                  <a:schemeClr val="accent1">
                    <a:lumMod val="50000"/>
                  </a:schemeClr>
                </a:solidFill>
                <a:effectLst/>
                <a:latin typeface="Arial" pitchFamily="34" charset="0"/>
                <a:cs typeface="Arial" pitchFamily="34" charset="0"/>
              </a:rPr>
              <a:t>Quality Committee Members</a:t>
            </a:r>
            <a:endParaRPr lang="en-US" b="1" dirty="0">
              <a:solidFill>
                <a:schemeClr val="accent1">
                  <a:lumMod val="50000"/>
                </a:schemeClr>
              </a:solidFill>
              <a:effectLst/>
              <a:latin typeface="Arial" pitchFamily="34" charset="0"/>
              <a:cs typeface="Arial" pitchFamily="34" charset="0"/>
            </a:endParaRPr>
          </a:p>
        </p:txBody>
      </p:sp>
      <p:sp>
        <p:nvSpPr>
          <p:cNvPr id="4" name="Content Placeholder 3"/>
          <p:cNvSpPr>
            <a:spLocks noGrp="1"/>
          </p:cNvSpPr>
          <p:nvPr>
            <p:ph sz="half" idx="1"/>
          </p:nvPr>
        </p:nvSpPr>
        <p:spPr>
          <a:xfrm>
            <a:off x="914400" y="1447800"/>
            <a:ext cx="3657600" cy="4953000"/>
          </a:xfrm>
        </p:spPr>
        <p:txBody>
          <a:bodyPr/>
          <a:lstStyle/>
          <a:p>
            <a:pPr>
              <a:spcBef>
                <a:spcPts val="0"/>
              </a:spcBef>
              <a:spcAft>
                <a:spcPts val="0"/>
              </a:spcAft>
              <a:buClr>
                <a:schemeClr val="accent1">
                  <a:lumMod val="50000"/>
                </a:schemeClr>
              </a:buClr>
              <a:buFont typeface="Wingdings" pitchFamily="2" charset="2"/>
              <a:buChar char="§"/>
            </a:pPr>
            <a:r>
              <a:rPr lang="en-US" dirty="0" smtClean="0">
                <a:latin typeface="Arial" pitchFamily="34" charset="0"/>
                <a:cs typeface="Arial" pitchFamily="34" charset="0"/>
              </a:rPr>
              <a:t>Chair – Medical Director or </a:t>
            </a:r>
            <a:r>
              <a:rPr lang="en-US" b="1" i="1" u="sng" dirty="0" smtClean="0">
                <a:latin typeface="Arial" pitchFamily="34" charset="0"/>
                <a:cs typeface="Arial" pitchFamily="34" charset="0"/>
              </a:rPr>
              <a:t>Physician </a:t>
            </a:r>
            <a:r>
              <a:rPr lang="en-US" dirty="0" smtClean="0">
                <a:latin typeface="Arial" pitchFamily="34" charset="0"/>
                <a:cs typeface="Arial" pitchFamily="34" charset="0"/>
              </a:rPr>
              <a:t>designee</a:t>
            </a:r>
          </a:p>
          <a:p>
            <a:pPr>
              <a:spcBef>
                <a:spcPts val="0"/>
              </a:spcBef>
              <a:spcAft>
                <a:spcPts val="0"/>
              </a:spcAft>
              <a:buClr>
                <a:schemeClr val="accent1">
                  <a:lumMod val="50000"/>
                </a:schemeClr>
              </a:buClr>
              <a:buFont typeface="Wingdings" pitchFamily="2" charset="2"/>
              <a:buChar char="§"/>
            </a:pPr>
            <a:r>
              <a:rPr lang="en-US" dirty="0" smtClean="0">
                <a:latin typeface="Arial" pitchFamily="34" charset="0"/>
                <a:cs typeface="Arial" pitchFamily="34" charset="0"/>
              </a:rPr>
              <a:t>QI Coordinator (facilitator)</a:t>
            </a:r>
          </a:p>
          <a:p>
            <a:pPr>
              <a:spcBef>
                <a:spcPts val="0"/>
              </a:spcBef>
              <a:spcAft>
                <a:spcPts val="0"/>
              </a:spcAft>
              <a:buClr>
                <a:schemeClr val="accent1">
                  <a:lumMod val="50000"/>
                </a:schemeClr>
              </a:buClr>
              <a:buFont typeface="Wingdings" pitchFamily="2" charset="2"/>
              <a:buChar char="§"/>
            </a:pPr>
            <a:r>
              <a:rPr lang="en-US" dirty="0" smtClean="0">
                <a:latin typeface="Arial" pitchFamily="34" charset="0"/>
                <a:cs typeface="Arial" pitchFamily="34" charset="0"/>
              </a:rPr>
              <a:t>Risk/ Compliance-Safety Coordinator</a:t>
            </a:r>
          </a:p>
          <a:p>
            <a:pPr>
              <a:spcBef>
                <a:spcPts val="0"/>
              </a:spcBef>
              <a:spcAft>
                <a:spcPts val="0"/>
              </a:spcAft>
              <a:buClr>
                <a:schemeClr val="accent1">
                  <a:lumMod val="50000"/>
                </a:schemeClr>
              </a:buClr>
              <a:buFont typeface="Wingdings" pitchFamily="2" charset="2"/>
              <a:buChar char="§"/>
            </a:pPr>
            <a:r>
              <a:rPr lang="en-US" dirty="0" smtClean="0">
                <a:latin typeface="Arial" pitchFamily="34" charset="0"/>
                <a:cs typeface="Arial" pitchFamily="34" charset="0"/>
              </a:rPr>
              <a:t>Medical Staff</a:t>
            </a:r>
          </a:p>
          <a:p>
            <a:pPr>
              <a:buFont typeface="Wingdings" pitchFamily="2" charset="2"/>
              <a:buChar char="§"/>
            </a:pPr>
            <a:endParaRPr lang="en-US" dirty="0">
              <a:latin typeface="Arial" pitchFamily="34" charset="0"/>
              <a:cs typeface="Arial" pitchFamily="34" charset="0"/>
            </a:endParaRPr>
          </a:p>
        </p:txBody>
      </p:sp>
      <p:sp>
        <p:nvSpPr>
          <p:cNvPr id="5" name="Content Placeholder 4"/>
          <p:cNvSpPr>
            <a:spLocks noGrp="1"/>
          </p:cNvSpPr>
          <p:nvPr>
            <p:ph sz="half" idx="2"/>
          </p:nvPr>
        </p:nvSpPr>
        <p:spPr>
          <a:xfrm>
            <a:off x="4724400" y="1447800"/>
            <a:ext cx="3581400" cy="4953000"/>
          </a:xfrm>
        </p:spPr>
        <p:txBody>
          <a:bodyPr/>
          <a:lstStyle/>
          <a:p>
            <a:pPr>
              <a:spcBef>
                <a:spcPts val="0"/>
              </a:spcBef>
              <a:spcAft>
                <a:spcPts val="0"/>
              </a:spcAft>
              <a:buClr>
                <a:schemeClr val="accent1">
                  <a:lumMod val="50000"/>
                </a:schemeClr>
              </a:buClr>
              <a:buFont typeface="Wingdings" pitchFamily="2" charset="2"/>
              <a:buChar char="§"/>
            </a:pPr>
            <a:r>
              <a:rPr lang="en-US" dirty="0" smtClean="0">
                <a:latin typeface="Arial" pitchFamily="34" charset="0"/>
                <a:cs typeface="Arial" pitchFamily="34" charset="0"/>
              </a:rPr>
              <a:t>Clinical Staff</a:t>
            </a:r>
          </a:p>
          <a:p>
            <a:pPr>
              <a:spcBef>
                <a:spcPts val="0"/>
              </a:spcBef>
              <a:spcAft>
                <a:spcPts val="0"/>
              </a:spcAft>
              <a:buClr>
                <a:schemeClr val="accent1">
                  <a:lumMod val="50000"/>
                </a:schemeClr>
              </a:buClr>
              <a:buFont typeface="Wingdings" pitchFamily="2" charset="2"/>
              <a:buChar char="§"/>
            </a:pPr>
            <a:r>
              <a:rPr lang="en-US" dirty="0" smtClean="0">
                <a:latin typeface="Arial" pitchFamily="34" charset="0"/>
                <a:cs typeface="Arial" pitchFamily="34" charset="0"/>
              </a:rPr>
              <a:t>Finance</a:t>
            </a:r>
          </a:p>
          <a:p>
            <a:pPr>
              <a:spcBef>
                <a:spcPts val="0"/>
              </a:spcBef>
              <a:spcAft>
                <a:spcPts val="0"/>
              </a:spcAft>
              <a:buClr>
                <a:schemeClr val="accent1">
                  <a:lumMod val="50000"/>
                </a:schemeClr>
              </a:buClr>
              <a:buFont typeface="Wingdings" pitchFamily="2" charset="2"/>
              <a:buChar char="§"/>
            </a:pPr>
            <a:r>
              <a:rPr lang="en-US" dirty="0" smtClean="0">
                <a:latin typeface="Arial" pitchFamily="34" charset="0"/>
                <a:cs typeface="Arial" pitchFamily="34" charset="0"/>
              </a:rPr>
              <a:t>Front Office</a:t>
            </a:r>
          </a:p>
          <a:p>
            <a:pPr>
              <a:spcBef>
                <a:spcPts val="0"/>
              </a:spcBef>
              <a:spcAft>
                <a:spcPts val="0"/>
              </a:spcAft>
              <a:buClr>
                <a:schemeClr val="accent1">
                  <a:lumMod val="50000"/>
                </a:schemeClr>
              </a:buClr>
              <a:buFont typeface="Wingdings" pitchFamily="2" charset="2"/>
              <a:buChar char="§"/>
            </a:pPr>
            <a:r>
              <a:rPr lang="en-US" dirty="0" smtClean="0">
                <a:latin typeface="Arial" pitchFamily="34" charset="0"/>
                <a:cs typeface="Arial" pitchFamily="34" charset="0"/>
              </a:rPr>
              <a:t>Medical Records</a:t>
            </a:r>
          </a:p>
          <a:p>
            <a:pPr>
              <a:spcBef>
                <a:spcPts val="0"/>
              </a:spcBef>
              <a:spcAft>
                <a:spcPts val="0"/>
              </a:spcAft>
              <a:buClr>
                <a:schemeClr val="accent1">
                  <a:lumMod val="50000"/>
                </a:schemeClr>
              </a:buClr>
              <a:buFont typeface="Wingdings" pitchFamily="2" charset="2"/>
              <a:buChar char="§"/>
            </a:pPr>
            <a:r>
              <a:rPr lang="en-US" dirty="0" smtClean="0">
                <a:latin typeface="Arial" pitchFamily="34" charset="0"/>
                <a:cs typeface="Arial" pitchFamily="34" charset="0"/>
              </a:rPr>
              <a:t>In-house Lab Staff</a:t>
            </a:r>
          </a:p>
          <a:p>
            <a:pPr>
              <a:spcBef>
                <a:spcPts val="0"/>
              </a:spcBef>
              <a:spcAft>
                <a:spcPts val="0"/>
              </a:spcAft>
              <a:buClr>
                <a:schemeClr val="accent1">
                  <a:lumMod val="50000"/>
                </a:schemeClr>
              </a:buClr>
              <a:buFont typeface="Wingdings" pitchFamily="2" charset="2"/>
              <a:buChar char="§"/>
            </a:pPr>
            <a:r>
              <a:rPr lang="en-US" dirty="0" smtClean="0">
                <a:latin typeface="Arial" pitchFamily="34" charset="0"/>
                <a:cs typeface="Arial" pitchFamily="34" charset="0"/>
              </a:rPr>
              <a:t>All departments / services represented</a:t>
            </a:r>
          </a:p>
          <a:p>
            <a:pPr>
              <a:spcBef>
                <a:spcPts val="0"/>
              </a:spcBef>
              <a:spcAft>
                <a:spcPts val="0"/>
              </a:spcAft>
              <a:buClr>
                <a:schemeClr val="accent1">
                  <a:lumMod val="50000"/>
                </a:schemeClr>
              </a:buClr>
              <a:buFont typeface="Wingdings" pitchFamily="2" charset="2"/>
              <a:buChar char="§"/>
            </a:pPr>
            <a:r>
              <a:rPr lang="en-US" dirty="0" smtClean="0">
                <a:latin typeface="Arial" pitchFamily="34" charset="0"/>
                <a:cs typeface="Arial" pitchFamily="34" charset="0"/>
              </a:rPr>
              <a:t>All sites represented</a:t>
            </a:r>
          </a:p>
          <a:p>
            <a:pPr>
              <a:spcBef>
                <a:spcPts val="0"/>
              </a:spcBef>
              <a:spcAft>
                <a:spcPts val="0"/>
              </a:spcAft>
            </a:pPr>
            <a:endParaRPr lang="en-US" dirty="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B56719F8-2E74-4C36-B1DD-950CD0D24053}" type="slidenum">
              <a:rPr lang="en-US" smtClean="0"/>
              <a:pPr/>
              <a:t>26</a:t>
            </a:fld>
            <a:endParaRPr lang="en-US"/>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 name="Title 40"/>
          <p:cNvSpPr>
            <a:spLocks noGrp="1"/>
          </p:cNvSpPr>
          <p:nvPr>
            <p:ph type="title"/>
          </p:nvPr>
        </p:nvSpPr>
        <p:spPr/>
        <p:txBody>
          <a:bodyPr>
            <a:normAutofit fontScale="90000"/>
          </a:bodyPr>
          <a:lstStyle/>
          <a:p>
            <a:r>
              <a:rPr lang="en-US" sz="4000" b="1" dirty="0" smtClean="0"/>
              <a:t>Quality Committee: </a:t>
            </a:r>
            <a:r>
              <a:rPr lang="en-US" b="1" dirty="0" smtClean="0"/>
              <a:t/>
            </a:r>
            <a:br>
              <a:rPr lang="en-US" b="1" dirty="0" smtClean="0"/>
            </a:br>
            <a:r>
              <a:rPr lang="en-US" sz="3600" b="1" dirty="0" smtClean="0"/>
              <a:t>Sub-Committees/Workgroups</a:t>
            </a:r>
            <a:endParaRPr lang="en-US" sz="3600" b="1" dirty="0"/>
          </a:p>
        </p:txBody>
      </p:sp>
      <p:pic>
        <p:nvPicPr>
          <p:cNvPr id="77" name="Content Placeholder 76" descr="quality committee hierarchy diagram with the CEO, Medical Director (Chair of Quality Committee) and FQHC Board at the top, the Quality Coordinator in the middle, and the Rist Managment Committee, Medical Staff Committee, Safety, Finance &amp; Front Office, Clinical Services Committee, and Ad Hac at the bottom."/>
          <p:cNvPicPr>
            <a:picLocks noGrp="1" noChangeAspect="1"/>
          </p:cNvPicPr>
          <p:nvPr>
            <p:ph idx="1"/>
          </p:nvPr>
        </p:nvPicPr>
        <p:blipFill>
          <a:blip r:embed="rId3" cstate="print"/>
          <a:stretch>
            <a:fillRect/>
          </a:stretch>
        </p:blipFill>
        <p:spPr>
          <a:xfrm>
            <a:off x="461572" y="1600200"/>
            <a:ext cx="8220856" cy="4525963"/>
          </a:xfrm>
        </p:spPr>
      </p:pic>
      <p:sp>
        <p:nvSpPr>
          <p:cNvPr id="34" name="Slide Number Placeholder 33"/>
          <p:cNvSpPr>
            <a:spLocks noGrp="1"/>
          </p:cNvSpPr>
          <p:nvPr>
            <p:ph type="sldNum" sz="quarter" idx="12"/>
          </p:nvPr>
        </p:nvSpPr>
        <p:spPr/>
        <p:txBody>
          <a:bodyPr/>
          <a:lstStyle/>
          <a:p>
            <a:fld id="{B56719F8-2E74-4C36-B1DD-950CD0D24053}" type="slidenum">
              <a:rPr lang="en-US" smtClean="0"/>
              <a:pPr/>
              <a:t>27</a:t>
            </a:fld>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41" name="Title 40"/>
          <p:cNvSpPr>
            <a:spLocks noGrp="1"/>
          </p:cNvSpPr>
          <p:nvPr>
            <p:ph type="title"/>
          </p:nvPr>
        </p:nvSpPr>
        <p:spPr/>
        <p:txBody>
          <a:bodyPr>
            <a:normAutofit fontScale="90000"/>
          </a:bodyPr>
          <a:lstStyle/>
          <a:p>
            <a:r>
              <a:rPr lang="en-US" sz="4000" b="1" dirty="0" smtClean="0"/>
              <a:t>Quality Committee: </a:t>
            </a:r>
            <a:r>
              <a:rPr lang="en-US" b="1" dirty="0" smtClean="0"/>
              <a:t/>
            </a:r>
            <a:br>
              <a:rPr lang="en-US" b="1" dirty="0" smtClean="0"/>
            </a:br>
            <a:r>
              <a:rPr lang="en-US" sz="3600" b="1" dirty="0" smtClean="0"/>
              <a:t>Sub-Committees/Workgroups </a:t>
            </a:r>
            <a:endParaRPr lang="en-US" sz="3600" b="1" dirty="0"/>
          </a:p>
        </p:txBody>
      </p:sp>
      <p:sp>
        <p:nvSpPr>
          <p:cNvPr id="34" name="Slide Number Placeholder 33"/>
          <p:cNvSpPr>
            <a:spLocks noGrp="1"/>
          </p:cNvSpPr>
          <p:nvPr>
            <p:ph type="sldNum" sz="quarter" idx="12"/>
          </p:nvPr>
        </p:nvSpPr>
        <p:spPr/>
        <p:txBody>
          <a:bodyPr/>
          <a:lstStyle/>
          <a:p>
            <a:fld id="{B56719F8-2E74-4C36-B1DD-950CD0D24053}" type="slidenum">
              <a:rPr lang="en-US" smtClean="0"/>
              <a:pPr/>
              <a:t>28</a:t>
            </a:fld>
            <a:endParaRPr lang="en-US"/>
          </a:p>
        </p:txBody>
      </p:sp>
      <p:sp>
        <p:nvSpPr>
          <p:cNvPr id="5" name="Content Placeholder 4"/>
          <p:cNvSpPr>
            <a:spLocks noGrp="1"/>
          </p:cNvSpPr>
          <p:nvPr>
            <p:ph idx="1"/>
          </p:nvPr>
        </p:nvSpPr>
        <p:spPr/>
        <p:txBody>
          <a:bodyPr>
            <a:normAutofit fontScale="85000" lnSpcReduction="20000"/>
          </a:bodyPr>
          <a:lstStyle/>
          <a:p>
            <a:pPr>
              <a:buNone/>
            </a:pPr>
            <a:r>
              <a:rPr lang="en-US" dirty="0" smtClean="0"/>
              <a:t>Hierarchy Diagram Description</a:t>
            </a:r>
          </a:p>
          <a:p>
            <a:r>
              <a:rPr lang="en-US" dirty="0" smtClean="0"/>
              <a:t>Top Level: there is support/reporting responsibility between the Medical Director(Chair of the Quality Committee) and both the CEO and FQHC Board.</a:t>
            </a:r>
          </a:p>
          <a:p>
            <a:r>
              <a:rPr lang="en-US" dirty="0" smtClean="0"/>
              <a:t>Middle Level: Quality Coordinator supports the Medical Director)</a:t>
            </a:r>
          </a:p>
          <a:p>
            <a:r>
              <a:rPr lang="en-US" dirty="0" smtClean="0"/>
              <a:t>Bottom Level: Supporting the Quality Coordinator is the Risk Assessment Committee, the Medical Staff Committee, Safety (Including the compliance and infection control), Finance &amp; Front Office, the Clinical Services Committee, and Ad Hoc (HDC team, EMR team, PCMH team)</a:t>
            </a:r>
            <a:endParaRPr lang="en-US" dirty="0"/>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Content Placeholder 2"/>
          <p:cNvSpPr txBox="1">
            <a:spLocks/>
          </p:cNvSpPr>
          <p:nvPr/>
        </p:nvSpPr>
        <p:spPr>
          <a:xfrm>
            <a:off x="304800" y="1371600"/>
            <a:ext cx="4343400" cy="4038600"/>
          </a:xfrm>
          <a:prstGeom prst="rect">
            <a:avLst/>
          </a:prstGeom>
        </p:spPr>
        <p:txBody>
          <a:bodyPr vert="horz" wrap="square" lIns="0" tIns="0" rIns="0" bIns="0" rtlCol="0">
            <a:noAutofit/>
          </a:bodyPr>
          <a:lstStyle/>
          <a:p>
            <a:pPr marL="182880" lvl="0" indent="-182880" defTabSz="914363">
              <a:lnSpc>
                <a:spcPct val="90000"/>
              </a:lnSpc>
              <a:spcBef>
                <a:spcPts val="400"/>
              </a:spcBef>
              <a:buClr>
                <a:schemeClr val="accent4">
                  <a:lumMod val="50000"/>
                </a:schemeClr>
              </a:buClr>
              <a:buSzPct val="80000"/>
              <a:defRPr/>
            </a:pPr>
            <a:r>
              <a:rPr kumimoji="0" lang="en-US" sz="3000" b="0" i="0" u="none" strike="noStrike" kern="1200" cap="none" spc="0" normalizeH="0" baseline="0" noProof="0" dirty="0" smtClean="0">
                <a:ln>
                  <a:noFill/>
                </a:ln>
                <a:effectLst/>
                <a:uLnTx/>
                <a:uFillTx/>
                <a:latin typeface="+mn-lt"/>
                <a:ea typeface="+mn-ea"/>
                <a:cs typeface="+mn-cs"/>
              </a:rPr>
              <a:t> </a:t>
            </a:r>
            <a:endParaRPr lang="en-US" sz="3000" dirty="0" smtClean="0"/>
          </a:p>
        </p:txBody>
      </p:sp>
      <p:sp>
        <p:nvSpPr>
          <p:cNvPr id="5" name="Title 1"/>
          <p:cNvSpPr txBox="1">
            <a:spLocks/>
          </p:cNvSpPr>
          <p:nvPr/>
        </p:nvSpPr>
        <p:spPr>
          <a:xfrm>
            <a:off x="0" y="228600"/>
            <a:ext cx="8991600" cy="1066800"/>
          </a:xfrm>
          <a:prstGeom prst="rect">
            <a:avLst/>
          </a:prstGeom>
        </p:spPr>
        <p:txBody>
          <a:bodyPr vert="horz" wrap="square" lIns="0" tIns="0" rIns="0" bIns="0" rtlCol="0" anchor="ctr" anchorCtr="0">
            <a:noAutofit/>
          </a:bodyPr>
          <a:lstStyle/>
          <a:p>
            <a:pPr marL="0" marR="0" lvl="0" indent="0" algn="ctr" defTabSz="914363" rtl="0" eaLnBrk="1" fontAlgn="auto" latinLnBrk="0" hangingPunct="1">
              <a:lnSpc>
                <a:spcPct val="90000"/>
              </a:lnSpc>
              <a:spcBef>
                <a:spcPct val="0"/>
              </a:spcBef>
              <a:spcAft>
                <a:spcPts val="0"/>
              </a:spcAft>
              <a:buClrTx/>
              <a:buSzTx/>
              <a:buFontTx/>
              <a:buNone/>
              <a:tabLst/>
              <a:defRPr/>
            </a:pPr>
            <a:endParaRPr kumimoji="0" lang="en-US" sz="4400" b="1" i="0" u="none" strike="noStrike" kern="1200" cap="none" spc="-150" normalizeH="0" baseline="0" noProof="0" dirty="0">
              <a:ln w="3175">
                <a:noFill/>
              </a:ln>
              <a:solidFill>
                <a:schemeClr val="accent1">
                  <a:lumMod val="50000"/>
                </a:schemeClr>
              </a:solidFill>
              <a:effectLst/>
              <a:uLnTx/>
              <a:uFillTx/>
              <a:latin typeface="+mj-lt"/>
              <a:ea typeface="+mn-ea"/>
              <a:cs typeface="Arial" charset="0"/>
            </a:endParaRPr>
          </a:p>
        </p:txBody>
      </p:sp>
      <p:sp>
        <p:nvSpPr>
          <p:cNvPr id="8" name="Content Placeholder 2"/>
          <p:cNvSpPr txBox="1">
            <a:spLocks/>
          </p:cNvSpPr>
          <p:nvPr/>
        </p:nvSpPr>
        <p:spPr>
          <a:xfrm>
            <a:off x="5029200" y="1371600"/>
            <a:ext cx="3830047" cy="3886200"/>
          </a:xfrm>
          <a:prstGeom prst="rect">
            <a:avLst/>
          </a:prstGeom>
        </p:spPr>
        <p:txBody>
          <a:bodyPr vert="horz" wrap="square" lIns="0" tIns="0" rIns="0" bIns="0" rtlCol="0">
            <a:noAutofit/>
          </a:bodyPr>
          <a:lstStyle/>
          <a:p>
            <a:pPr marL="182880" lvl="0" indent="-182880" defTabSz="914363">
              <a:lnSpc>
                <a:spcPct val="90000"/>
              </a:lnSpc>
              <a:spcBef>
                <a:spcPts val="400"/>
              </a:spcBef>
              <a:buClr>
                <a:schemeClr val="accent4">
                  <a:lumMod val="50000"/>
                </a:schemeClr>
              </a:buClr>
              <a:buSzPct val="80000"/>
              <a:defRPr/>
            </a:pPr>
            <a:r>
              <a:rPr kumimoji="0" lang="en-US" sz="3000" b="0" i="0" u="none" strike="noStrike" kern="1200" cap="none" spc="0" normalizeH="0" baseline="0" noProof="0" dirty="0" smtClean="0">
                <a:ln>
                  <a:noFill/>
                </a:ln>
                <a:effectLst/>
                <a:uLnTx/>
                <a:uFillTx/>
                <a:latin typeface="+mn-lt"/>
                <a:ea typeface="+mn-ea"/>
                <a:cs typeface="+mn-cs"/>
              </a:rPr>
              <a:t> </a:t>
            </a:r>
            <a:endParaRPr lang="en-US" sz="3000" dirty="0"/>
          </a:p>
        </p:txBody>
      </p:sp>
      <p:sp>
        <p:nvSpPr>
          <p:cNvPr id="7" name="TextBox 6"/>
          <p:cNvSpPr txBox="1"/>
          <p:nvPr/>
        </p:nvSpPr>
        <p:spPr>
          <a:xfrm>
            <a:off x="1600200" y="6172200"/>
            <a:ext cx="5105400"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b="1" i="1" dirty="0" smtClean="0">
                <a:sym typeface="Wingdings"/>
              </a:rPr>
              <a:t> Indicates necessary regardless of FQHC size</a:t>
            </a:r>
            <a:endParaRPr lang="en-US" b="1" i="1" dirty="0"/>
          </a:p>
        </p:txBody>
      </p:sp>
      <p:sp>
        <p:nvSpPr>
          <p:cNvPr id="9" name="Title 8"/>
          <p:cNvSpPr>
            <a:spLocks noGrp="1"/>
          </p:cNvSpPr>
          <p:nvPr>
            <p:ph type="title"/>
          </p:nvPr>
        </p:nvSpPr>
        <p:spPr>
          <a:xfrm>
            <a:off x="685800" y="381000"/>
            <a:ext cx="8077200" cy="1524000"/>
          </a:xfrm>
        </p:spPr>
        <p:txBody>
          <a:bodyPr>
            <a:normAutofit fontScale="90000"/>
          </a:bodyPr>
          <a:lstStyle/>
          <a:p>
            <a:pPr lvl="0"/>
            <a:r>
              <a:rPr lang="en-US" b="1" kern="1200" spc="-150" dirty="0" smtClean="0">
                <a:ln w="3175">
                  <a:noFill/>
                </a:ln>
                <a:solidFill>
                  <a:schemeClr val="accent1">
                    <a:lumMod val="50000"/>
                  </a:schemeClr>
                </a:solidFill>
                <a:latin typeface="Arial" pitchFamily="34" charset="0"/>
                <a:cs typeface="Arial" pitchFamily="34" charset="0"/>
              </a:rPr>
              <a:t>Quality Committee:</a:t>
            </a:r>
            <a:r>
              <a:rPr lang="en-US" sz="5400" b="1" kern="1200" spc="-150" dirty="0" smtClean="0">
                <a:ln w="3175">
                  <a:noFill/>
                </a:ln>
                <a:solidFill>
                  <a:schemeClr val="accent1">
                    <a:lumMod val="50000"/>
                  </a:schemeClr>
                </a:solidFill>
                <a:latin typeface="Arial" pitchFamily="34" charset="0"/>
                <a:cs typeface="Arial" pitchFamily="34" charset="0"/>
              </a:rPr>
              <a:t/>
            </a:r>
            <a:br>
              <a:rPr lang="en-US" sz="5400" b="1" kern="1200" spc="-150" dirty="0" smtClean="0">
                <a:ln w="3175">
                  <a:noFill/>
                </a:ln>
                <a:solidFill>
                  <a:schemeClr val="accent1">
                    <a:lumMod val="50000"/>
                  </a:schemeClr>
                </a:solidFill>
                <a:latin typeface="Arial" pitchFamily="34" charset="0"/>
                <a:cs typeface="Arial" pitchFamily="34" charset="0"/>
              </a:rPr>
            </a:br>
            <a:r>
              <a:rPr lang="en-US" sz="5400" b="1" kern="1200" spc="-150" dirty="0" smtClean="0">
                <a:ln w="3175">
                  <a:noFill/>
                </a:ln>
                <a:solidFill>
                  <a:schemeClr val="accent1">
                    <a:lumMod val="50000"/>
                  </a:schemeClr>
                </a:solidFill>
                <a:latin typeface="Arial" pitchFamily="34" charset="0"/>
                <a:cs typeface="Arial" pitchFamily="34" charset="0"/>
              </a:rPr>
              <a:t> </a:t>
            </a:r>
            <a:r>
              <a:rPr lang="en-US" sz="4000" b="1" kern="1200" spc="-150" dirty="0" smtClean="0">
                <a:ln w="3175">
                  <a:noFill/>
                </a:ln>
                <a:solidFill>
                  <a:schemeClr val="accent1">
                    <a:lumMod val="50000"/>
                  </a:schemeClr>
                </a:solidFill>
                <a:latin typeface="Arial" pitchFamily="34" charset="0"/>
                <a:cs typeface="Arial" pitchFamily="34" charset="0"/>
              </a:rPr>
              <a:t>Sub-Committees/ Workgroups</a:t>
            </a:r>
            <a:r>
              <a:rPr lang="en-US" sz="5400" kern="1200" spc="-150" dirty="0" smtClean="0">
                <a:ln w="3175">
                  <a:noFill/>
                </a:ln>
                <a:solidFill>
                  <a:schemeClr val="accent1">
                    <a:lumMod val="50000"/>
                  </a:schemeClr>
                </a:solidFill>
                <a:cs typeface="Arial" charset="0"/>
              </a:rPr>
              <a:t/>
            </a:r>
            <a:br>
              <a:rPr lang="en-US" sz="5400" kern="1200" spc="-150" dirty="0" smtClean="0">
                <a:ln w="3175">
                  <a:noFill/>
                </a:ln>
                <a:solidFill>
                  <a:schemeClr val="accent1">
                    <a:lumMod val="50000"/>
                  </a:schemeClr>
                </a:solidFill>
                <a:cs typeface="Arial" charset="0"/>
              </a:rPr>
            </a:br>
            <a:endParaRPr lang="en-US" dirty="0"/>
          </a:p>
        </p:txBody>
      </p:sp>
      <p:sp>
        <p:nvSpPr>
          <p:cNvPr id="10" name="Content Placeholder 9"/>
          <p:cNvSpPr>
            <a:spLocks noGrp="1"/>
          </p:cNvSpPr>
          <p:nvPr>
            <p:ph sz="half" idx="1"/>
          </p:nvPr>
        </p:nvSpPr>
        <p:spPr>
          <a:xfrm>
            <a:off x="838200" y="1828800"/>
            <a:ext cx="3733800" cy="4572000"/>
          </a:xfrm>
        </p:spPr>
        <p:txBody>
          <a:bodyPr/>
          <a:lstStyle/>
          <a:p>
            <a:pPr marL="182880" lvl="0" indent="-182880" defTabSz="914363">
              <a:lnSpc>
                <a:spcPct val="90000"/>
              </a:lnSpc>
              <a:spcBef>
                <a:spcPts val="400"/>
              </a:spcBef>
              <a:buClr>
                <a:schemeClr val="accent4">
                  <a:lumMod val="50000"/>
                </a:schemeClr>
              </a:buClr>
              <a:buSzPct val="80000"/>
              <a:defRPr/>
            </a:pPr>
            <a:r>
              <a:rPr lang="en-US" dirty="0" smtClean="0">
                <a:sym typeface="Wingdings"/>
              </a:rPr>
              <a:t> </a:t>
            </a:r>
            <a:r>
              <a:rPr lang="en-US" kern="1200" dirty="0" smtClean="0"/>
              <a:t>Medical Staff Committee – </a:t>
            </a:r>
            <a:r>
              <a:rPr lang="en-US" i="1" kern="1200" dirty="0" smtClean="0"/>
              <a:t>privileging, peer review</a:t>
            </a:r>
          </a:p>
          <a:p>
            <a:pPr marL="182880" lvl="0" indent="-182880" defTabSz="914363" eaLnBrk="1" fontAlgn="auto" hangingPunct="1">
              <a:lnSpc>
                <a:spcPct val="90000"/>
              </a:lnSpc>
              <a:spcBef>
                <a:spcPts val="400"/>
              </a:spcBef>
              <a:spcAft>
                <a:spcPts val="0"/>
              </a:spcAft>
              <a:buClr>
                <a:schemeClr val="accent4">
                  <a:lumMod val="50000"/>
                </a:schemeClr>
              </a:buClr>
              <a:buSzPct val="80000"/>
              <a:buFont typeface="Wingdings" pitchFamily="2" charset="2"/>
              <a:buChar char="§"/>
              <a:defRPr/>
            </a:pPr>
            <a:r>
              <a:rPr lang="en-US" dirty="0" smtClean="0"/>
              <a:t> Safety</a:t>
            </a:r>
          </a:p>
          <a:p>
            <a:pPr marL="182880" lvl="0" indent="-182880" defTabSz="914363" eaLnBrk="1" fontAlgn="auto" hangingPunct="1">
              <a:lnSpc>
                <a:spcPct val="90000"/>
              </a:lnSpc>
              <a:spcBef>
                <a:spcPts val="400"/>
              </a:spcBef>
              <a:spcAft>
                <a:spcPts val="0"/>
              </a:spcAft>
              <a:buClr>
                <a:schemeClr val="accent4">
                  <a:lumMod val="50000"/>
                </a:schemeClr>
              </a:buClr>
              <a:buSzPct val="80000"/>
              <a:buFont typeface="Wingdings" pitchFamily="2" charset="2"/>
              <a:buChar char="§"/>
              <a:defRPr/>
            </a:pPr>
            <a:r>
              <a:rPr lang="en-US" dirty="0" smtClean="0"/>
              <a:t>Compliance</a:t>
            </a:r>
          </a:p>
          <a:p>
            <a:pPr marL="182880" lvl="0" indent="-182880" defTabSz="914363" eaLnBrk="1" fontAlgn="auto" hangingPunct="1">
              <a:lnSpc>
                <a:spcPct val="90000"/>
              </a:lnSpc>
              <a:spcBef>
                <a:spcPts val="400"/>
              </a:spcBef>
              <a:spcAft>
                <a:spcPts val="0"/>
              </a:spcAft>
              <a:buClr>
                <a:schemeClr val="accent4">
                  <a:lumMod val="50000"/>
                </a:schemeClr>
              </a:buClr>
              <a:buSzPct val="80000"/>
              <a:buFont typeface="Wingdings" pitchFamily="2" charset="2"/>
              <a:buChar char="§"/>
              <a:defRPr/>
            </a:pPr>
            <a:r>
              <a:rPr lang="en-US" dirty="0" smtClean="0"/>
              <a:t>Infection Control</a:t>
            </a:r>
          </a:p>
          <a:p>
            <a:pPr marL="182880" lvl="0" indent="-182880" defTabSz="914363">
              <a:lnSpc>
                <a:spcPct val="90000"/>
              </a:lnSpc>
              <a:spcBef>
                <a:spcPts val="400"/>
              </a:spcBef>
              <a:buClr>
                <a:schemeClr val="accent4">
                  <a:lumMod val="50000"/>
                </a:schemeClr>
              </a:buClr>
              <a:buSzPct val="80000"/>
              <a:defRPr/>
            </a:pPr>
            <a:r>
              <a:rPr lang="en-US" dirty="0" smtClean="0">
                <a:sym typeface="Wingdings"/>
              </a:rPr>
              <a:t> </a:t>
            </a:r>
            <a:r>
              <a:rPr lang="en-US" dirty="0" smtClean="0"/>
              <a:t>Risk Management</a:t>
            </a:r>
          </a:p>
          <a:p>
            <a:pPr marL="182880" lvl="0" indent="-182880" defTabSz="914363" eaLnBrk="1" fontAlgn="auto" hangingPunct="1">
              <a:lnSpc>
                <a:spcPct val="90000"/>
              </a:lnSpc>
              <a:spcBef>
                <a:spcPts val="400"/>
              </a:spcBef>
              <a:spcAft>
                <a:spcPts val="0"/>
              </a:spcAft>
              <a:buClr>
                <a:schemeClr val="accent4">
                  <a:lumMod val="50000"/>
                </a:schemeClr>
              </a:buClr>
              <a:buSzPct val="80000"/>
              <a:buFont typeface="Wingdings" pitchFamily="2" charset="2"/>
              <a:buChar char="§"/>
              <a:defRPr/>
            </a:pPr>
            <a:r>
              <a:rPr lang="en-US" dirty="0" smtClean="0"/>
              <a:t>Utilization Management</a:t>
            </a:r>
          </a:p>
          <a:p>
            <a:endParaRPr lang="en-US" dirty="0"/>
          </a:p>
        </p:txBody>
      </p:sp>
      <p:sp>
        <p:nvSpPr>
          <p:cNvPr id="11" name="Content Placeholder 10"/>
          <p:cNvSpPr>
            <a:spLocks noGrp="1"/>
          </p:cNvSpPr>
          <p:nvPr>
            <p:ph sz="half" idx="2"/>
          </p:nvPr>
        </p:nvSpPr>
        <p:spPr>
          <a:xfrm>
            <a:off x="4724400" y="1828800"/>
            <a:ext cx="3505200" cy="4572000"/>
          </a:xfrm>
        </p:spPr>
        <p:txBody>
          <a:bodyPr/>
          <a:lstStyle/>
          <a:p>
            <a:pPr marL="182880" lvl="0" indent="-182880" defTabSz="914363">
              <a:lnSpc>
                <a:spcPct val="90000"/>
              </a:lnSpc>
              <a:spcBef>
                <a:spcPts val="400"/>
              </a:spcBef>
              <a:buClr>
                <a:schemeClr val="accent4">
                  <a:lumMod val="50000"/>
                </a:schemeClr>
              </a:buClr>
              <a:buSzPct val="80000"/>
              <a:defRPr/>
            </a:pPr>
            <a:r>
              <a:rPr lang="en-US" dirty="0" smtClean="0">
                <a:sym typeface="Wingdings"/>
              </a:rPr>
              <a:t></a:t>
            </a:r>
            <a:r>
              <a:rPr lang="en-US" dirty="0" smtClean="0"/>
              <a:t>Finance (Business Plan)</a:t>
            </a:r>
            <a:r>
              <a:rPr lang="en-US" dirty="0" smtClean="0">
                <a:sym typeface="Wingdings"/>
              </a:rPr>
              <a:t> </a:t>
            </a:r>
          </a:p>
          <a:p>
            <a:pPr marL="182880" lvl="0" indent="-182880" defTabSz="914363">
              <a:lnSpc>
                <a:spcPct val="90000"/>
              </a:lnSpc>
              <a:spcBef>
                <a:spcPts val="400"/>
              </a:spcBef>
              <a:buClr>
                <a:schemeClr val="accent4">
                  <a:lumMod val="50000"/>
                </a:schemeClr>
              </a:buClr>
              <a:buSzPct val="80000"/>
              <a:defRPr/>
            </a:pPr>
            <a:r>
              <a:rPr lang="en-US" sz="2400" dirty="0" smtClean="0">
                <a:sym typeface="Wingdings"/>
              </a:rPr>
              <a:t></a:t>
            </a:r>
            <a:r>
              <a:rPr lang="en-US" dirty="0" smtClean="0"/>
              <a:t>Work groups – HDC Teams or other Quality Initiatives</a:t>
            </a:r>
          </a:p>
          <a:p>
            <a:pPr marL="182880" lvl="0" indent="-182880" defTabSz="914363">
              <a:lnSpc>
                <a:spcPct val="90000"/>
              </a:lnSpc>
              <a:spcBef>
                <a:spcPts val="400"/>
              </a:spcBef>
              <a:buClr>
                <a:schemeClr val="accent4">
                  <a:lumMod val="50000"/>
                </a:schemeClr>
              </a:buClr>
              <a:buSzPct val="80000"/>
              <a:buFont typeface="Wingdings" pitchFamily="2" charset="2"/>
              <a:buChar char="§"/>
              <a:defRPr/>
            </a:pPr>
            <a:r>
              <a:rPr lang="en-US" dirty="0" smtClean="0"/>
              <a:t> EMR Work group</a:t>
            </a:r>
          </a:p>
          <a:p>
            <a:pPr marL="182880" lvl="0" indent="-182880" defTabSz="914363">
              <a:lnSpc>
                <a:spcPct val="90000"/>
              </a:lnSpc>
              <a:spcBef>
                <a:spcPts val="400"/>
              </a:spcBef>
              <a:buClr>
                <a:schemeClr val="accent4">
                  <a:lumMod val="50000"/>
                </a:schemeClr>
              </a:buClr>
              <a:buSzPct val="80000"/>
              <a:buFont typeface="Wingdings" pitchFamily="2" charset="2"/>
              <a:buChar char="§"/>
              <a:defRPr/>
            </a:pPr>
            <a:r>
              <a:rPr lang="en-US" dirty="0" smtClean="0"/>
              <a:t>Clinical Work group</a:t>
            </a:r>
          </a:p>
          <a:p>
            <a:pPr marL="182880" lvl="0" indent="-182880" defTabSz="914363">
              <a:lnSpc>
                <a:spcPct val="90000"/>
              </a:lnSpc>
              <a:spcBef>
                <a:spcPts val="400"/>
              </a:spcBef>
              <a:buClr>
                <a:schemeClr val="accent4">
                  <a:lumMod val="50000"/>
                </a:schemeClr>
              </a:buClr>
              <a:buSzPct val="80000"/>
              <a:buFont typeface="Wingdings" pitchFamily="2" charset="2"/>
              <a:buChar char="§"/>
              <a:defRPr/>
            </a:pPr>
            <a:r>
              <a:rPr lang="en-US" dirty="0" smtClean="0"/>
              <a:t>Ad Hoc work groups</a:t>
            </a:r>
            <a:endParaRPr lang="en-US" dirty="0"/>
          </a:p>
        </p:txBody>
      </p:sp>
      <p:sp>
        <p:nvSpPr>
          <p:cNvPr id="12" name="Slide Number Placeholder 11"/>
          <p:cNvSpPr>
            <a:spLocks noGrp="1"/>
          </p:cNvSpPr>
          <p:nvPr>
            <p:ph type="sldNum" sz="quarter" idx="12"/>
          </p:nvPr>
        </p:nvSpPr>
        <p:spPr/>
        <p:txBody>
          <a:bodyPr/>
          <a:lstStyle/>
          <a:p>
            <a:fld id="{B56719F8-2E74-4C36-B1DD-950CD0D24053}" type="slidenum">
              <a:rPr lang="en-US" smtClean="0"/>
              <a:pPr/>
              <a:t>29</a:t>
            </a:fld>
            <a:endParaRPr lang="en-US"/>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685800" y="0"/>
            <a:ext cx="6934200" cy="990600"/>
          </a:xfrm>
        </p:spPr>
        <p:txBody>
          <a:bodyPr/>
          <a:lstStyle/>
          <a:p>
            <a:r>
              <a:rPr lang="en-US" sz="3200" dirty="0" smtClean="0">
                <a:solidFill>
                  <a:schemeClr val="bg1"/>
                </a:solidFill>
                <a:latin typeface="Arial" pitchFamily="34" charset="0"/>
                <a:cs typeface="Arial" pitchFamily="34" charset="0"/>
              </a:rPr>
              <a:t>Benefits of an Effective QI Plan</a:t>
            </a:r>
          </a:p>
        </p:txBody>
      </p:sp>
      <p:sp>
        <p:nvSpPr>
          <p:cNvPr id="10243" name="Content Placeholder 2"/>
          <p:cNvSpPr>
            <a:spLocks noGrp="1"/>
          </p:cNvSpPr>
          <p:nvPr>
            <p:ph idx="1"/>
          </p:nvPr>
        </p:nvSpPr>
        <p:spPr>
          <a:xfrm>
            <a:off x="762000" y="1219200"/>
            <a:ext cx="7543800" cy="4906963"/>
          </a:xfrm>
        </p:spPr>
        <p:txBody>
          <a:bodyPr>
            <a:normAutofit lnSpcReduction="10000"/>
          </a:bodyPr>
          <a:lstStyle/>
          <a:p>
            <a:r>
              <a:rPr lang="en-US" sz="3600" dirty="0" smtClean="0">
                <a:latin typeface="Arial" pitchFamily="34" charset="0"/>
                <a:cs typeface="Arial" pitchFamily="34" charset="0"/>
              </a:rPr>
              <a:t>Roadmap for HC organization</a:t>
            </a:r>
          </a:p>
          <a:p>
            <a:pPr lvl="1"/>
            <a:r>
              <a:rPr lang="en-US" sz="3200" dirty="0" smtClean="0">
                <a:latin typeface="Arial" pitchFamily="34" charset="0"/>
                <a:cs typeface="Arial" pitchFamily="34" charset="0"/>
              </a:rPr>
              <a:t>Leadership, focus, &amp; prioritization</a:t>
            </a:r>
          </a:p>
          <a:p>
            <a:pPr lvl="1"/>
            <a:r>
              <a:rPr lang="en-US" sz="3200" dirty="0" smtClean="0">
                <a:latin typeface="Arial" pitchFamily="34" charset="0"/>
                <a:cs typeface="Arial" pitchFamily="34" charset="0"/>
              </a:rPr>
              <a:t>Efficient coordination of staff &amp; resources</a:t>
            </a:r>
          </a:p>
          <a:p>
            <a:pPr lvl="1"/>
            <a:r>
              <a:rPr lang="en-US" sz="3200" dirty="0" smtClean="0">
                <a:latin typeface="Arial" pitchFamily="34" charset="0"/>
                <a:cs typeface="Arial" pitchFamily="34" charset="0"/>
              </a:rPr>
              <a:t>Better outcomes</a:t>
            </a:r>
          </a:p>
          <a:p>
            <a:r>
              <a:rPr lang="en-US" sz="3600" dirty="0" smtClean="0">
                <a:latin typeface="Arial" pitchFamily="34" charset="0"/>
                <a:cs typeface="Arial" pitchFamily="34" charset="0"/>
              </a:rPr>
              <a:t>Satisfy external requirements</a:t>
            </a:r>
          </a:p>
          <a:p>
            <a:pPr lvl="1"/>
            <a:r>
              <a:rPr lang="en-US" sz="3200" dirty="0" smtClean="0">
                <a:latin typeface="Arial" pitchFamily="34" charset="0"/>
                <a:cs typeface="Arial" pitchFamily="34" charset="0"/>
              </a:rPr>
              <a:t>HRSA, State</a:t>
            </a:r>
          </a:p>
          <a:p>
            <a:pPr lvl="1"/>
            <a:r>
              <a:rPr lang="en-US" sz="3200" dirty="0" smtClean="0">
                <a:latin typeface="Arial" pitchFamily="34" charset="0"/>
                <a:cs typeface="Arial" pitchFamily="34" charset="0"/>
              </a:rPr>
              <a:t>Third-party quality accreditation and recognition</a:t>
            </a:r>
          </a:p>
        </p:txBody>
      </p:sp>
      <p:sp>
        <p:nvSpPr>
          <p:cNvPr id="10244" name="Slide Number Placeholder 3"/>
          <p:cNvSpPr>
            <a:spLocks noGrp="1"/>
          </p:cNvSpPr>
          <p:nvPr>
            <p:ph type="sldNum" sz="quarter" idx="4294967295"/>
          </p:nvPr>
        </p:nvSpPr>
        <p:spPr bwMode="auto">
          <a:xfrm>
            <a:off x="7010400" y="6356350"/>
            <a:ext cx="2133600" cy="365125"/>
          </a:xfrm>
          <a:prstGeom prst="rect">
            <a:avLst/>
          </a:prstGeom>
          <a:noFill/>
          <a:ln>
            <a:miter lim="800000"/>
            <a:headEnd/>
            <a:tailEnd/>
          </a:ln>
        </p:spPr>
        <p:txBody>
          <a:bodyPr/>
          <a:lstStyle/>
          <a:p>
            <a:pPr algn="r"/>
            <a:fld id="{E66EEF88-A90F-438B-B3CB-C3E9AFA995CE}" type="slidenum">
              <a:rPr lang="en-US"/>
              <a:pPr algn="r"/>
              <a:t>3</a:t>
            </a:fld>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7772400" cy="1362075"/>
          </a:xfrm>
        </p:spPr>
        <p:txBody>
          <a:bodyPr>
            <a:noAutofit/>
          </a:bodyPr>
          <a:lstStyle/>
          <a:p>
            <a:r>
              <a:rPr lang="en-US" sz="6000" b="1" dirty="0" smtClean="0">
                <a:solidFill>
                  <a:schemeClr val="accent1">
                    <a:lumMod val="50000"/>
                  </a:schemeClr>
                </a:solidFill>
                <a:effectLst/>
                <a:latin typeface="Arial" pitchFamily="34" charset="0"/>
                <a:cs typeface="Arial" pitchFamily="34" charset="0"/>
              </a:rPr>
              <a:t>Quality Committee</a:t>
            </a:r>
            <a:endParaRPr lang="en-US" sz="6000" b="1" dirty="0">
              <a:solidFill>
                <a:schemeClr val="accent1">
                  <a:lumMod val="50000"/>
                </a:schemeClr>
              </a:solidFill>
              <a:effectLst/>
              <a:latin typeface="Arial" pitchFamily="34" charset="0"/>
              <a:cs typeface="Arial" pitchFamily="34" charset="0"/>
            </a:endParaRPr>
          </a:p>
        </p:txBody>
      </p:sp>
      <p:sp>
        <p:nvSpPr>
          <p:cNvPr id="4" name="Text Placeholder 3"/>
          <p:cNvSpPr>
            <a:spLocks noGrp="1"/>
          </p:cNvSpPr>
          <p:nvPr>
            <p:ph type="body" idx="1"/>
          </p:nvPr>
        </p:nvSpPr>
        <p:spPr>
          <a:xfrm>
            <a:off x="1143000" y="5029200"/>
            <a:ext cx="7772400" cy="1500187"/>
          </a:xfrm>
          <a:effectLst/>
        </p:spPr>
        <p:txBody>
          <a:bodyPr>
            <a:noAutofit/>
          </a:bodyPr>
          <a:lstStyle/>
          <a:p>
            <a:pPr algn="r"/>
            <a:r>
              <a:rPr sz="8000" b="1" dirty="0" smtClean="0">
                <a:solidFill>
                  <a:schemeClr val="accent1">
                    <a:lumMod val="50000"/>
                  </a:schemeClr>
                </a:solidFill>
                <a:latin typeface="Arial" pitchFamily="34" charset="0"/>
                <a:cs typeface="Arial" pitchFamily="34" charset="0"/>
              </a:rPr>
              <a:t>Role &amp; Responsibility</a:t>
            </a:r>
            <a:endParaRPr lang="en-US" sz="8000" b="1" dirty="0">
              <a:solidFill>
                <a:schemeClr val="accent1">
                  <a:lumMod val="50000"/>
                </a:schemeClr>
              </a:solidFill>
              <a:latin typeface="Arial" pitchFamily="34" charset="0"/>
              <a:cs typeface="Arial" pitchFamily="34" charset="0"/>
            </a:endParaRPr>
          </a:p>
        </p:txBody>
      </p:sp>
      <p:pic>
        <p:nvPicPr>
          <p:cNvPr id="5" name="Picture 37" descr="artwork of group of people around a conference room table"/>
          <p:cNvPicPr>
            <a:picLocks noChangeAspect="1" noChangeArrowheads="1"/>
          </p:cNvPicPr>
          <p:nvPr/>
        </p:nvPicPr>
        <p:blipFill>
          <a:blip r:embed="rId2" cstate="print"/>
          <a:srcRect/>
          <a:stretch>
            <a:fillRect/>
          </a:stretch>
        </p:blipFill>
        <p:spPr bwMode="auto">
          <a:xfrm>
            <a:off x="2514600" y="2209800"/>
            <a:ext cx="2906454" cy="2493317"/>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fld id="{B56719F8-2E74-4C36-B1DD-950CD0D24053}" type="slidenum">
              <a:rPr lang="en-US" smtClean="0"/>
              <a:pPr/>
              <a:t>30</a:t>
            </a:fld>
            <a:endParaRPr lang="en-US"/>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610600" cy="1143000"/>
          </a:xfrm>
        </p:spPr>
        <p:txBody>
          <a:bodyPr>
            <a:noAutofit/>
          </a:bodyPr>
          <a:lstStyle/>
          <a:p>
            <a:r>
              <a:rPr lang="en-US" sz="4000" b="1" dirty="0" smtClean="0">
                <a:solidFill>
                  <a:schemeClr val="accent1">
                    <a:lumMod val="50000"/>
                  </a:schemeClr>
                </a:solidFill>
                <a:effectLst/>
                <a:latin typeface="Arial" pitchFamily="34" charset="0"/>
                <a:cs typeface="Arial" pitchFamily="34" charset="0"/>
              </a:rPr>
              <a:t>Expectations of the Quality Committee</a:t>
            </a:r>
            <a:endParaRPr lang="en-US" sz="4000" b="1" dirty="0">
              <a:solidFill>
                <a:schemeClr val="accent1">
                  <a:lumMod val="50000"/>
                </a:schemeClr>
              </a:solidFill>
              <a:effectLst/>
              <a:latin typeface="Arial" pitchFamily="34" charset="0"/>
              <a:cs typeface="Arial" pitchFamily="34" charset="0"/>
            </a:endParaRPr>
          </a:p>
        </p:txBody>
      </p:sp>
      <p:sp>
        <p:nvSpPr>
          <p:cNvPr id="3" name="Content Placeholder 2"/>
          <p:cNvSpPr>
            <a:spLocks noGrp="1"/>
          </p:cNvSpPr>
          <p:nvPr>
            <p:ph idx="1"/>
          </p:nvPr>
        </p:nvSpPr>
        <p:spPr>
          <a:xfrm>
            <a:off x="457200" y="1752600"/>
            <a:ext cx="8229600" cy="4648200"/>
          </a:xfrm>
        </p:spPr>
        <p:txBody>
          <a:bodyPr>
            <a:normAutofit fontScale="92500"/>
          </a:bodyPr>
          <a:lstStyle/>
          <a:p>
            <a:pPr marL="342900" lvl="3" indent="-342900" fontAlgn="auto">
              <a:spcAft>
                <a:spcPts val="0"/>
              </a:spcAft>
              <a:buClr>
                <a:schemeClr val="tx2">
                  <a:lumMod val="50000"/>
                </a:schemeClr>
              </a:buClr>
              <a:buFont typeface="Wingdings" pitchFamily="2" charset="2"/>
              <a:buChar char="§"/>
              <a:defRPr/>
            </a:pPr>
            <a:r>
              <a:rPr lang="en-US" sz="2800" dirty="0" smtClean="0">
                <a:latin typeface="Arial" pitchFamily="34" charset="0"/>
                <a:cs typeface="Arial" pitchFamily="34" charset="0"/>
              </a:rPr>
              <a:t>Prioritizing current quality initiatives and activities</a:t>
            </a:r>
          </a:p>
          <a:p>
            <a:pPr marL="342900" lvl="3" indent="-342900" fontAlgn="auto">
              <a:spcAft>
                <a:spcPts val="0"/>
              </a:spcAft>
              <a:buClr>
                <a:schemeClr val="tx2">
                  <a:lumMod val="50000"/>
                </a:schemeClr>
              </a:buClr>
              <a:buFont typeface="Wingdings" pitchFamily="2" charset="2"/>
              <a:buChar char="§"/>
              <a:defRPr/>
            </a:pPr>
            <a:r>
              <a:rPr lang="en-US" sz="2800" dirty="0" smtClean="0">
                <a:latin typeface="Arial" pitchFamily="34" charset="0"/>
                <a:cs typeface="Arial" pitchFamily="34" charset="0"/>
              </a:rPr>
              <a:t>Quality assessment and planning and annual program evaluation</a:t>
            </a:r>
          </a:p>
          <a:p>
            <a:pPr marL="342900" lvl="3" indent="-342900" fontAlgn="auto">
              <a:spcAft>
                <a:spcPts val="0"/>
              </a:spcAft>
              <a:buClr>
                <a:schemeClr val="tx2">
                  <a:lumMod val="50000"/>
                </a:schemeClr>
              </a:buClr>
              <a:buFont typeface="Wingdings" pitchFamily="2" charset="2"/>
              <a:buChar char="§"/>
              <a:defRPr/>
            </a:pPr>
            <a:r>
              <a:rPr lang="en-US" sz="2800" dirty="0" smtClean="0">
                <a:latin typeface="Arial" pitchFamily="34" charset="0"/>
                <a:cs typeface="Arial" pitchFamily="34" charset="0"/>
              </a:rPr>
              <a:t>Subcommittee and team chartering, with accountability &amp; reporting followed up by the QC</a:t>
            </a:r>
          </a:p>
          <a:p>
            <a:pPr marL="342900" lvl="3" indent="-342900" fontAlgn="auto">
              <a:spcAft>
                <a:spcPts val="0"/>
              </a:spcAft>
              <a:buClr>
                <a:schemeClr val="tx2">
                  <a:lumMod val="50000"/>
                </a:schemeClr>
              </a:buClr>
              <a:buFont typeface="Wingdings" pitchFamily="2" charset="2"/>
              <a:buChar char="§"/>
              <a:defRPr/>
            </a:pPr>
            <a:r>
              <a:rPr lang="en-US" sz="2800" dirty="0" smtClean="0">
                <a:latin typeface="Arial" pitchFamily="34" charset="0"/>
                <a:cs typeface="Arial" pitchFamily="34" charset="0"/>
              </a:rPr>
              <a:t>The </a:t>
            </a:r>
            <a:r>
              <a:rPr lang="en-US" sz="2800" u="sng" dirty="0" smtClean="0">
                <a:latin typeface="Arial" pitchFamily="34" charset="0"/>
                <a:cs typeface="Arial" pitchFamily="34" charset="0"/>
              </a:rPr>
              <a:t>ongoing</a:t>
            </a:r>
            <a:r>
              <a:rPr lang="en-US" sz="2800" dirty="0" smtClean="0">
                <a:latin typeface="Arial" pitchFamily="34" charset="0"/>
                <a:cs typeface="Arial" pitchFamily="34" charset="0"/>
              </a:rPr>
              <a:t> monitoring, evaluation, and  improvement of processes and system.</a:t>
            </a:r>
          </a:p>
          <a:p>
            <a:pPr marL="342900" lvl="3" indent="-342900" fontAlgn="auto">
              <a:spcAft>
                <a:spcPts val="0"/>
              </a:spcAft>
              <a:buClr>
                <a:schemeClr val="tx2">
                  <a:lumMod val="50000"/>
                </a:schemeClr>
              </a:buClr>
              <a:buFont typeface="Wingdings" pitchFamily="2" charset="2"/>
              <a:buChar char="§"/>
              <a:defRPr/>
            </a:pPr>
            <a:r>
              <a:rPr lang="en-US" sz="2800" dirty="0" smtClean="0">
                <a:latin typeface="Arial" pitchFamily="34" charset="0"/>
                <a:cs typeface="Arial" pitchFamily="34" charset="0"/>
              </a:rPr>
              <a:t>With a patient-driven philosophy and process that focuses on preventing problems and maximizing quality of care.</a:t>
            </a:r>
          </a:p>
          <a:p>
            <a:pPr>
              <a:buFont typeface="Wingdings" pitchFamily="2" charset="2"/>
              <a:buChar char="§"/>
            </a:pPr>
            <a:endParaRPr lang="en-US" dirty="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B56719F8-2E74-4C36-B1DD-950CD0D24053}" type="slidenum">
              <a:rPr lang="en-US" smtClean="0"/>
              <a:pPr/>
              <a:t>31</a:t>
            </a:fld>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0" name="Title 1"/>
          <p:cNvSpPr>
            <a:spLocks noGrp="1"/>
          </p:cNvSpPr>
          <p:nvPr>
            <p:ph type="title"/>
          </p:nvPr>
        </p:nvSpPr>
        <p:spPr>
          <a:xfrm>
            <a:off x="0" y="228600"/>
            <a:ext cx="9144000" cy="1143000"/>
          </a:xfrm>
        </p:spPr>
        <p:txBody>
          <a:bodyPr rtlCol="0">
            <a:normAutofit fontScale="90000"/>
          </a:bodyPr>
          <a:lstStyle/>
          <a:p>
            <a:pPr marL="342900" indent="-342900" eaLnBrk="1" fontAlgn="auto" hangingPunct="1">
              <a:spcAft>
                <a:spcPts val="0"/>
              </a:spcAft>
              <a:defRPr/>
            </a:pPr>
            <a:r>
              <a:rPr lang="en-US" b="1" dirty="0" smtClean="0">
                <a:solidFill>
                  <a:schemeClr val="accent1">
                    <a:lumMod val="50000"/>
                  </a:schemeClr>
                </a:solidFill>
                <a:effectLst/>
                <a:latin typeface="Arial" pitchFamily="34" charset="0"/>
                <a:cs typeface="Arial" pitchFamily="34" charset="0"/>
              </a:rPr>
              <a:t>Key Aspects &amp; Functions of </a:t>
            </a:r>
            <a:br>
              <a:rPr lang="en-US" b="1" dirty="0" smtClean="0">
                <a:solidFill>
                  <a:schemeClr val="accent1">
                    <a:lumMod val="50000"/>
                  </a:schemeClr>
                </a:solidFill>
                <a:effectLst/>
                <a:latin typeface="Arial" pitchFamily="34" charset="0"/>
                <a:cs typeface="Arial" pitchFamily="34" charset="0"/>
              </a:rPr>
            </a:br>
            <a:r>
              <a:rPr lang="en-US" b="1" dirty="0" smtClean="0">
                <a:solidFill>
                  <a:schemeClr val="accent1">
                    <a:lumMod val="50000"/>
                  </a:schemeClr>
                </a:solidFill>
                <a:effectLst/>
                <a:latin typeface="Arial" pitchFamily="34" charset="0"/>
                <a:cs typeface="Arial" pitchFamily="34" charset="0"/>
              </a:rPr>
              <a:t>Quality Management</a:t>
            </a:r>
          </a:p>
        </p:txBody>
      </p:sp>
      <p:sp>
        <p:nvSpPr>
          <p:cNvPr id="31747" name="Content Placeholder 2"/>
          <p:cNvSpPr>
            <a:spLocks noGrp="1"/>
          </p:cNvSpPr>
          <p:nvPr>
            <p:ph idx="1"/>
          </p:nvPr>
        </p:nvSpPr>
        <p:spPr>
          <a:xfrm>
            <a:off x="457200" y="1828800"/>
            <a:ext cx="4267200" cy="4297363"/>
          </a:xfrm>
        </p:spPr>
        <p:txBody>
          <a:bodyPr>
            <a:normAutofit/>
          </a:bodyPr>
          <a:lstStyle/>
          <a:p>
            <a:pPr>
              <a:buFont typeface="Wingdings" pitchFamily="2" charset="2"/>
              <a:buChar char="þ"/>
              <a:defRPr/>
            </a:pPr>
            <a:r>
              <a:rPr lang="en-US" sz="2800" dirty="0" smtClean="0">
                <a:latin typeface="Arial" pitchFamily="34" charset="0"/>
                <a:cs typeface="Arial" pitchFamily="34" charset="0"/>
              </a:rPr>
              <a:t>Policies &amp; Procedures</a:t>
            </a:r>
          </a:p>
          <a:p>
            <a:pPr>
              <a:buFont typeface="Wingdings" pitchFamily="2" charset="2"/>
              <a:buChar char="þ"/>
              <a:defRPr/>
            </a:pPr>
            <a:r>
              <a:rPr lang="en-US" sz="2800" dirty="0" smtClean="0">
                <a:latin typeface="Arial" pitchFamily="34" charset="0"/>
                <a:cs typeface="Arial" pitchFamily="34" charset="0"/>
              </a:rPr>
              <a:t>Medical Record</a:t>
            </a:r>
          </a:p>
          <a:p>
            <a:pPr>
              <a:buFont typeface="Wingdings" pitchFamily="2" charset="2"/>
              <a:buChar char="þ"/>
              <a:defRPr/>
            </a:pPr>
            <a:r>
              <a:rPr lang="en-US" sz="2800" dirty="0" smtClean="0">
                <a:latin typeface="Arial" pitchFamily="34" charset="0"/>
                <a:cs typeface="Arial" pitchFamily="34" charset="0"/>
              </a:rPr>
              <a:t>Clinical Protocols</a:t>
            </a:r>
          </a:p>
          <a:p>
            <a:pPr>
              <a:buFont typeface="Wingdings" pitchFamily="2" charset="2"/>
              <a:buChar char="þ"/>
              <a:defRPr/>
            </a:pPr>
            <a:r>
              <a:rPr lang="en-US" sz="2800" dirty="0" smtClean="0">
                <a:latin typeface="Arial" pitchFamily="34" charset="0"/>
                <a:cs typeface="Arial" pitchFamily="34" charset="0"/>
              </a:rPr>
              <a:t>Tracking Systems</a:t>
            </a:r>
          </a:p>
          <a:p>
            <a:pPr>
              <a:buFont typeface="Wingdings" pitchFamily="2" charset="2"/>
              <a:buChar char="þ"/>
              <a:defRPr/>
            </a:pPr>
            <a:r>
              <a:rPr lang="en-US" sz="2800" dirty="0" smtClean="0">
                <a:latin typeface="Arial" pitchFamily="34" charset="0"/>
                <a:cs typeface="Arial" pitchFamily="34" charset="0"/>
              </a:rPr>
              <a:t>Trend identification that  impact systems and processes</a:t>
            </a:r>
          </a:p>
        </p:txBody>
      </p:sp>
      <p:sp>
        <p:nvSpPr>
          <p:cNvPr id="44036" name="Slide Number Placeholder 3"/>
          <p:cNvSpPr>
            <a:spLocks noGrp="1"/>
          </p:cNvSpPr>
          <p:nvPr>
            <p:ph type="sldNum" sz="quarter" idx="12"/>
          </p:nvPr>
        </p:nvSpPr>
        <p:spPr>
          <a:xfrm>
            <a:off x="8153400" y="6356350"/>
            <a:ext cx="533400" cy="365125"/>
          </a:xfrm>
          <a:prstGeom prst="rect">
            <a:avLst/>
          </a:prstGeom>
          <a:noFill/>
        </p:spPr>
        <p:txBody>
          <a:bodyPr/>
          <a:lstStyle/>
          <a:p>
            <a:fld id="{4C0D1064-038C-47C9-8E66-B132A07041AC}" type="slidenum">
              <a:rPr lang="en-US" smtClean="0"/>
              <a:pPr/>
              <a:t>32</a:t>
            </a:fld>
            <a:endParaRPr lang="en-US" smtClean="0"/>
          </a:p>
        </p:txBody>
      </p:sp>
      <p:sp>
        <p:nvSpPr>
          <p:cNvPr id="5" name="Content Placeholder 2"/>
          <p:cNvSpPr txBox="1">
            <a:spLocks/>
          </p:cNvSpPr>
          <p:nvPr/>
        </p:nvSpPr>
        <p:spPr>
          <a:xfrm>
            <a:off x="4953000" y="1752600"/>
            <a:ext cx="3962400" cy="4525963"/>
          </a:xfrm>
          <a:prstGeom prst="rect">
            <a:avLst/>
          </a:prstGeom>
        </p:spPr>
        <p:txBody>
          <a:bodyPr>
            <a:normAutofit/>
          </a:bodyPr>
          <a:lstStyle/>
          <a:p>
            <a:pPr marL="228600" indent="-228600">
              <a:spcBef>
                <a:spcPct val="20000"/>
              </a:spcBef>
              <a:buSzPct val="75000"/>
              <a:buFont typeface="Wingdings" pitchFamily="2" charset="2"/>
              <a:buChar char="þ"/>
              <a:defRPr/>
            </a:pPr>
            <a:r>
              <a:rPr lang="en-US" sz="2800" dirty="0">
                <a:latin typeface="Arial" pitchFamily="34" charset="0"/>
                <a:cs typeface="Arial" pitchFamily="34" charset="0"/>
              </a:rPr>
              <a:t> Quality Planning</a:t>
            </a:r>
          </a:p>
          <a:p>
            <a:pPr marL="228600" indent="-228600">
              <a:spcBef>
                <a:spcPct val="20000"/>
              </a:spcBef>
              <a:buSzPct val="75000"/>
              <a:buFont typeface="Wingdings" pitchFamily="2" charset="2"/>
              <a:buChar char="þ"/>
              <a:defRPr/>
            </a:pPr>
            <a:r>
              <a:rPr lang="en-US" sz="2800" dirty="0">
                <a:latin typeface="Arial" pitchFamily="34" charset="0"/>
                <a:cs typeface="Arial" pitchFamily="34" charset="0"/>
              </a:rPr>
              <a:t> Credentialing</a:t>
            </a:r>
          </a:p>
          <a:p>
            <a:pPr marL="228600" indent="-228600">
              <a:spcBef>
                <a:spcPct val="20000"/>
              </a:spcBef>
              <a:buSzPct val="75000"/>
              <a:buFont typeface="Wingdings" pitchFamily="2" charset="2"/>
              <a:buChar char="þ"/>
              <a:defRPr/>
            </a:pPr>
            <a:r>
              <a:rPr lang="en-US" sz="2800" dirty="0">
                <a:latin typeface="Arial" pitchFamily="34" charset="0"/>
                <a:cs typeface="Arial" pitchFamily="34" charset="0"/>
              </a:rPr>
              <a:t> Peer Review</a:t>
            </a:r>
          </a:p>
          <a:p>
            <a:pPr marL="228600" indent="-228600">
              <a:spcBef>
                <a:spcPct val="20000"/>
              </a:spcBef>
              <a:buSzPct val="75000"/>
              <a:buFont typeface="Wingdings" pitchFamily="2" charset="2"/>
              <a:buChar char="þ"/>
              <a:defRPr/>
            </a:pPr>
            <a:r>
              <a:rPr lang="en-US" sz="2800" dirty="0">
                <a:latin typeface="Arial" pitchFamily="34" charset="0"/>
                <a:cs typeface="Arial" pitchFamily="34" charset="0"/>
              </a:rPr>
              <a:t> Privileging</a:t>
            </a:r>
          </a:p>
          <a:p>
            <a:pPr marL="228600" indent="-228600">
              <a:spcBef>
                <a:spcPct val="20000"/>
              </a:spcBef>
              <a:buSzPct val="75000"/>
              <a:buFont typeface="Wingdings" pitchFamily="2" charset="2"/>
              <a:buChar char="þ"/>
              <a:defRPr/>
            </a:pPr>
            <a:r>
              <a:rPr lang="en-US" sz="2800" dirty="0">
                <a:latin typeface="Arial" pitchFamily="34" charset="0"/>
                <a:cs typeface="Arial" pitchFamily="34" charset="0"/>
              </a:rPr>
              <a:t> Compliance</a:t>
            </a:r>
          </a:p>
          <a:p>
            <a:pPr marL="228600" indent="-228600">
              <a:spcBef>
                <a:spcPct val="20000"/>
              </a:spcBef>
              <a:buSzPct val="75000"/>
              <a:buFont typeface="Wingdings" pitchFamily="2" charset="2"/>
              <a:buChar char="þ"/>
              <a:defRPr/>
            </a:pPr>
            <a:r>
              <a:rPr lang="en-US" sz="2800" dirty="0">
                <a:latin typeface="Arial" pitchFamily="34" charset="0"/>
                <a:cs typeface="Arial" pitchFamily="34" charset="0"/>
              </a:rPr>
              <a:t> Safety</a:t>
            </a:r>
          </a:p>
          <a:p>
            <a:pPr marL="228600" indent="-228600">
              <a:spcBef>
                <a:spcPct val="20000"/>
              </a:spcBef>
              <a:buSzPct val="75000"/>
              <a:buFont typeface="Wingdings" pitchFamily="2" charset="2"/>
              <a:buChar char="þ"/>
              <a:defRPr/>
            </a:pPr>
            <a:r>
              <a:rPr lang="en-US" sz="2800" dirty="0">
                <a:latin typeface="Arial" pitchFamily="34" charset="0"/>
                <a:cs typeface="Arial" pitchFamily="34" charset="0"/>
              </a:rPr>
              <a:t> Risk Management</a:t>
            </a:r>
          </a:p>
          <a:p>
            <a:pPr marL="342900" indent="-342900" fontAlgn="auto">
              <a:spcBef>
                <a:spcPct val="20000"/>
              </a:spcBef>
              <a:spcAft>
                <a:spcPts val="0"/>
              </a:spcAft>
              <a:buClr>
                <a:schemeClr val="accent2">
                  <a:lumMod val="50000"/>
                </a:schemeClr>
              </a:buClr>
              <a:buFont typeface="Arial" pitchFamily="34" charset="0"/>
              <a:buChar char="•"/>
              <a:defRPr/>
            </a:pPr>
            <a:endParaRPr lang="en-US" sz="2800" dirty="0">
              <a:latin typeface="+mn-lt"/>
            </a:endParaRP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itle 7"/>
          <p:cNvSpPr>
            <a:spLocks noGrp="1"/>
          </p:cNvSpPr>
          <p:nvPr>
            <p:ph type="title"/>
          </p:nvPr>
        </p:nvSpPr>
        <p:spPr>
          <a:xfrm>
            <a:off x="457200" y="304800"/>
            <a:ext cx="8229600" cy="1143000"/>
          </a:xfrm>
        </p:spPr>
        <p:txBody>
          <a:bodyPr>
            <a:normAutofit/>
          </a:bodyPr>
          <a:lstStyle/>
          <a:p>
            <a:r>
              <a:rPr lang="en-US" sz="4000" b="1" dirty="0" smtClean="0">
                <a:solidFill>
                  <a:schemeClr val="accent1">
                    <a:lumMod val="50000"/>
                  </a:schemeClr>
                </a:solidFill>
                <a:latin typeface="Arial" pitchFamily="34" charset="0"/>
                <a:cs typeface="Arial" pitchFamily="34" charset="0"/>
              </a:rPr>
              <a:t>Overlapping Functions</a:t>
            </a:r>
            <a:endParaRPr lang="en-US" sz="4000" dirty="0">
              <a:latin typeface="Arial" pitchFamily="34" charset="0"/>
              <a:cs typeface="Arial" pitchFamily="34" charset="0"/>
            </a:endParaRPr>
          </a:p>
        </p:txBody>
      </p:sp>
      <p:grpSp>
        <p:nvGrpSpPr>
          <p:cNvPr id="19" name="Group 18" descr="Overlapping Functions Diagram"/>
          <p:cNvGrpSpPr/>
          <p:nvPr/>
        </p:nvGrpSpPr>
        <p:grpSpPr>
          <a:xfrm>
            <a:off x="533400" y="1447800"/>
            <a:ext cx="8229600" cy="5181600"/>
            <a:chOff x="533400" y="1447800"/>
            <a:chExt cx="8229600" cy="5181600"/>
          </a:xfrm>
        </p:grpSpPr>
        <p:graphicFrame>
          <p:nvGraphicFramePr>
            <p:cNvPr id="16" name="Diagram 15"/>
            <p:cNvGraphicFramePr/>
            <p:nvPr/>
          </p:nvGraphicFramePr>
          <p:xfrm>
            <a:off x="533400" y="1447800"/>
            <a:ext cx="8229600" cy="48676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7" name="TextBox 16"/>
            <p:cNvSpPr txBox="1"/>
            <p:nvPr/>
          </p:nvSpPr>
          <p:spPr>
            <a:xfrm>
              <a:off x="3810000" y="2209801"/>
              <a:ext cx="1447800" cy="4062651"/>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defRPr/>
              </a:pPr>
              <a:r>
                <a:rPr lang="en-US" sz="1600" b="1" dirty="0"/>
                <a:t>Overlapping Functions</a:t>
              </a:r>
            </a:p>
            <a:p>
              <a:pPr algn="ctr">
                <a:defRPr/>
              </a:pPr>
              <a:r>
                <a:rPr lang="en-US" sz="1400" dirty="0"/>
                <a:t>Root Cause Analysis</a:t>
              </a:r>
            </a:p>
            <a:p>
              <a:pPr algn="ctr">
                <a:defRPr/>
              </a:pPr>
              <a:r>
                <a:rPr lang="en-US" sz="1400" dirty="0"/>
                <a:t>Peer Review</a:t>
              </a:r>
            </a:p>
            <a:p>
              <a:pPr algn="ctr">
                <a:defRPr/>
              </a:pPr>
              <a:r>
                <a:rPr lang="en-US" sz="1400" dirty="0"/>
                <a:t>Staff Training</a:t>
              </a:r>
            </a:p>
            <a:p>
              <a:pPr algn="ctr">
                <a:defRPr/>
              </a:pPr>
              <a:r>
                <a:rPr lang="en-US" sz="1400" dirty="0"/>
                <a:t>Provider Credentialing</a:t>
              </a:r>
            </a:p>
            <a:p>
              <a:pPr algn="ctr">
                <a:defRPr/>
              </a:pPr>
              <a:r>
                <a:rPr lang="en-US" sz="1400" dirty="0"/>
                <a:t>Feedback to Staff &amp; Providers</a:t>
              </a:r>
            </a:p>
            <a:p>
              <a:pPr algn="ctr">
                <a:defRPr/>
              </a:pPr>
              <a:r>
                <a:rPr lang="en-US" sz="1400" dirty="0"/>
                <a:t>Board Reports</a:t>
              </a:r>
            </a:p>
            <a:p>
              <a:pPr algn="ctr">
                <a:defRPr/>
              </a:pPr>
              <a:r>
                <a:rPr lang="en-US" sz="1400" dirty="0"/>
                <a:t>Patient Safety Initiatives</a:t>
              </a:r>
            </a:p>
            <a:p>
              <a:pPr algn="ctr">
                <a:defRPr/>
              </a:pPr>
              <a:r>
                <a:rPr lang="en-US" sz="1400" dirty="0"/>
                <a:t>Patient Complaints</a:t>
              </a:r>
            </a:p>
            <a:p>
              <a:pPr algn="ctr">
                <a:defRPr/>
              </a:pPr>
              <a:r>
                <a:rPr lang="en-US" sz="1400" dirty="0"/>
                <a:t>Risk Assessment</a:t>
              </a:r>
            </a:p>
            <a:p>
              <a:pPr algn="ctr">
                <a:defRPr/>
              </a:pPr>
              <a:r>
                <a:rPr lang="en-US" sz="1400" dirty="0"/>
                <a:t>Trend Analysis</a:t>
              </a:r>
            </a:p>
            <a:p>
              <a:pPr>
                <a:defRPr/>
              </a:pPr>
              <a:endParaRPr lang="en-US" sz="1600" b="1" dirty="0"/>
            </a:p>
          </p:txBody>
        </p:sp>
        <p:sp>
          <p:nvSpPr>
            <p:cNvPr id="18" name="TextBox 7"/>
            <p:cNvSpPr txBox="1">
              <a:spLocks noChangeArrowheads="1"/>
            </p:cNvSpPr>
            <p:nvPr/>
          </p:nvSpPr>
          <p:spPr bwMode="auto">
            <a:xfrm>
              <a:off x="2625671" y="6315462"/>
              <a:ext cx="3487119" cy="313938"/>
            </a:xfrm>
            <a:prstGeom prst="rect">
              <a:avLst/>
            </a:prstGeom>
            <a:noFill/>
            <a:ln w="9525">
              <a:noFill/>
              <a:miter lim="800000"/>
              <a:headEnd/>
              <a:tailEnd/>
            </a:ln>
          </p:spPr>
          <p:txBody>
            <a:bodyPr>
              <a:spAutoFit/>
            </a:bodyPr>
            <a:lstStyle/>
            <a:p>
              <a:pPr algn="ctr"/>
              <a:r>
                <a:rPr lang="en-US" sz="1400" dirty="0"/>
                <a:t>Adapted from ECRI Institute</a:t>
              </a:r>
            </a:p>
          </p:txBody>
        </p:sp>
      </p:grpSp>
      <p:sp>
        <p:nvSpPr>
          <p:cNvPr id="7" name="Slide Number Placeholder 6"/>
          <p:cNvSpPr>
            <a:spLocks noGrp="1"/>
          </p:cNvSpPr>
          <p:nvPr>
            <p:ph type="sldNum" sz="quarter" idx="12"/>
          </p:nvPr>
        </p:nvSpPr>
        <p:spPr/>
        <p:txBody>
          <a:bodyPr/>
          <a:lstStyle/>
          <a:p>
            <a:fld id="{B56719F8-2E74-4C36-B1DD-950CD0D24053}" type="slidenum">
              <a:rPr lang="en-US" smtClean="0"/>
              <a:pPr/>
              <a:t>33</a:t>
            </a:fld>
            <a:endParaRPr lang="en-US"/>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fontScale="90000"/>
          </a:bodyPr>
          <a:lstStyle/>
          <a:p>
            <a:r>
              <a:rPr lang="en-US" dirty="0" smtClean="0"/>
              <a:t>Overlapping Functions – diagram description</a:t>
            </a:r>
            <a:endParaRPr lang="en-US" dirty="0"/>
          </a:p>
        </p:txBody>
      </p:sp>
      <p:sp>
        <p:nvSpPr>
          <p:cNvPr id="10" name="Content Placeholder 9"/>
          <p:cNvSpPr>
            <a:spLocks noGrp="1"/>
          </p:cNvSpPr>
          <p:nvPr>
            <p:ph idx="1"/>
          </p:nvPr>
        </p:nvSpPr>
        <p:spPr>
          <a:xfrm>
            <a:off x="457200" y="1600200"/>
            <a:ext cx="8229600" cy="4724400"/>
          </a:xfrm>
        </p:spPr>
        <p:txBody>
          <a:bodyPr numCol="2">
            <a:normAutofit fontScale="25000" lnSpcReduction="20000"/>
          </a:bodyPr>
          <a:lstStyle/>
          <a:p>
            <a:pPr lvl="0"/>
            <a:r>
              <a:rPr lang="en-US" sz="6400" b="1" dirty="0" smtClean="0">
                <a:latin typeface="Arial" pitchFamily="34" charset="0"/>
                <a:cs typeface="Arial" pitchFamily="34" charset="0"/>
              </a:rPr>
              <a:t>Left Oval </a:t>
            </a:r>
            <a:r>
              <a:rPr lang="en-US" sz="6400" dirty="0" smtClean="0">
                <a:latin typeface="Arial" pitchFamily="34" charset="0"/>
                <a:cs typeface="Arial" pitchFamily="34" charset="0"/>
              </a:rPr>
              <a:t>“ </a:t>
            </a:r>
            <a:r>
              <a:rPr lang="en-US" sz="6400" b="1" dirty="0" smtClean="0">
                <a:latin typeface="Arial" pitchFamily="34" charset="0"/>
                <a:cs typeface="Arial" pitchFamily="34" charset="0"/>
              </a:rPr>
              <a:t>Risk Management”</a:t>
            </a:r>
          </a:p>
          <a:p>
            <a:pPr lvl="1"/>
            <a:r>
              <a:rPr lang="en-US" sz="6400" dirty="0" smtClean="0">
                <a:latin typeface="Arial" pitchFamily="34" charset="0"/>
                <a:cs typeface="Arial" pitchFamily="34" charset="0"/>
              </a:rPr>
              <a:t>Risk Identification</a:t>
            </a:r>
          </a:p>
          <a:p>
            <a:pPr lvl="1"/>
            <a:r>
              <a:rPr lang="en-US" sz="6400" dirty="0" smtClean="0">
                <a:latin typeface="Arial" pitchFamily="34" charset="0"/>
                <a:cs typeface="Arial" pitchFamily="34" charset="0"/>
              </a:rPr>
              <a:t>Risk Control</a:t>
            </a:r>
          </a:p>
          <a:p>
            <a:pPr lvl="1"/>
            <a:r>
              <a:rPr lang="en-US" sz="6400" dirty="0" smtClean="0">
                <a:latin typeface="Arial" pitchFamily="34" charset="0"/>
                <a:cs typeface="Arial" pitchFamily="34" charset="0"/>
              </a:rPr>
              <a:t>Claims Management</a:t>
            </a:r>
          </a:p>
          <a:p>
            <a:pPr lvl="1"/>
            <a:r>
              <a:rPr lang="en-US" sz="6400" dirty="0" smtClean="0">
                <a:latin typeface="Arial" pitchFamily="34" charset="0"/>
                <a:cs typeface="Arial" pitchFamily="34" charset="0"/>
              </a:rPr>
              <a:t>Patient Relations &amp; Disclosure</a:t>
            </a:r>
          </a:p>
          <a:p>
            <a:pPr lvl="1"/>
            <a:r>
              <a:rPr lang="en-US" sz="6400" dirty="0" smtClean="0">
                <a:latin typeface="Arial" pitchFamily="34" charset="0"/>
                <a:cs typeface="Arial" pitchFamily="34" charset="0"/>
              </a:rPr>
              <a:t>Safety</a:t>
            </a:r>
          </a:p>
          <a:p>
            <a:pPr lvl="1"/>
            <a:r>
              <a:rPr lang="en-US" sz="6400" dirty="0" smtClean="0">
                <a:latin typeface="Arial" pitchFamily="34" charset="0"/>
                <a:cs typeface="Arial" pitchFamily="34" charset="0"/>
              </a:rPr>
              <a:t>Compliance</a:t>
            </a:r>
          </a:p>
          <a:p>
            <a:pPr lvl="1"/>
            <a:r>
              <a:rPr lang="en-US" sz="6400" dirty="0" smtClean="0">
                <a:latin typeface="Arial" pitchFamily="34" charset="0"/>
                <a:cs typeface="Arial" pitchFamily="34" charset="0"/>
              </a:rPr>
              <a:t>Mandatory Event Reporting</a:t>
            </a:r>
          </a:p>
          <a:p>
            <a:pPr lvl="1"/>
            <a:r>
              <a:rPr lang="en-US" sz="6400" dirty="0" smtClean="0">
                <a:latin typeface="Arial" pitchFamily="34" charset="0"/>
                <a:cs typeface="Arial" pitchFamily="34" charset="0"/>
              </a:rPr>
              <a:t>Worker’s Compensation</a:t>
            </a:r>
            <a:endParaRPr lang="en-US" sz="6400" b="1" dirty="0" smtClean="0">
              <a:latin typeface="Arial" pitchFamily="34" charset="0"/>
              <a:cs typeface="Arial" pitchFamily="34" charset="0"/>
            </a:endParaRPr>
          </a:p>
          <a:p>
            <a:pPr lvl="0">
              <a:buNone/>
            </a:pPr>
            <a:endParaRPr lang="en-US" sz="6400" b="1" dirty="0" smtClean="0">
              <a:latin typeface="Arial" pitchFamily="34" charset="0"/>
              <a:cs typeface="Arial" pitchFamily="34" charset="0"/>
            </a:endParaRPr>
          </a:p>
          <a:p>
            <a:pPr lvl="0"/>
            <a:r>
              <a:rPr lang="en-US" sz="6400" b="1" dirty="0" smtClean="0">
                <a:latin typeface="Arial" pitchFamily="34" charset="0"/>
                <a:cs typeface="Arial" pitchFamily="34" charset="0"/>
              </a:rPr>
              <a:t>Right Oval “Quality Improvement”</a:t>
            </a:r>
          </a:p>
          <a:p>
            <a:pPr lvl="1"/>
            <a:r>
              <a:rPr lang="en-US" sz="6400" dirty="0" smtClean="0">
                <a:latin typeface="Arial" pitchFamily="34" charset="0"/>
                <a:cs typeface="Arial" pitchFamily="34" charset="0"/>
              </a:rPr>
              <a:t>Quality Measures</a:t>
            </a:r>
          </a:p>
          <a:p>
            <a:pPr lvl="1"/>
            <a:r>
              <a:rPr lang="en-US" sz="6400" dirty="0" smtClean="0">
                <a:latin typeface="Arial" pitchFamily="34" charset="0"/>
                <a:cs typeface="Arial" pitchFamily="34" charset="0"/>
              </a:rPr>
              <a:t>Benchmarking</a:t>
            </a:r>
          </a:p>
          <a:p>
            <a:pPr lvl="1"/>
            <a:r>
              <a:rPr lang="en-US" sz="6400" dirty="0" smtClean="0">
                <a:latin typeface="Arial" pitchFamily="34" charset="0"/>
                <a:cs typeface="Arial" pitchFamily="34" charset="0"/>
              </a:rPr>
              <a:t>Best Practice/ Clinical Guidelines</a:t>
            </a:r>
          </a:p>
          <a:p>
            <a:pPr lvl="1"/>
            <a:r>
              <a:rPr lang="en-US" sz="6400" dirty="0" smtClean="0">
                <a:latin typeface="Arial" pitchFamily="34" charset="0"/>
                <a:cs typeface="Arial" pitchFamily="34" charset="0"/>
              </a:rPr>
              <a:t>Provider Performance &amp; Competency</a:t>
            </a:r>
          </a:p>
          <a:p>
            <a:pPr lvl="1"/>
            <a:r>
              <a:rPr lang="en-US" sz="6400" dirty="0" smtClean="0">
                <a:latin typeface="Arial" pitchFamily="34" charset="0"/>
                <a:cs typeface="Arial" pitchFamily="34" charset="0"/>
              </a:rPr>
              <a:t>Accreditation Coordination</a:t>
            </a:r>
          </a:p>
          <a:p>
            <a:pPr lvl="1"/>
            <a:r>
              <a:rPr lang="en-US" sz="6400" dirty="0" smtClean="0">
                <a:latin typeface="Arial" pitchFamily="34" charset="0"/>
                <a:cs typeface="Arial" pitchFamily="34" charset="0"/>
              </a:rPr>
              <a:t>Patient Satisfaction</a:t>
            </a:r>
          </a:p>
          <a:p>
            <a:pPr lvl="1"/>
            <a:r>
              <a:rPr lang="en-US" sz="6400" dirty="0" smtClean="0">
                <a:latin typeface="Arial" pitchFamily="34" charset="0"/>
                <a:cs typeface="Arial" pitchFamily="34" charset="0"/>
              </a:rPr>
              <a:t>Improvement Projects</a:t>
            </a:r>
            <a:endParaRPr lang="en-US" sz="6400" b="1" dirty="0" smtClean="0">
              <a:latin typeface="Arial" pitchFamily="34" charset="0"/>
              <a:cs typeface="Arial" pitchFamily="34" charset="0"/>
            </a:endParaRPr>
          </a:p>
          <a:p>
            <a:pPr lvl="0"/>
            <a:r>
              <a:rPr lang="en-US" sz="6400" b="1" dirty="0" smtClean="0">
                <a:latin typeface="Arial" pitchFamily="34" charset="0"/>
                <a:cs typeface="Arial" pitchFamily="34" charset="0"/>
              </a:rPr>
              <a:t>Center Square/Overlap</a:t>
            </a:r>
          </a:p>
          <a:p>
            <a:pPr marL="742950" indent="-285750">
              <a:buFont typeface="Calibri" pitchFamily="34" charset="0"/>
              <a:buChar char="–"/>
              <a:defRPr/>
            </a:pPr>
            <a:r>
              <a:rPr lang="en-US" sz="6400" b="1" dirty="0">
                <a:latin typeface="Arial" pitchFamily="34" charset="0"/>
                <a:cs typeface="Arial" pitchFamily="34" charset="0"/>
              </a:rPr>
              <a:t>Overlapping Functions</a:t>
            </a:r>
          </a:p>
          <a:p>
            <a:pPr marL="742950" indent="-285750">
              <a:buFont typeface="Calibri" pitchFamily="34" charset="0"/>
              <a:buChar char="–"/>
              <a:defRPr/>
            </a:pPr>
            <a:r>
              <a:rPr lang="en-US" sz="6400" dirty="0">
                <a:latin typeface="Arial" pitchFamily="34" charset="0"/>
                <a:cs typeface="Arial" pitchFamily="34" charset="0"/>
              </a:rPr>
              <a:t>Root Cause Analysis</a:t>
            </a:r>
          </a:p>
          <a:p>
            <a:pPr marL="742950" indent="-285750">
              <a:buFont typeface="Calibri" pitchFamily="34" charset="0"/>
              <a:buChar char="–"/>
              <a:defRPr/>
            </a:pPr>
            <a:r>
              <a:rPr lang="en-US" sz="6400" dirty="0">
                <a:latin typeface="Arial" pitchFamily="34" charset="0"/>
                <a:cs typeface="Arial" pitchFamily="34" charset="0"/>
              </a:rPr>
              <a:t>Peer Review</a:t>
            </a:r>
          </a:p>
          <a:p>
            <a:pPr marL="742950" indent="-285750">
              <a:buFont typeface="Calibri" pitchFamily="34" charset="0"/>
              <a:buChar char="–"/>
              <a:defRPr/>
            </a:pPr>
            <a:r>
              <a:rPr lang="en-US" sz="6400" dirty="0">
                <a:latin typeface="Arial" pitchFamily="34" charset="0"/>
                <a:cs typeface="Arial" pitchFamily="34" charset="0"/>
              </a:rPr>
              <a:t>Staff Training</a:t>
            </a:r>
          </a:p>
          <a:p>
            <a:pPr marL="742950" indent="-285750">
              <a:buFont typeface="Calibri" pitchFamily="34" charset="0"/>
              <a:buChar char="–"/>
              <a:defRPr/>
            </a:pPr>
            <a:r>
              <a:rPr lang="en-US" sz="6400" dirty="0">
                <a:latin typeface="Arial" pitchFamily="34" charset="0"/>
                <a:cs typeface="Arial" pitchFamily="34" charset="0"/>
              </a:rPr>
              <a:t>Provider Credentialing</a:t>
            </a:r>
          </a:p>
          <a:p>
            <a:pPr marL="742950" indent="-285750">
              <a:buFont typeface="Calibri" pitchFamily="34" charset="0"/>
              <a:buChar char="–"/>
              <a:defRPr/>
            </a:pPr>
            <a:r>
              <a:rPr lang="en-US" sz="6400" dirty="0">
                <a:latin typeface="Arial" pitchFamily="34" charset="0"/>
                <a:cs typeface="Arial" pitchFamily="34" charset="0"/>
              </a:rPr>
              <a:t>Feedback to Staff &amp; Providers</a:t>
            </a:r>
          </a:p>
          <a:p>
            <a:pPr marL="742950" indent="-285750">
              <a:buFont typeface="Calibri" pitchFamily="34" charset="0"/>
              <a:buChar char="–"/>
              <a:defRPr/>
            </a:pPr>
            <a:r>
              <a:rPr lang="en-US" sz="6400" dirty="0">
                <a:latin typeface="Arial" pitchFamily="34" charset="0"/>
                <a:cs typeface="Arial" pitchFamily="34" charset="0"/>
              </a:rPr>
              <a:t>Board Reports</a:t>
            </a:r>
          </a:p>
          <a:p>
            <a:pPr marL="742950" indent="-285750">
              <a:buFont typeface="Calibri" pitchFamily="34" charset="0"/>
              <a:buChar char="–"/>
              <a:defRPr/>
            </a:pPr>
            <a:r>
              <a:rPr lang="en-US" sz="6400" dirty="0">
                <a:latin typeface="Arial" pitchFamily="34" charset="0"/>
                <a:cs typeface="Arial" pitchFamily="34" charset="0"/>
              </a:rPr>
              <a:t>Patient Safety Initiatives</a:t>
            </a:r>
          </a:p>
          <a:p>
            <a:pPr marL="742950" indent="-285750">
              <a:buFont typeface="Calibri" pitchFamily="34" charset="0"/>
              <a:buChar char="–"/>
              <a:defRPr/>
            </a:pPr>
            <a:r>
              <a:rPr lang="en-US" sz="6400" dirty="0">
                <a:latin typeface="Arial" pitchFamily="34" charset="0"/>
                <a:cs typeface="Arial" pitchFamily="34" charset="0"/>
              </a:rPr>
              <a:t>Patient Complaints</a:t>
            </a:r>
          </a:p>
          <a:p>
            <a:pPr marL="742950" indent="-285750">
              <a:buFont typeface="Calibri" pitchFamily="34" charset="0"/>
              <a:buChar char="–"/>
              <a:defRPr/>
            </a:pPr>
            <a:r>
              <a:rPr lang="en-US" sz="6400" dirty="0">
                <a:latin typeface="Arial" pitchFamily="34" charset="0"/>
                <a:cs typeface="Arial" pitchFamily="34" charset="0"/>
              </a:rPr>
              <a:t>Risk Assessment</a:t>
            </a:r>
          </a:p>
          <a:p>
            <a:pPr marL="742950" indent="-285750">
              <a:buFont typeface="Calibri" pitchFamily="34" charset="0"/>
              <a:buChar char="–"/>
              <a:defRPr/>
            </a:pPr>
            <a:r>
              <a:rPr lang="en-US" sz="6400" dirty="0">
                <a:latin typeface="Arial" pitchFamily="34" charset="0"/>
                <a:cs typeface="Arial" pitchFamily="34" charset="0"/>
              </a:rPr>
              <a:t>Trend Analysis</a:t>
            </a:r>
          </a:p>
          <a:p>
            <a:pPr lvl="1"/>
            <a:endParaRPr lang="en-US" sz="3600" b="1" dirty="0" smtClean="0"/>
          </a:p>
          <a:p>
            <a:pPr lvl="1" indent="-742950">
              <a:buFont typeface="Arial" pitchFamily="34" charset="0"/>
              <a:buChar char="•"/>
            </a:pPr>
            <a:endParaRPr lang="en-US" dirty="0" smtClean="0"/>
          </a:p>
          <a:p>
            <a:endParaRPr lang="en-US" dirty="0"/>
          </a:p>
        </p:txBody>
      </p:sp>
      <p:sp>
        <p:nvSpPr>
          <p:cNvPr id="4" name="Slide Number Placeholder 3"/>
          <p:cNvSpPr>
            <a:spLocks noGrp="1"/>
          </p:cNvSpPr>
          <p:nvPr>
            <p:ph type="sldNum" sz="quarter" idx="12"/>
          </p:nvPr>
        </p:nvSpPr>
        <p:spPr/>
        <p:txBody>
          <a:bodyPr/>
          <a:lstStyle/>
          <a:p>
            <a:fld id="{B56719F8-2E74-4C36-B1DD-950CD0D24053}" type="slidenum">
              <a:rPr lang="en-US" smtClean="0"/>
              <a:pPr/>
              <a:t>34</a:t>
            </a:fld>
            <a:endParaRPr lang="en-US"/>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81000"/>
            <a:ext cx="8001000" cy="792162"/>
          </a:xfrm>
        </p:spPr>
        <p:txBody>
          <a:bodyPr/>
          <a:lstStyle/>
          <a:p>
            <a:r>
              <a:rPr lang="en-US" b="1" dirty="0" smtClean="0">
                <a:solidFill>
                  <a:schemeClr val="accent1">
                    <a:lumMod val="50000"/>
                  </a:schemeClr>
                </a:solidFill>
                <a:effectLst/>
                <a:latin typeface="Arial" pitchFamily="34" charset="0"/>
                <a:cs typeface="Arial" pitchFamily="34" charset="0"/>
              </a:rPr>
              <a:t>Skills for Quality Teams</a:t>
            </a:r>
            <a:endParaRPr lang="en-US" b="1" dirty="0">
              <a:solidFill>
                <a:schemeClr val="accent1">
                  <a:lumMod val="50000"/>
                </a:schemeClr>
              </a:solidFill>
              <a:effectLst/>
              <a:latin typeface="Arial" pitchFamily="34" charset="0"/>
              <a:cs typeface="Arial" pitchFamily="34" charset="0"/>
            </a:endParaRPr>
          </a:p>
        </p:txBody>
      </p:sp>
      <p:sp>
        <p:nvSpPr>
          <p:cNvPr id="3" name="Content Placeholder 2"/>
          <p:cNvSpPr>
            <a:spLocks noGrp="1"/>
          </p:cNvSpPr>
          <p:nvPr>
            <p:ph idx="1"/>
          </p:nvPr>
        </p:nvSpPr>
        <p:spPr>
          <a:xfrm>
            <a:off x="228600" y="1752600"/>
            <a:ext cx="7467600" cy="4495800"/>
          </a:xfrm>
        </p:spPr>
        <p:txBody>
          <a:bodyPr>
            <a:normAutofit lnSpcReduction="10000"/>
          </a:bodyPr>
          <a:lstStyle/>
          <a:p>
            <a:pPr>
              <a:buFont typeface="Wingdings" pitchFamily="2" charset="2"/>
              <a:buChar char="ü"/>
            </a:pPr>
            <a:r>
              <a:rPr lang="en-US" sz="2400" dirty="0" smtClean="0">
                <a:latin typeface="Arial" pitchFamily="34" charset="0"/>
                <a:cs typeface="Arial" pitchFamily="34" charset="0"/>
              </a:rPr>
              <a:t> Confidential nature of quality improvement</a:t>
            </a:r>
          </a:p>
          <a:p>
            <a:pPr>
              <a:buFont typeface="Wingdings" pitchFamily="2" charset="2"/>
              <a:buChar char="ü"/>
            </a:pPr>
            <a:r>
              <a:rPr lang="en-US" sz="2400" dirty="0" smtClean="0">
                <a:latin typeface="Arial" pitchFamily="34" charset="0"/>
                <a:cs typeface="Arial" pitchFamily="34" charset="0"/>
              </a:rPr>
              <a:t>Understanding of the Quality Plan and policies to support the quality program</a:t>
            </a:r>
          </a:p>
          <a:p>
            <a:pPr>
              <a:buFont typeface="Wingdings" pitchFamily="2" charset="2"/>
              <a:buChar char="ü"/>
            </a:pPr>
            <a:r>
              <a:rPr lang="en-US" sz="2400" dirty="0" smtClean="0">
                <a:latin typeface="Arial" pitchFamily="34" charset="0"/>
                <a:cs typeface="Arial" pitchFamily="34" charset="0"/>
              </a:rPr>
              <a:t>Know their role and responsibilities as a team member and as </a:t>
            </a:r>
            <a:r>
              <a:rPr lang="en-US" sz="2400" i="1" u="sng" dirty="0" smtClean="0">
                <a:latin typeface="Arial" pitchFamily="34" charset="0"/>
                <a:cs typeface="Arial" pitchFamily="34" charset="0"/>
              </a:rPr>
              <a:t>a leader/ cheerleader of quality</a:t>
            </a:r>
          </a:p>
          <a:p>
            <a:pPr>
              <a:buFont typeface="Wingdings" pitchFamily="2" charset="2"/>
              <a:buChar char="ü"/>
            </a:pPr>
            <a:r>
              <a:rPr lang="en-US" sz="2400" dirty="0" smtClean="0">
                <a:latin typeface="Arial" pitchFamily="34" charset="0"/>
                <a:cs typeface="Arial" pitchFamily="34" charset="0"/>
              </a:rPr>
              <a:t>Engaged as process “owners” for the organization…not just my corner of it</a:t>
            </a:r>
          </a:p>
          <a:p>
            <a:pPr>
              <a:buFont typeface="Wingdings" pitchFamily="2" charset="2"/>
              <a:buChar char="ü"/>
            </a:pPr>
            <a:r>
              <a:rPr lang="en-US" sz="2400" dirty="0" smtClean="0">
                <a:latin typeface="Arial" pitchFamily="34" charset="0"/>
                <a:cs typeface="Arial" pitchFamily="34" charset="0"/>
              </a:rPr>
              <a:t>PDSA methodology &amp; Care Model understanding</a:t>
            </a:r>
          </a:p>
          <a:p>
            <a:pPr>
              <a:buFont typeface="Wingdings" pitchFamily="2" charset="2"/>
              <a:buChar char="ü"/>
            </a:pPr>
            <a:r>
              <a:rPr lang="en-US" sz="2400" dirty="0" smtClean="0">
                <a:latin typeface="Arial" pitchFamily="34" charset="0"/>
                <a:cs typeface="Arial" pitchFamily="34" charset="0"/>
              </a:rPr>
              <a:t>Understanding  data and measurement</a:t>
            </a:r>
          </a:p>
          <a:p>
            <a:pPr>
              <a:buFont typeface="Wingdings" pitchFamily="2" charset="2"/>
              <a:buChar char="ü"/>
            </a:pPr>
            <a:r>
              <a:rPr lang="en-US" sz="2400" dirty="0" smtClean="0">
                <a:latin typeface="Arial" pitchFamily="34" charset="0"/>
                <a:cs typeface="Arial" pitchFamily="34" charset="0"/>
              </a:rPr>
              <a:t>Knowledge of process improvement</a:t>
            </a:r>
          </a:p>
          <a:p>
            <a:pPr>
              <a:buFont typeface="Wingdings" pitchFamily="2" charset="2"/>
              <a:buChar char="ü"/>
            </a:pPr>
            <a:r>
              <a:rPr lang="en-US" sz="2400" dirty="0" smtClean="0">
                <a:latin typeface="Arial" pitchFamily="34" charset="0"/>
                <a:cs typeface="Arial" pitchFamily="34" charset="0"/>
              </a:rPr>
              <a:t>Basic toolkit – graphs, auditing, required measures</a:t>
            </a:r>
          </a:p>
        </p:txBody>
      </p:sp>
      <p:pic>
        <p:nvPicPr>
          <p:cNvPr id="4" name="Picture 7" descr="artwork of a coach writing a play on the chalkboard with a line of people on a bench watching"/>
          <p:cNvPicPr>
            <a:picLocks noChangeAspect="1" noChangeArrowheads="1"/>
          </p:cNvPicPr>
          <p:nvPr/>
        </p:nvPicPr>
        <p:blipFill>
          <a:blip r:embed="rId2" cstate="print">
            <a:lum bright="35000"/>
          </a:blip>
          <a:srcRect/>
          <a:stretch>
            <a:fillRect/>
          </a:stretch>
        </p:blipFill>
        <p:spPr bwMode="auto">
          <a:xfrm>
            <a:off x="6970293" y="457200"/>
            <a:ext cx="2173707" cy="1912573"/>
          </a:xfrm>
          <a:prstGeom prst="rect">
            <a:avLst/>
          </a:prstGeom>
          <a:noFill/>
        </p:spPr>
      </p:pic>
      <p:sp>
        <p:nvSpPr>
          <p:cNvPr id="5" name="Slide Number Placeholder 4"/>
          <p:cNvSpPr>
            <a:spLocks noGrp="1"/>
          </p:cNvSpPr>
          <p:nvPr>
            <p:ph type="sldNum" sz="quarter" idx="12"/>
          </p:nvPr>
        </p:nvSpPr>
        <p:spPr/>
        <p:txBody>
          <a:bodyPr/>
          <a:lstStyle/>
          <a:p>
            <a:fld id="{B56719F8-2E74-4C36-B1DD-950CD0D24053}" type="slidenum">
              <a:rPr lang="en-US" smtClean="0"/>
              <a:pPr/>
              <a:t>35</a:t>
            </a:fld>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572000" cy="1143000"/>
          </a:xfrm>
        </p:spPr>
        <p:txBody>
          <a:bodyPr/>
          <a:lstStyle/>
          <a:p>
            <a:r>
              <a:rPr lang="en-US" b="1" dirty="0" smtClean="0">
                <a:solidFill>
                  <a:schemeClr val="accent1">
                    <a:lumMod val="50000"/>
                  </a:schemeClr>
                </a:solidFill>
                <a:effectLst/>
                <a:latin typeface="Arial" pitchFamily="34" charset="0"/>
                <a:cs typeface="Arial" pitchFamily="34" charset="0"/>
              </a:rPr>
              <a:t>Team Skills</a:t>
            </a:r>
            <a:endParaRPr lang="en-US" b="1" dirty="0">
              <a:solidFill>
                <a:schemeClr val="accent1">
                  <a:lumMod val="50000"/>
                </a:schemeClr>
              </a:solidFill>
              <a:effectLst/>
              <a:latin typeface="Arial" pitchFamily="34" charset="0"/>
              <a:cs typeface="Arial" pitchFamily="34" charset="0"/>
            </a:endParaRPr>
          </a:p>
        </p:txBody>
      </p:sp>
      <p:sp>
        <p:nvSpPr>
          <p:cNvPr id="3" name="Content Placeholder 2"/>
          <p:cNvSpPr>
            <a:spLocks noGrp="1"/>
          </p:cNvSpPr>
          <p:nvPr>
            <p:ph sz="half" idx="1"/>
          </p:nvPr>
        </p:nvSpPr>
        <p:spPr>
          <a:xfrm>
            <a:off x="457200" y="1219200"/>
            <a:ext cx="4038600" cy="4906963"/>
          </a:xfrm>
        </p:spPr>
        <p:txBody>
          <a:bodyPr>
            <a:normAutofit lnSpcReduction="10000"/>
          </a:bodyPr>
          <a:lstStyle/>
          <a:p>
            <a:pPr>
              <a:buFont typeface="Wingdings" pitchFamily="2" charset="2"/>
              <a:buChar char="§"/>
            </a:pPr>
            <a:r>
              <a:rPr lang="en-US" dirty="0" smtClean="0">
                <a:latin typeface="Arial" pitchFamily="34" charset="0"/>
                <a:cs typeface="Arial" pitchFamily="34" charset="0"/>
              </a:rPr>
              <a:t>Team ground rules</a:t>
            </a:r>
          </a:p>
          <a:p>
            <a:pPr>
              <a:buFont typeface="Wingdings" pitchFamily="2" charset="2"/>
              <a:buChar char="§"/>
            </a:pPr>
            <a:r>
              <a:rPr lang="en-US" dirty="0" smtClean="0">
                <a:latin typeface="Arial" pitchFamily="34" charset="0"/>
                <a:cs typeface="Arial" pitchFamily="34" charset="0"/>
              </a:rPr>
              <a:t>Patient focus – NOT personal focus</a:t>
            </a:r>
          </a:p>
          <a:p>
            <a:pPr>
              <a:buFont typeface="Wingdings" pitchFamily="2" charset="2"/>
              <a:buChar char="§"/>
            </a:pPr>
            <a:r>
              <a:rPr lang="en-US" dirty="0" smtClean="0">
                <a:latin typeface="Arial" pitchFamily="34" charset="0"/>
                <a:cs typeface="Arial" pitchFamily="34" charset="0"/>
              </a:rPr>
              <a:t>Working together to improve the processes of the organization</a:t>
            </a:r>
          </a:p>
          <a:p>
            <a:pPr>
              <a:buFont typeface="Wingdings" pitchFamily="2" charset="2"/>
              <a:buChar char="§"/>
            </a:pPr>
            <a:r>
              <a:rPr lang="en-US" dirty="0" smtClean="0">
                <a:latin typeface="Arial" pitchFamily="34" charset="0"/>
                <a:cs typeface="Arial" pitchFamily="34" charset="0"/>
              </a:rPr>
              <a:t>Communicating in an effective manner</a:t>
            </a:r>
          </a:p>
          <a:p>
            <a:pPr>
              <a:buFont typeface="Wingdings" pitchFamily="2" charset="2"/>
              <a:buChar char="§"/>
            </a:pPr>
            <a:r>
              <a:rPr lang="en-US" dirty="0" smtClean="0">
                <a:latin typeface="Arial" pitchFamily="34" charset="0"/>
                <a:cs typeface="Arial" pitchFamily="34" charset="0"/>
              </a:rPr>
              <a:t>Willingness to learn and grow</a:t>
            </a:r>
            <a:endParaRPr lang="en-US" dirty="0">
              <a:latin typeface="Arial" pitchFamily="34" charset="0"/>
              <a:cs typeface="Arial" pitchFamily="34" charset="0"/>
            </a:endParaRPr>
          </a:p>
        </p:txBody>
      </p:sp>
      <p:pic>
        <p:nvPicPr>
          <p:cNvPr id="1026" name="Picture 2" descr="picture of Examples of useful feedback document"/>
          <p:cNvPicPr>
            <a:picLocks noChangeAspect="1" noChangeArrowheads="1"/>
          </p:cNvPicPr>
          <p:nvPr/>
        </p:nvPicPr>
        <p:blipFill>
          <a:blip r:embed="rId2" cstate="print"/>
          <a:srcRect/>
          <a:stretch>
            <a:fillRect/>
          </a:stretch>
        </p:blipFill>
        <p:spPr bwMode="auto">
          <a:xfrm>
            <a:off x="4800600" y="533400"/>
            <a:ext cx="3924300" cy="5584664"/>
          </a:xfrm>
          <a:prstGeom prst="rect">
            <a:avLst/>
          </a:prstGeom>
          <a:noFill/>
          <a:ln w="9525">
            <a:noFill/>
            <a:miter lim="800000"/>
            <a:headEnd/>
            <a:tailEnd/>
          </a:ln>
          <a:effectLst/>
        </p:spPr>
      </p:pic>
      <p:sp>
        <p:nvSpPr>
          <p:cNvPr id="5" name="Slide Number Placeholder 4"/>
          <p:cNvSpPr>
            <a:spLocks noGrp="1"/>
          </p:cNvSpPr>
          <p:nvPr>
            <p:ph type="sldNum" sz="quarter" idx="12"/>
          </p:nvPr>
        </p:nvSpPr>
        <p:spPr/>
        <p:txBody>
          <a:bodyPr/>
          <a:lstStyle/>
          <a:p>
            <a:fld id="{B56719F8-2E74-4C36-B1DD-950CD0D24053}" type="slidenum">
              <a:rPr lang="en-US" smtClean="0"/>
              <a:pPr/>
              <a:t>36</a:t>
            </a:fld>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smtClean="0"/>
              <a:t>Examples of Useful Feedback Picture Description</a:t>
            </a:r>
            <a:endParaRPr lang="en-US" dirty="0"/>
          </a:p>
        </p:txBody>
      </p:sp>
      <p:sp>
        <p:nvSpPr>
          <p:cNvPr id="8" name="Content Placeholder 7"/>
          <p:cNvSpPr>
            <a:spLocks noGrp="1"/>
          </p:cNvSpPr>
          <p:nvPr>
            <p:ph idx="1"/>
          </p:nvPr>
        </p:nvSpPr>
        <p:spPr/>
        <p:txBody>
          <a:bodyPr>
            <a:normAutofit fontScale="70000" lnSpcReduction="20000"/>
          </a:bodyPr>
          <a:lstStyle/>
          <a:p>
            <a:pPr>
              <a:buNone/>
            </a:pPr>
            <a:r>
              <a:rPr lang="en-US" dirty="0" smtClean="0"/>
              <a:t>Describe the specific behavior or incident- don’t use labels or make judgments:</a:t>
            </a:r>
          </a:p>
          <a:p>
            <a:pPr marL="571500" lvl="0" indent="-228600"/>
            <a:r>
              <a:rPr lang="en-US" b="1" u="sng" dirty="0" smtClean="0"/>
              <a:t>Say</a:t>
            </a:r>
            <a:r>
              <a:rPr lang="en-US" dirty="0" smtClean="0"/>
              <a:t> “When you don’t o your assignments…” </a:t>
            </a:r>
            <a:r>
              <a:rPr lang="en-US" b="1" u="sng" dirty="0" smtClean="0"/>
              <a:t>instead of</a:t>
            </a:r>
            <a:r>
              <a:rPr lang="en-US" dirty="0" smtClean="0"/>
              <a:t> “When you’re irresponsible…”</a:t>
            </a:r>
          </a:p>
          <a:p>
            <a:pPr marL="571500" lvl="0" indent="-228600"/>
            <a:r>
              <a:rPr lang="en-US" b="1" u="sng" dirty="0" smtClean="0"/>
              <a:t>Say</a:t>
            </a:r>
            <a:r>
              <a:rPr lang="en-US" dirty="0" smtClean="0"/>
              <a:t> “It bothers me that you don’t let the team have more say in decisions” </a:t>
            </a:r>
            <a:r>
              <a:rPr lang="en-US" b="1" u="sng" dirty="0" smtClean="0"/>
              <a:t>instead of</a:t>
            </a:r>
            <a:r>
              <a:rPr lang="en-US" dirty="0" smtClean="0"/>
              <a:t> “When you act like a little dictator…”</a:t>
            </a:r>
          </a:p>
          <a:p>
            <a:pPr marL="571500" lvl="0" indent="-228600"/>
            <a:r>
              <a:rPr lang="en-US" b="1" u="sng" dirty="0" smtClean="0"/>
              <a:t>Say</a:t>
            </a:r>
            <a:r>
              <a:rPr lang="en-US" dirty="0" smtClean="0"/>
              <a:t> “When you don’t speak up, I’m not sure what you’re thinking” </a:t>
            </a:r>
            <a:r>
              <a:rPr lang="en-US" b="1" u="sng" dirty="0" smtClean="0"/>
              <a:t>instead of</a:t>
            </a:r>
            <a:r>
              <a:rPr lang="en-US" dirty="0" smtClean="0"/>
              <a:t> “It’s obvious you don’t care about the team because you don’t speak up in our meetings.”</a:t>
            </a:r>
          </a:p>
          <a:p>
            <a:pPr>
              <a:buNone/>
            </a:pPr>
            <a:r>
              <a:rPr lang="en-US" dirty="0" smtClean="0"/>
              <a:t>Don’t exaggerate</a:t>
            </a:r>
          </a:p>
          <a:p>
            <a:pPr marL="571500" lvl="0" indent="-228600"/>
            <a:r>
              <a:rPr lang="en-US" b="1" u="sng" dirty="0" smtClean="0"/>
              <a:t>Say</a:t>
            </a:r>
            <a:r>
              <a:rPr lang="en-US" dirty="0" smtClean="0"/>
              <a:t> “I’m impressed with you work on the customer hotline the past two days” </a:t>
            </a:r>
            <a:r>
              <a:rPr lang="en-US" b="1" u="sng" dirty="0" smtClean="0"/>
              <a:t>instead of</a:t>
            </a:r>
            <a:r>
              <a:rPr lang="en-US" dirty="0" smtClean="0"/>
              <a:t> “Your work is always better than anyone else’s.”</a:t>
            </a:r>
          </a:p>
          <a:p>
            <a:pPr marL="571500" lvl="0" indent="-228600">
              <a:buNone/>
            </a:pPr>
            <a:endParaRPr lang="en-US" dirty="0" smtClean="0"/>
          </a:p>
          <a:p>
            <a:pPr>
              <a:buNone/>
            </a:pPr>
            <a:r>
              <a:rPr lang="en-US" sz="2300" dirty="0" smtClean="0"/>
              <a:t>From Preparing to Be an Effective Team Member, © 1995 GOAL/QPC, Oriel Incorporated</a:t>
            </a:r>
          </a:p>
          <a:p>
            <a:endParaRPr lang="en-US" dirty="0"/>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239000" cy="868362"/>
          </a:xfrm>
        </p:spPr>
        <p:txBody>
          <a:bodyPr/>
          <a:lstStyle/>
          <a:p>
            <a:r>
              <a:rPr lang="en-US" b="1" dirty="0" smtClean="0">
                <a:solidFill>
                  <a:schemeClr val="accent1">
                    <a:lumMod val="50000"/>
                  </a:schemeClr>
                </a:solidFill>
                <a:effectLst/>
                <a:latin typeface="Arial" pitchFamily="34" charset="0"/>
                <a:cs typeface="Arial" pitchFamily="34" charset="0"/>
              </a:rPr>
              <a:t>Meeting Skills</a:t>
            </a:r>
            <a:endParaRPr lang="en-US" b="1" dirty="0">
              <a:solidFill>
                <a:schemeClr val="accent1">
                  <a:lumMod val="50000"/>
                </a:schemeClr>
              </a:solidFill>
              <a:effectLst/>
              <a:latin typeface="Arial" pitchFamily="34" charset="0"/>
              <a:cs typeface="Arial" pitchFamily="34" charset="0"/>
            </a:endParaRPr>
          </a:p>
        </p:txBody>
      </p:sp>
      <p:sp>
        <p:nvSpPr>
          <p:cNvPr id="3" name="Content Placeholder 2"/>
          <p:cNvSpPr>
            <a:spLocks noGrp="1"/>
          </p:cNvSpPr>
          <p:nvPr>
            <p:ph idx="1"/>
          </p:nvPr>
        </p:nvSpPr>
        <p:spPr>
          <a:xfrm>
            <a:off x="457200" y="1219200"/>
            <a:ext cx="8229600" cy="4419600"/>
          </a:xfrm>
        </p:spPr>
        <p:txBody>
          <a:bodyPr>
            <a:normAutofit fontScale="85000" lnSpcReduction="10000"/>
          </a:bodyPr>
          <a:lstStyle/>
          <a:p>
            <a:pPr>
              <a:buFont typeface="Wingdings" pitchFamily="2" charset="2"/>
              <a:buChar char="§"/>
            </a:pPr>
            <a:r>
              <a:rPr lang="en-US" dirty="0" smtClean="0">
                <a:latin typeface="Arial" pitchFamily="34" charset="0"/>
                <a:cs typeface="Arial" pitchFamily="34" charset="0"/>
              </a:rPr>
              <a:t>Agendas</a:t>
            </a:r>
          </a:p>
          <a:p>
            <a:pPr>
              <a:buFont typeface="Wingdings" pitchFamily="2" charset="2"/>
              <a:buChar char="§"/>
            </a:pPr>
            <a:r>
              <a:rPr lang="en-US" dirty="0" smtClean="0">
                <a:latin typeface="Arial" pitchFamily="34" charset="0"/>
                <a:cs typeface="Arial" pitchFamily="34" charset="0"/>
              </a:rPr>
              <a:t>Minutes (no PHI – ever)</a:t>
            </a:r>
          </a:p>
          <a:p>
            <a:pPr>
              <a:buFont typeface="Wingdings" pitchFamily="2" charset="2"/>
              <a:buChar char="§"/>
            </a:pPr>
            <a:r>
              <a:rPr lang="en-US" dirty="0" smtClean="0">
                <a:latin typeface="Arial" pitchFamily="34" charset="0"/>
                <a:cs typeface="Arial" pitchFamily="34" charset="0"/>
              </a:rPr>
              <a:t>Staying on point</a:t>
            </a:r>
          </a:p>
          <a:p>
            <a:pPr>
              <a:buFont typeface="Wingdings" pitchFamily="2" charset="2"/>
              <a:buChar char="§"/>
            </a:pPr>
            <a:r>
              <a:rPr lang="en-US" dirty="0" smtClean="0">
                <a:latin typeface="Arial" pitchFamily="34" charset="0"/>
                <a:cs typeface="Arial" pitchFamily="34" charset="0"/>
              </a:rPr>
              <a:t>Start and end on time – regardless of who is/isn’t there</a:t>
            </a:r>
          </a:p>
          <a:p>
            <a:pPr>
              <a:buFont typeface="Wingdings" pitchFamily="2" charset="2"/>
              <a:buChar char="§"/>
            </a:pPr>
            <a:r>
              <a:rPr lang="en-US" dirty="0" smtClean="0">
                <a:latin typeface="Arial" pitchFamily="34" charset="0"/>
                <a:cs typeface="Arial" pitchFamily="34" charset="0"/>
              </a:rPr>
              <a:t>100-mile rule (no interruptions/ cell phones)</a:t>
            </a:r>
          </a:p>
          <a:p>
            <a:pPr>
              <a:buFont typeface="Wingdings" pitchFamily="2" charset="2"/>
              <a:buChar char="§"/>
            </a:pPr>
            <a:r>
              <a:rPr lang="en-US" dirty="0" smtClean="0">
                <a:latin typeface="Arial" pitchFamily="34" charset="0"/>
                <a:cs typeface="Arial" pitchFamily="34" charset="0"/>
              </a:rPr>
              <a:t>Accountability from the group for assigned tasks</a:t>
            </a:r>
          </a:p>
          <a:p>
            <a:pPr>
              <a:buNone/>
            </a:pPr>
            <a:endParaRPr lang="en-US" dirty="0" smtClean="0">
              <a:latin typeface="Arial" pitchFamily="34" charset="0"/>
              <a:cs typeface="Arial" pitchFamily="34" charset="0"/>
            </a:endParaRPr>
          </a:p>
          <a:p>
            <a:pPr>
              <a:buNone/>
            </a:pPr>
            <a:r>
              <a:rPr lang="en-US" dirty="0" smtClean="0"/>
              <a:t>Templates and examples available upon request and in GAPHC Quality Manuals- </a:t>
            </a:r>
            <a:r>
              <a:rPr lang="en-US" dirty="0" smtClean="0">
                <a:hlinkClick r:id="rId2"/>
              </a:rPr>
              <a:t>http://</a:t>
            </a:r>
            <a:r>
              <a:rPr lang="en-US" i="1" u="sng" dirty="0" smtClean="0">
                <a:hlinkClick r:id="rId2"/>
              </a:rPr>
              <a:t>www.gaphc.org </a:t>
            </a:r>
            <a:endParaRPr lang="en-US" i="1" u="sng" dirty="0" smtClean="0"/>
          </a:p>
          <a:p>
            <a:pPr>
              <a:buNone/>
            </a:pPr>
            <a:endParaRPr lang="en-US" dirty="0">
              <a:latin typeface="Arial" pitchFamily="34" charset="0"/>
              <a:cs typeface="Arial" pitchFamily="34" charset="0"/>
            </a:endParaRPr>
          </a:p>
        </p:txBody>
      </p:sp>
      <p:sp>
        <p:nvSpPr>
          <p:cNvPr id="5" name="Slide Number Placeholder 4"/>
          <p:cNvSpPr>
            <a:spLocks noGrp="1"/>
          </p:cNvSpPr>
          <p:nvPr>
            <p:ph type="sldNum" sz="quarter" idx="12"/>
          </p:nvPr>
        </p:nvSpPr>
        <p:spPr/>
        <p:txBody>
          <a:bodyPr/>
          <a:lstStyle/>
          <a:p>
            <a:fld id="{B56719F8-2E74-4C36-B1DD-950CD0D24053}" type="slidenum">
              <a:rPr lang="en-US" smtClean="0"/>
              <a:pPr/>
              <a:t>38</a:t>
            </a:fld>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ext Placeholder 9"/>
          <p:cNvSpPr>
            <a:spLocks noGrp="1"/>
          </p:cNvSpPr>
          <p:nvPr>
            <p:ph type="body" idx="1"/>
          </p:nvPr>
        </p:nvSpPr>
        <p:spPr>
          <a:xfrm>
            <a:off x="381000" y="914400"/>
            <a:ext cx="4040188" cy="639762"/>
          </a:xfrm>
        </p:spPr>
        <p:txBody>
          <a:bodyPr>
            <a:noAutofit/>
          </a:bodyPr>
          <a:lstStyle/>
          <a:p>
            <a:pPr algn="ctr"/>
            <a:r>
              <a:rPr lang="en-US" sz="3200" dirty="0" smtClean="0">
                <a:solidFill>
                  <a:schemeClr val="accent1">
                    <a:lumMod val="50000"/>
                  </a:schemeClr>
                </a:solidFill>
                <a:latin typeface="Arial" pitchFamily="34" charset="0"/>
                <a:cs typeface="Arial" pitchFamily="34" charset="0"/>
              </a:rPr>
              <a:t>Quality Methodology</a:t>
            </a:r>
            <a:endParaRPr lang="en-US" sz="3200" dirty="0"/>
          </a:p>
        </p:txBody>
      </p:sp>
      <p:pic>
        <p:nvPicPr>
          <p:cNvPr id="15" name="Content Placeholder 14" descr="artwork of four doctors in white coats stepping onto a circle diagram considing of arrows titled Plan, Do, Study, Act."/>
          <p:cNvPicPr>
            <a:picLocks noGrp="1" noChangeAspect="1"/>
          </p:cNvPicPr>
          <p:nvPr>
            <p:ph sz="half" idx="2"/>
          </p:nvPr>
        </p:nvPicPr>
        <p:blipFill>
          <a:blip r:embed="rId2" cstate="print"/>
          <a:stretch>
            <a:fillRect/>
          </a:stretch>
        </p:blipFill>
        <p:spPr>
          <a:xfrm>
            <a:off x="228600" y="1953745"/>
            <a:ext cx="4268788" cy="4675655"/>
          </a:xfrm>
        </p:spPr>
      </p:pic>
      <p:sp>
        <p:nvSpPr>
          <p:cNvPr id="12" name="Text Placeholder 11"/>
          <p:cNvSpPr>
            <a:spLocks noGrp="1"/>
          </p:cNvSpPr>
          <p:nvPr>
            <p:ph type="body" sz="quarter" idx="3"/>
          </p:nvPr>
        </p:nvSpPr>
        <p:spPr>
          <a:xfrm>
            <a:off x="4724400" y="5257800"/>
            <a:ext cx="4041775" cy="639762"/>
          </a:xfrm>
        </p:spPr>
        <p:txBody>
          <a:bodyPr>
            <a:noAutofit/>
          </a:bodyPr>
          <a:lstStyle/>
          <a:p>
            <a:pPr algn="ctr"/>
            <a:r>
              <a:rPr lang="en-US" sz="3200" dirty="0" smtClean="0">
                <a:solidFill>
                  <a:schemeClr val="accent1">
                    <a:lumMod val="50000"/>
                  </a:schemeClr>
                </a:solidFill>
                <a:latin typeface="Arial" pitchFamily="34" charset="0"/>
                <a:cs typeface="Arial" pitchFamily="34" charset="0"/>
              </a:rPr>
              <a:t>Data Management &amp; Analysis</a:t>
            </a:r>
            <a:endParaRPr lang="en-US" sz="3200" dirty="0">
              <a:solidFill>
                <a:schemeClr val="accent1">
                  <a:lumMod val="50000"/>
                </a:schemeClr>
              </a:solidFill>
              <a:latin typeface="Arial" pitchFamily="34" charset="0"/>
              <a:cs typeface="Arial" pitchFamily="34" charset="0"/>
            </a:endParaRPr>
          </a:p>
        </p:txBody>
      </p:sp>
      <p:pic>
        <p:nvPicPr>
          <p:cNvPr id="14" name="Content Placeholder 13" descr="Picture of a sample chart with 3 series"/>
          <p:cNvPicPr>
            <a:picLocks noGrp="1" noChangeAspect="1"/>
          </p:cNvPicPr>
          <p:nvPr>
            <p:ph sz="quarter" idx="4"/>
          </p:nvPr>
        </p:nvPicPr>
        <p:blipFill>
          <a:blip r:embed="rId3" cstate="print"/>
          <a:srcRect b="31619"/>
          <a:stretch>
            <a:fillRect/>
          </a:stretch>
        </p:blipFill>
        <p:spPr>
          <a:xfrm>
            <a:off x="4343400" y="685800"/>
            <a:ext cx="4503819" cy="4191001"/>
          </a:xfrm>
        </p:spPr>
      </p:pic>
      <p:sp>
        <p:nvSpPr>
          <p:cNvPr id="7" name="Slide Number Placeholder 6"/>
          <p:cNvSpPr>
            <a:spLocks noGrp="1"/>
          </p:cNvSpPr>
          <p:nvPr>
            <p:ph type="sldNum" sz="quarter" idx="12"/>
          </p:nvPr>
        </p:nvSpPr>
        <p:spPr/>
        <p:txBody>
          <a:bodyPr/>
          <a:lstStyle/>
          <a:p>
            <a:fld id="{B56719F8-2E74-4C36-B1DD-950CD0D24053}" type="slidenum">
              <a:rPr lang="en-US" smtClean="0"/>
              <a:pPr/>
              <a:t>39</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533400" y="228600"/>
            <a:ext cx="7391400" cy="457200"/>
          </a:xfrm>
        </p:spPr>
        <p:txBody>
          <a:bodyPr>
            <a:noAutofit/>
          </a:bodyPr>
          <a:lstStyle/>
          <a:p>
            <a:r>
              <a:rPr lang="en-US" sz="4000" dirty="0" smtClean="0">
                <a:solidFill>
                  <a:schemeClr val="bg1"/>
                </a:solidFill>
                <a:latin typeface="Arial" pitchFamily="34" charset="0"/>
                <a:cs typeface="Arial" pitchFamily="34" charset="0"/>
              </a:rPr>
              <a:t>How Can HRSA Help?</a:t>
            </a:r>
          </a:p>
        </p:txBody>
      </p:sp>
      <p:sp>
        <p:nvSpPr>
          <p:cNvPr id="4099" name="Content Placeholder 2"/>
          <p:cNvSpPr>
            <a:spLocks noGrp="1"/>
          </p:cNvSpPr>
          <p:nvPr>
            <p:ph idx="1"/>
          </p:nvPr>
        </p:nvSpPr>
        <p:spPr>
          <a:xfrm>
            <a:off x="228600" y="1676400"/>
            <a:ext cx="8686800" cy="4724400"/>
          </a:xfrm>
        </p:spPr>
        <p:txBody>
          <a:bodyPr/>
          <a:lstStyle/>
          <a:p>
            <a:pPr>
              <a:lnSpc>
                <a:spcPct val="80000"/>
              </a:lnSpc>
            </a:pPr>
            <a:r>
              <a:rPr lang="en-US" sz="3500" dirty="0" smtClean="0">
                <a:latin typeface="Arial" pitchFamily="34" charset="0"/>
                <a:cs typeface="Arial" pitchFamily="34" charset="0"/>
              </a:rPr>
              <a:t>Support for planning and implementation of Quality Improvement strategies</a:t>
            </a:r>
          </a:p>
          <a:p>
            <a:pPr lvl="1">
              <a:lnSpc>
                <a:spcPct val="80000"/>
              </a:lnSpc>
            </a:pPr>
            <a:r>
              <a:rPr lang="en-US" sz="2600" dirty="0" smtClean="0">
                <a:latin typeface="Arial" pitchFamily="34" charset="0"/>
                <a:cs typeface="Arial" pitchFamily="34" charset="0"/>
              </a:rPr>
              <a:t>QI Plan Learning Series</a:t>
            </a:r>
          </a:p>
          <a:p>
            <a:pPr lvl="1">
              <a:lnSpc>
                <a:spcPct val="80000"/>
              </a:lnSpc>
            </a:pPr>
            <a:r>
              <a:rPr lang="en-US" sz="2600" dirty="0" smtClean="0">
                <a:latin typeface="Arial" pitchFamily="34" charset="0"/>
                <a:cs typeface="Arial" pitchFamily="34" charset="0"/>
              </a:rPr>
              <a:t>Further guidance</a:t>
            </a:r>
          </a:p>
          <a:p>
            <a:pPr lvl="1">
              <a:lnSpc>
                <a:spcPct val="80000"/>
              </a:lnSpc>
            </a:pPr>
            <a:r>
              <a:rPr lang="en-US" sz="2600" dirty="0" smtClean="0">
                <a:latin typeface="Arial" pitchFamily="34" charset="0"/>
                <a:cs typeface="Arial" pitchFamily="34" charset="0"/>
              </a:rPr>
              <a:t>Resources and technical assistance</a:t>
            </a:r>
          </a:p>
          <a:p>
            <a:pPr lvl="1">
              <a:lnSpc>
                <a:spcPct val="80000"/>
              </a:lnSpc>
            </a:pPr>
            <a:r>
              <a:rPr lang="en-US" sz="2600" dirty="0" smtClean="0">
                <a:latin typeface="Arial" pitchFamily="34" charset="0"/>
                <a:cs typeface="Arial" pitchFamily="34" charset="0"/>
              </a:rPr>
              <a:t>Third-party quality recognition</a:t>
            </a:r>
          </a:p>
          <a:p>
            <a:pPr>
              <a:lnSpc>
                <a:spcPct val="80000"/>
              </a:lnSpc>
            </a:pPr>
            <a:r>
              <a:rPr lang="en-US" sz="3500" dirty="0" smtClean="0">
                <a:latin typeface="Arial" pitchFamily="34" charset="0"/>
                <a:cs typeface="Arial" pitchFamily="34" charset="0"/>
              </a:rPr>
              <a:t>How else can we help you with your QI plan and other quality efforts?</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375946" cy="914096"/>
          </a:xfrm>
        </p:spPr>
        <p:txBody>
          <a:bodyPr>
            <a:normAutofit fontScale="90000"/>
          </a:bodyPr>
          <a:lstStyle/>
          <a:p>
            <a:pPr>
              <a:defRPr/>
            </a:pPr>
            <a:r>
              <a:rPr lang="en-US" sz="6600" b="1" dirty="0" smtClean="0">
                <a:solidFill>
                  <a:schemeClr val="accent1">
                    <a:lumMod val="50000"/>
                  </a:schemeClr>
                </a:solidFill>
                <a:effectLst/>
                <a:latin typeface="Arial" pitchFamily="34" charset="0"/>
                <a:cs typeface="Arial" pitchFamily="34" charset="0"/>
              </a:rPr>
              <a:t>Brainstorming</a:t>
            </a:r>
            <a:endParaRPr lang="en-US" sz="6600" b="1" dirty="0">
              <a:solidFill>
                <a:schemeClr val="accent1">
                  <a:lumMod val="50000"/>
                </a:schemeClr>
              </a:solidFill>
              <a:effectLst/>
              <a:latin typeface="Arial" pitchFamily="34" charset="0"/>
              <a:cs typeface="Arial" pitchFamily="34" charset="0"/>
            </a:endParaRPr>
          </a:p>
        </p:txBody>
      </p:sp>
      <p:pic>
        <p:nvPicPr>
          <p:cNvPr id="61443" name="Picture 37" descr="artwork of group of people around a conference room table"/>
          <p:cNvPicPr>
            <a:picLocks noChangeAspect="1" noChangeArrowheads="1"/>
          </p:cNvPicPr>
          <p:nvPr/>
        </p:nvPicPr>
        <p:blipFill>
          <a:blip r:embed="rId2" cstate="print"/>
          <a:srcRect/>
          <a:stretch>
            <a:fillRect/>
          </a:stretch>
        </p:blipFill>
        <p:spPr bwMode="auto">
          <a:xfrm>
            <a:off x="2667000" y="2057400"/>
            <a:ext cx="3819525" cy="32766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B56719F8-2E74-4C36-B1DD-950CD0D24053}" type="slidenum">
              <a:rPr lang="en-US" smtClean="0"/>
              <a:pPr/>
              <a:t>40</a:t>
            </a:fld>
            <a:endParaRPr lang="en-US"/>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868362"/>
          </a:xfrm>
        </p:spPr>
        <p:txBody>
          <a:bodyPr>
            <a:normAutofit fontScale="90000"/>
          </a:bodyPr>
          <a:lstStyle/>
          <a:p>
            <a:r>
              <a:rPr lang="en-US" sz="3100" dirty="0" smtClean="0">
                <a:solidFill>
                  <a:schemeClr val="accent1">
                    <a:lumMod val="50000"/>
                  </a:schemeClr>
                </a:solidFill>
                <a:latin typeface="Arial" pitchFamily="34" charset="0"/>
                <a:cs typeface="Arial" pitchFamily="34" charset="0"/>
              </a:rPr>
              <a:t>Cause &amp; Effect/Fishbone</a:t>
            </a:r>
            <a:r>
              <a:rPr lang="en-US" dirty="0" smtClean="0"/>
              <a:t/>
            </a:r>
            <a:br>
              <a:rPr lang="en-US" dirty="0" smtClean="0"/>
            </a:br>
            <a:r>
              <a:rPr lang="en-US" sz="2400" dirty="0" smtClean="0">
                <a:solidFill>
                  <a:schemeClr val="accent1">
                    <a:lumMod val="50000"/>
                  </a:schemeClr>
                </a:solidFill>
                <a:latin typeface="Arial" pitchFamily="34" charset="0"/>
                <a:cs typeface="Arial" pitchFamily="34" charset="0"/>
              </a:rPr>
              <a:t>Variance to Plan</a:t>
            </a:r>
            <a:br>
              <a:rPr lang="en-US" sz="2400" dirty="0" smtClean="0">
                <a:solidFill>
                  <a:schemeClr val="accent1">
                    <a:lumMod val="50000"/>
                  </a:schemeClr>
                </a:solidFill>
                <a:latin typeface="Arial" pitchFamily="34" charset="0"/>
                <a:cs typeface="Arial" pitchFamily="34" charset="0"/>
              </a:rPr>
            </a:br>
            <a:r>
              <a:rPr lang="en-US" sz="2000" dirty="0" smtClean="0">
                <a:solidFill>
                  <a:schemeClr val="accent1">
                    <a:lumMod val="50000"/>
                  </a:schemeClr>
                </a:solidFill>
                <a:latin typeface="Arial" pitchFamily="34" charset="0"/>
                <a:cs typeface="Arial" pitchFamily="34" charset="0"/>
              </a:rPr>
              <a:t>From GOAL/  QPC Memory Joggers</a:t>
            </a:r>
            <a:r>
              <a:rPr lang="en-US" sz="2000" dirty="0" smtClean="0"/>
              <a:t/>
            </a:r>
            <a:br>
              <a:rPr lang="en-US" sz="2000" dirty="0" smtClean="0"/>
            </a:br>
            <a:endParaRPr lang="en-US" sz="2400" dirty="0">
              <a:solidFill>
                <a:schemeClr val="accent1">
                  <a:lumMod val="50000"/>
                </a:schemeClr>
              </a:solidFill>
              <a:latin typeface="Arial" pitchFamily="34" charset="0"/>
              <a:cs typeface="Arial" pitchFamily="34" charset="0"/>
            </a:endParaRPr>
          </a:p>
        </p:txBody>
      </p:sp>
      <p:pic>
        <p:nvPicPr>
          <p:cNvPr id="7" name="Content Placeholder 6" descr="The issue being examined in this example is “an absolute variance of 8% exists between planned fuel vs. actual fuel purchase power costs.”  There are four main branches that feed into the overall process that leads to the outcome of interest, the variance between planned versus actual fuel purchase costs.  At the top left, there are procedures of interest: hourly forecasts based on economic dispatch not accurately provided, inconsistencies in accounting reporting, differences in how reserves are calculated, and we don’t do a good job in ‘looping back.’  The next main branch at the top right is people, which includes inconsistencies in making decisions across all departments, we operate in silos, operators manually ramping units, information not trusted on plant capacity, and incentives differ by department.  At the bottom, the branch called “plant” (equipment and tools) includes lack of an automatic control system, modeling tool not capturing all information to produce an accurate operational model, and each dispatcher has a different risk tolerance when making decisions.  The last branch is policies, which includes incentives differ by department, which feeds into different priorities between planning and dispatch.&#10;"/>
          <p:cNvPicPr>
            <a:picLocks noGrp="1" noChangeAspect="1"/>
          </p:cNvPicPr>
          <p:nvPr>
            <p:ph idx="1"/>
          </p:nvPr>
        </p:nvPicPr>
        <p:blipFill>
          <a:blip r:embed="rId2" cstate="print"/>
          <a:srcRect l="1020"/>
          <a:stretch>
            <a:fillRect/>
          </a:stretch>
        </p:blipFill>
        <p:spPr>
          <a:xfrm>
            <a:off x="304800" y="1219200"/>
            <a:ext cx="8534400" cy="5486400"/>
          </a:xfrm>
        </p:spPr>
      </p:pic>
      <p:sp>
        <p:nvSpPr>
          <p:cNvPr id="4" name="Slide Number Placeholder 3"/>
          <p:cNvSpPr>
            <a:spLocks noGrp="1"/>
          </p:cNvSpPr>
          <p:nvPr>
            <p:ph type="sldNum" sz="quarter" idx="12"/>
          </p:nvPr>
        </p:nvSpPr>
        <p:spPr/>
        <p:txBody>
          <a:bodyPr/>
          <a:lstStyle/>
          <a:p>
            <a:fld id="{B56719F8-2E74-4C36-B1DD-950CD0D24053}" type="slidenum">
              <a:rPr lang="en-US" smtClean="0"/>
              <a:pPr/>
              <a:t>41</a:t>
            </a:fld>
            <a:endParaRPr lang="en-US"/>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Fishbone Diagram/Cause and Effect Schematic – diagram description</a:t>
            </a:r>
            <a:endParaRPr lang="en-US" dirty="0"/>
          </a:p>
        </p:txBody>
      </p:sp>
      <p:sp>
        <p:nvSpPr>
          <p:cNvPr id="5" name="Content Placeholder 4"/>
          <p:cNvSpPr>
            <a:spLocks noGrp="1"/>
          </p:cNvSpPr>
          <p:nvPr>
            <p:ph idx="1"/>
          </p:nvPr>
        </p:nvSpPr>
        <p:spPr/>
        <p:txBody>
          <a:bodyPr>
            <a:noAutofit/>
          </a:bodyPr>
          <a:lstStyle/>
          <a:p>
            <a:pPr marL="0" indent="0">
              <a:buNone/>
            </a:pPr>
            <a:r>
              <a:rPr lang="en-US" sz="1800" dirty="0" smtClean="0">
                <a:latin typeface="Arial" pitchFamily="34" charset="0"/>
                <a:cs typeface="Arial" pitchFamily="34" charset="0"/>
              </a:rPr>
              <a:t>The </a:t>
            </a:r>
            <a:r>
              <a:rPr lang="en-US" sz="1800" dirty="0">
                <a:latin typeface="Arial" pitchFamily="34" charset="0"/>
                <a:cs typeface="Arial" pitchFamily="34" charset="0"/>
              </a:rPr>
              <a:t>issue being examined in this example is “an absolute variance of 8% exists between planned fuel vs. actual fuel purchase power costs.”  There are four main branches that feed into the overall process that leads to the outcome of interest, the variance between planned versus actual fuel purchase costs.  At the top left, there are procedures of interest: hourly forecasts based on economic dispatch not accurately provided, inconsistencies in accounting reporting, differences in how reserves are calculated, and we don’t do a good job in ‘looping back.’  The next main branch at the top right is people, which includes inconsistencies in making decisions across all departments, we operate in silos, operators manually ramping units, information not trusted on plant capacity, and incentives differ by department.  At the bottom, the branch called “plant” (equipment and tools) includes lack of an automatic control system, modeling tool not capturing all information to produce an accurate operational model, and each dispatcher has a different risk tolerance when making decisions.  The last branch is policies, which includes incentives differ by department, which feeds into different priorities between planning and dispatch.</a:t>
            </a:r>
          </a:p>
        </p:txBody>
      </p:sp>
      <p:sp>
        <p:nvSpPr>
          <p:cNvPr id="6" name="Slide Number Placeholder 5"/>
          <p:cNvSpPr>
            <a:spLocks noGrp="1"/>
          </p:cNvSpPr>
          <p:nvPr>
            <p:ph type="sldNum" sz="quarter" idx="12"/>
          </p:nvPr>
        </p:nvSpPr>
        <p:spPr/>
        <p:txBody>
          <a:bodyPr/>
          <a:lstStyle/>
          <a:p>
            <a:fld id="{B56719F8-2E74-4C36-B1DD-950CD0D24053}" type="slidenum">
              <a:rPr lang="en-US" smtClean="0"/>
              <a:pPr/>
              <a:t>42</a:t>
            </a:fld>
            <a:endParaRPr lang="en-US"/>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1">
                    <a:lumMod val="50000"/>
                  </a:schemeClr>
                </a:solidFill>
                <a:effectLst/>
                <a:latin typeface="Arial" pitchFamily="34" charset="0"/>
                <a:cs typeface="Arial" pitchFamily="34" charset="0"/>
              </a:rPr>
              <a:t>Improving Processes</a:t>
            </a:r>
            <a:endParaRPr lang="en-US" b="1" dirty="0">
              <a:solidFill>
                <a:schemeClr val="accent1">
                  <a:lumMod val="50000"/>
                </a:schemeClr>
              </a:solidFill>
              <a:effectLst/>
              <a:latin typeface="Arial" pitchFamily="34" charset="0"/>
              <a:cs typeface="Arial" pitchFamily="34" charset="0"/>
            </a:endParaRPr>
          </a:p>
        </p:txBody>
      </p:sp>
      <p:pic>
        <p:nvPicPr>
          <p:cNvPr id="3" name="Picture 2" descr="Picture of process including chicken dropping egs and man putting bandages on the cracked eggs before packaging."/>
          <p:cNvPicPr>
            <a:picLocks noChangeAspect="1" noChangeArrowheads="1"/>
          </p:cNvPicPr>
          <p:nvPr/>
        </p:nvPicPr>
        <p:blipFill>
          <a:blip r:embed="rId3" cstate="print"/>
          <a:srcRect/>
          <a:stretch>
            <a:fillRect/>
          </a:stretch>
        </p:blipFill>
        <p:spPr bwMode="auto">
          <a:xfrm>
            <a:off x="838200" y="1219200"/>
            <a:ext cx="7886700" cy="5110075"/>
          </a:xfrm>
          <a:prstGeom prst="rect">
            <a:avLst/>
          </a:prstGeom>
          <a:noFill/>
          <a:ln w="9525">
            <a:noFill/>
            <a:miter lim="800000"/>
            <a:headEnd/>
            <a:tailEnd/>
          </a:ln>
        </p:spPr>
      </p:pic>
      <p:sp>
        <p:nvSpPr>
          <p:cNvPr id="4" name="TextBox 3"/>
          <p:cNvSpPr txBox="1"/>
          <p:nvPr/>
        </p:nvSpPr>
        <p:spPr>
          <a:xfrm>
            <a:off x="457200" y="6172200"/>
            <a:ext cx="3048000" cy="369332"/>
          </a:xfrm>
          <a:prstGeom prst="rect">
            <a:avLst/>
          </a:prstGeom>
          <a:noFill/>
        </p:spPr>
        <p:txBody>
          <a:bodyPr wrap="square" rtlCol="0">
            <a:spAutoFit/>
          </a:bodyPr>
          <a:lstStyle/>
          <a:p>
            <a:r>
              <a:rPr lang="en-US" i="1" dirty="0" smtClean="0"/>
              <a:t>From The Team Handbook</a:t>
            </a:r>
            <a:endParaRPr lang="en-US" i="1" dirty="0"/>
          </a:p>
        </p:txBody>
      </p:sp>
      <p:sp>
        <p:nvSpPr>
          <p:cNvPr id="5" name="Slide Number Placeholder 4"/>
          <p:cNvSpPr>
            <a:spLocks noGrp="1"/>
          </p:cNvSpPr>
          <p:nvPr>
            <p:ph type="sldNum" sz="quarter" idx="12"/>
          </p:nvPr>
        </p:nvSpPr>
        <p:spPr/>
        <p:txBody>
          <a:bodyPr/>
          <a:lstStyle/>
          <a:p>
            <a:fld id="{B56719F8-2E74-4C36-B1DD-950CD0D24053}" type="slidenum">
              <a:rPr lang="en-US" smtClean="0"/>
              <a:pPr/>
              <a:t>43</a:t>
            </a:fld>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7315200" cy="1143000"/>
          </a:xfrm>
        </p:spPr>
        <p:txBody>
          <a:bodyPr>
            <a:normAutofit/>
          </a:bodyPr>
          <a:lstStyle/>
          <a:p>
            <a:pPr>
              <a:defRPr/>
            </a:pPr>
            <a:r>
              <a:rPr lang="en-US" sz="4000" b="1" dirty="0" smtClean="0">
                <a:solidFill>
                  <a:schemeClr val="accent1">
                    <a:lumMod val="50000"/>
                  </a:schemeClr>
                </a:solidFill>
                <a:effectLst/>
                <a:latin typeface="Arial" pitchFamily="34" charset="0"/>
                <a:cs typeface="Arial" pitchFamily="34" charset="0"/>
              </a:rPr>
              <a:t>Benchmarking &amp; Goals</a:t>
            </a:r>
            <a:endParaRPr lang="en-US" sz="4000" b="1" dirty="0">
              <a:solidFill>
                <a:schemeClr val="accent1">
                  <a:lumMod val="50000"/>
                </a:schemeClr>
              </a:solidFill>
              <a:effectLst/>
              <a:latin typeface="Arial" pitchFamily="34" charset="0"/>
              <a:cs typeface="Arial" pitchFamily="34" charset="0"/>
            </a:endParaRPr>
          </a:p>
        </p:txBody>
      </p:sp>
      <p:sp>
        <p:nvSpPr>
          <p:cNvPr id="6" name="Content Placeholder 5"/>
          <p:cNvSpPr>
            <a:spLocks noGrp="1"/>
          </p:cNvSpPr>
          <p:nvPr>
            <p:ph idx="1"/>
          </p:nvPr>
        </p:nvSpPr>
        <p:spPr>
          <a:xfrm>
            <a:off x="457200" y="1981200"/>
            <a:ext cx="8229600" cy="4525963"/>
          </a:xfrm>
        </p:spPr>
        <p:txBody>
          <a:bodyPr>
            <a:normAutofit fontScale="85000" lnSpcReduction="20000"/>
          </a:bodyPr>
          <a:lstStyle/>
          <a:p>
            <a:pPr lvl="0"/>
            <a:r>
              <a:rPr lang="en-US" sz="3300" dirty="0" smtClean="0">
                <a:latin typeface="Arial" pitchFamily="34" charset="0"/>
                <a:cs typeface="Arial" pitchFamily="34" charset="0"/>
              </a:rPr>
              <a:t>National Benchmark</a:t>
            </a:r>
          </a:p>
          <a:p>
            <a:pPr lvl="0"/>
            <a:r>
              <a:rPr lang="en-US" sz="3300" dirty="0" smtClean="0">
                <a:latin typeface="Arial" pitchFamily="34" charset="0"/>
                <a:cs typeface="Arial" pitchFamily="34" charset="0"/>
              </a:rPr>
              <a:t>State Benchmark</a:t>
            </a:r>
          </a:p>
          <a:p>
            <a:pPr lvl="0"/>
            <a:r>
              <a:rPr lang="en-US" sz="3300" i="1" u="sng" dirty="0" smtClean="0">
                <a:latin typeface="Arial" pitchFamily="34" charset="0"/>
                <a:cs typeface="Arial" pitchFamily="34" charset="0"/>
                <a:hlinkClick r:id="rId3"/>
              </a:rPr>
              <a:t>http://www.hrsa.gov/data-statistics/health-center-data/StateData/index.html</a:t>
            </a:r>
            <a:endParaRPr lang="en-US" sz="3300" i="1" u="sng" dirty="0" smtClean="0">
              <a:latin typeface="Arial" pitchFamily="34" charset="0"/>
              <a:cs typeface="Arial" pitchFamily="34" charset="0"/>
            </a:endParaRPr>
          </a:p>
          <a:p>
            <a:pPr lvl="0">
              <a:buNone/>
            </a:pPr>
            <a:endParaRPr lang="en-US" sz="3300" dirty="0" smtClean="0">
              <a:latin typeface="Arial" pitchFamily="34" charset="0"/>
              <a:cs typeface="Arial" pitchFamily="34" charset="0"/>
            </a:endParaRPr>
          </a:p>
          <a:p>
            <a:pPr lvl="0"/>
            <a:r>
              <a:rPr lang="en-US" sz="3300" dirty="0" smtClean="0">
                <a:latin typeface="Arial" pitchFamily="34" charset="0"/>
                <a:cs typeface="Arial" pitchFamily="34" charset="0"/>
              </a:rPr>
              <a:t>FQHC previous year(s)</a:t>
            </a:r>
          </a:p>
          <a:p>
            <a:pPr lvl="0"/>
            <a:r>
              <a:rPr lang="en-US" sz="3300" dirty="0" smtClean="0">
                <a:latin typeface="Arial" pitchFamily="34" charset="0"/>
                <a:cs typeface="Arial" pitchFamily="34" charset="0"/>
              </a:rPr>
              <a:t>FQHC previous audits current year</a:t>
            </a:r>
          </a:p>
          <a:p>
            <a:pPr lvl="0">
              <a:buNone/>
            </a:pPr>
            <a:endParaRPr lang="en-US" sz="3300" dirty="0" smtClean="0">
              <a:latin typeface="Arial" pitchFamily="34" charset="0"/>
              <a:cs typeface="Arial" pitchFamily="34" charset="0"/>
            </a:endParaRPr>
          </a:p>
          <a:p>
            <a:pPr lvl="0"/>
            <a:r>
              <a:rPr lang="en-US" sz="3300" dirty="0" smtClean="0">
                <a:latin typeface="Arial" pitchFamily="34" charset="0"/>
                <a:cs typeface="Arial" pitchFamily="34" charset="0"/>
              </a:rPr>
              <a:t>Performance Goal</a:t>
            </a:r>
          </a:p>
          <a:p>
            <a:pPr lvl="0"/>
            <a:r>
              <a:rPr lang="en-US" sz="3300" dirty="0" smtClean="0">
                <a:latin typeface="Arial" pitchFamily="34" charset="0"/>
                <a:cs typeface="Arial" pitchFamily="34" charset="0"/>
              </a:rPr>
              <a:t>Pre-set Trigger?</a:t>
            </a:r>
          </a:p>
          <a:p>
            <a:endParaRPr lang="en-US" dirty="0"/>
          </a:p>
        </p:txBody>
      </p:sp>
      <p:sp>
        <p:nvSpPr>
          <p:cNvPr id="5" name="Slide Number Placeholder 4"/>
          <p:cNvSpPr>
            <a:spLocks noGrp="1"/>
          </p:cNvSpPr>
          <p:nvPr>
            <p:ph type="sldNum" sz="quarter" idx="12"/>
          </p:nvPr>
        </p:nvSpPr>
        <p:spPr/>
        <p:txBody>
          <a:bodyPr/>
          <a:lstStyle/>
          <a:p>
            <a:fld id="{B56719F8-2E74-4C36-B1DD-950CD0D24053}" type="slidenum">
              <a:rPr lang="en-US" smtClean="0"/>
              <a:pPr/>
              <a:t>44</a:t>
            </a:fld>
            <a:endParaRPr lang="en-US"/>
          </a:p>
        </p:txBody>
      </p:sp>
      <p:pic>
        <p:nvPicPr>
          <p:cNvPr id="56324" name="Picture 9" descr="illustration of an archery target"/>
          <p:cNvPicPr>
            <a:picLocks noChangeAspect="1" noChangeArrowheads="1"/>
          </p:cNvPicPr>
          <p:nvPr/>
        </p:nvPicPr>
        <p:blipFill>
          <a:blip r:embed="rId4" cstate="print"/>
          <a:srcRect/>
          <a:stretch>
            <a:fillRect/>
          </a:stretch>
        </p:blipFill>
        <p:spPr bwMode="auto">
          <a:xfrm>
            <a:off x="6781800" y="228600"/>
            <a:ext cx="2362200" cy="2492321"/>
          </a:xfrm>
          <a:prstGeom prst="rect">
            <a:avLst/>
          </a:prstGeom>
          <a:solidFill>
            <a:schemeClr val="bg1"/>
          </a:solidFill>
          <a:ln w="9525">
            <a:noFill/>
            <a:miter lim="800000"/>
            <a:headEnd/>
            <a:tailEnd/>
          </a:ln>
        </p:spPr>
      </p:pic>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457200" y="457200"/>
            <a:ext cx="4040188" cy="1489075"/>
          </a:xfrm>
          <a:effectLst/>
        </p:spPr>
        <p:txBody>
          <a:bodyPr>
            <a:noAutofit/>
            <a:scene3d>
              <a:camera prst="orthographicFront"/>
              <a:lightRig rig="flat" dir="t"/>
            </a:scene3d>
            <a:sp3d extrusionH="88900" contourW="2540">
              <a:contourClr>
                <a:srgbClr val="F4A234"/>
              </a:contourClr>
            </a:sp3d>
          </a:bodyPr>
          <a:lstStyle/>
          <a:p>
            <a:pPr algn="ctr"/>
            <a:r>
              <a:rPr lang="en-US" sz="4400" i="0" spc="-300" dirty="0" smtClean="0">
                <a:solidFill>
                  <a:schemeClr val="accent1">
                    <a:lumMod val="50000"/>
                  </a:schemeClr>
                </a:solidFill>
                <a:latin typeface="Arial" pitchFamily="34" charset="0"/>
                <a:cs typeface="Arial" pitchFamily="34" charset="0"/>
                <a:sym typeface="Wingdings" pitchFamily="2" charset="2"/>
              </a:rPr>
              <a:t>Using and Managing Data</a:t>
            </a:r>
            <a:endParaRPr sz="4400" i="0" spc="-300" dirty="0">
              <a:solidFill>
                <a:schemeClr val="accent1">
                  <a:lumMod val="50000"/>
                </a:schemeClr>
              </a:solidFill>
              <a:latin typeface="Arial" pitchFamily="34" charset="0"/>
              <a:cs typeface="Arial" pitchFamily="34" charset="0"/>
              <a:sym typeface="Wingdings" pitchFamily="2" charset="2"/>
            </a:endParaRPr>
          </a:p>
        </p:txBody>
      </p:sp>
      <p:sp>
        <p:nvSpPr>
          <p:cNvPr id="9" name="Text Placeholder 8"/>
          <p:cNvSpPr>
            <a:spLocks noGrp="1"/>
          </p:cNvSpPr>
          <p:nvPr>
            <p:ph type="body" sz="quarter" idx="3"/>
          </p:nvPr>
        </p:nvSpPr>
        <p:spPr>
          <a:xfrm>
            <a:off x="4724400" y="5715000"/>
            <a:ext cx="4041775" cy="639762"/>
          </a:xfrm>
        </p:spPr>
        <p:txBody>
          <a:bodyPr>
            <a:noAutofit/>
          </a:bodyPr>
          <a:lstStyle/>
          <a:p>
            <a:pPr algn="ctr"/>
            <a:r>
              <a:rPr lang="en-US" sz="4400" dirty="0" smtClean="0">
                <a:solidFill>
                  <a:schemeClr val="accent1">
                    <a:lumMod val="50000"/>
                  </a:schemeClr>
                </a:solidFill>
                <a:latin typeface="Arial" pitchFamily="34" charset="0"/>
                <a:cs typeface="Arial" pitchFamily="34" charset="0"/>
              </a:rPr>
              <a:t>Reporting</a:t>
            </a:r>
            <a:endParaRPr lang="en-US" sz="4400" dirty="0">
              <a:solidFill>
                <a:schemeClr val="accent1">
                  <a:lumMod val="50000"/>
                </a:schemeClr>
              </a:solidFill>
              <a:latin typeface="Arial" pitchFamily="34" charset="0"/>
              <a:cs typeface="Arial" pitchFamily="34" charset="0"/>
            </a:endParaRPr>
          </a:p>
        </p:txBody>
      </p:sp>
      <p:pic>
        <p:nvPicPr>
          <p:cNvPr id="11" name="Picture 2" descr="artwork of group of people holding up a oversized paper with and oversized magnifying glass"/>
          <p:cNvPicPr>
            <a:picLocks noGrp="1" noChangeAspect="1" noChangeArrowheads="1"/>
          </p:cNvPicPr>
          <p:nvPr>
            <p:ph sz="half" idx="2"/>
          </p:nvPr>
        </p:nvPicPr>
        <p:blipFill>
          <a:blip r:embed="rId3" cstate="print"/>
          <a:srcRect/>
          <a:stretch>
            <a:fillRect/>
          </a:stretch>
        </p:blipFill>
        <p:spPr bwMode="auto">
          <a:xfrm>
            <a:off x="372656" y="2133601"/>
            <a:ext cx="4046944" cy="4419600"/>
          </a:xfrm>
          <a:prstGeom prst="rect">
            <a:avLst/>
          </a:prstGeom>
          <a:noFill/>
        </p:spPr>
      </p:pic>
      <p:pic>
        <p:nvPicPr>
          <p:cNvPr id="12" name="Picture 4" descr="doctor working at desk with papers and laptop"/>
          <p:cNvPicPr>
            <a:picLocks noGrp="1" noChangeAspect="1" noChangeArrowheads="1"/>
          </p:cNvPicPr>
          <p:nvPr>
            <p:ph sz="quarter" idx="4"/>
          </p:nvPr>
        </p:nvPicPr>
        <p:blipFill>
          <a:blip r:embed="rId4" cstate="print"/>
          <a:srcRect/>
          <a:stretch>
            <a:fillRect/>
          </a:stretch>
        </p:blipFill>
        <p:spPr bwMode="auto">
          <a:xfrm>
            <a:off x="5029200" y="457200"/>
            <a:ext cx="3581400" cy="4800600"/>
          </a:xfrm>
          <a:prstGeom prst="rect">
            <a:avLst/>
          </a:prstGeom>
          <a:noFill/>
        </p:spPr>
      </p:pic>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Title 1"/>
          <p:cNvSpPr>
            <a:spLocks noGrp="1"/>
          </p:cNvSpPr>
          <p:nvPr>
            <p:ph type="title"/>
          </p:nvPr>
        </p:nvSpPr>
        <p:spPr>
          <a:xfrm>
            <a:off x="381000" y="228600"/>
            <a:ext cx="8229600" cy="895350"/>
          </a:xfrm>
        </p:spPr>
        <p:txBody>
          <a:bodyPr/>
          <a:lstStyle/>
          <a:p>
            <a:pPr eaLnBrk="1" hangingPunct="1"/>
            <a:r>
              <a:rPr lang="en-US" b="1" dirty="0" smtClean="0">
                <a:solidFill>
                  <a:schemeClr val="accent1">
                    <a:lumMod val="50000"/>
                  </a:schemeClr>
                </a:solidFill>
                <a:effectLst/>
                <a:latin typeface="Arial" pitchFamily="34" charset="0"/>
                <a:cs typeface="Arial" pitchFamily="34" charset="0"/>
              </a:rPr>
              <a:t>Confidentiality</a:t>
            </a:r>
          </a:p>
        </p:txBody>
      </p:sp>
      <p:sp>
        <p:nvSpPr>
          <p:cNvPr id="3" name="Content Placeholder 2"/>
          <p:cNvSpPr>
            <a:spLocks noGrp="1"/>
          </p:cNvSpPr>
          <p:nvPr>
            <p:ph sz="half" idx="1"/>
          </p:nvPr>
        </p:nvSpPr>
        <p:spPr>
          <a:xfrm>
            <a:off x="228600" y="1143000"/>
            <a:ext cx="8686800" cy="4906963"/>
          </a:xfrm>
        </p:spPr>
        <p:txBody>
          <a:bodyPr>
            <a:noAutofit/>
          </a:bodyPr>
          <a:lstStyle/>
          <a:p>
            <a:pPr marL="274320" indent="-274320" eaLnBrk="1" fontAlgn="auto" hangingPunct="1">
              <a:spcAft>
                <a:spcPts val="0"/>
              </a:spcAft>
              <a:buClr>
                <a:schemeClr val="tx2">
                  <a:lumMod val="50000"/>
                </a:schemeClr>
              </a:buClr>
              <a:buFont typeface="Wingdings" pitchFamily="2" charset="2"/>
              <a:buChar char="§"/>
              <a:defRPr/>
            </a:pPr>
            <a:r>
              <a:rPr lang="en-US" sz="2400" dirty="0" smtClean="0">
                <a:latin typeface="Arial" pitchFamily="34" charset="0"/>
                <a:cs typeface="Arial" pitchFamily="34" charset="0"/>
              </a:rPr>
              <a:t>Protected &amp; Privileged</a:t>
            </a:r>
          </a:p>
          <a:p>
            <a:pPr marL="274320" indent="-274320" eaLnBrk="1" fontAlgn="auto" hangingPunct="1">
              <a:spcAft>
                <a:spcPts val="0"/>
              </a:spcAft>
              <a:buClr>
                <a:schemeClr val="tx2">
                  <a:lumMod val="50000"/>
                </a:schemeClr>
              </a:buClr>
              <a:buFont typeface="Wingdings" pitchFamily="2" charset="2"/>
              <a:buChar char="§"/>
              <a:defRPr/>
            </a:pPr>
            <a:r>
              <a:rPr lang="en-US" sz="2400" dirty="0" smtClean="0">
                <a:latin typeface="Arial" pitchFamily="34" charset="0"/>
                <a:cs typeface="Arial" pitchFamily="34" charset="0"/>
              </a:rPr>
              <a:t>The Health Care Quality Improvement Act of 1986, as amended 42 USC Sec. 11101 01/26/98. </a:t>
            </a:r>
            <a:r>
              <a:rPr lang="en-US" sz="2400" i="1" dirty="0" smtClean="0">
                <a:latin typeface="Arial" pitchFamily="34" charset="0"/>
                <a:cs typeface="Arial" pitchFamily="34" charset="0"/>
              </a:rPr>
              <a:t>Note each state has legislation defining confidentiality and protection for individuals carrying out quality improvement activities</a:t>
            </a:r>
          </a:p>
          <a:p>
            <a:pPr marL="274320" indent="-274320" eaLnBrk="1" fontAlgn="auto" hangingPunct="1">
              <a:spcAft>
                <a:spcPts val="0"/>
              </a:spcAft>
              <a:buClr>
                <a:schemeClr val="tx2">
                  <a:lumMod val="50000"/>
                </a:schemeClr>
              </a:buClr>
              <a:buFont typeface="Wingdings" pitchFamily="2" charset="2"/>
              <a:buChar char="§"/>
              <a:defRPr/>
            </a:pPr>
            <a:r>
              <a:rPr lang="en-US" sz="2400" dirty="0" smtClean="0">
                <a:latin typeface="Arial" pitchFamily="34" charset="0"/>
                <a:cs typeface="Arial" pitchFamily="34" charset="0"/>
              </a:rPr>
              <a:t>Specific requirements for maintaining confidentiality in the organization  Signed Attestation = Policy</a:t>
            </a:r>
          </a:p>
          <a:p>
            <a:pPr marL="274320" indent="-274320" eaLnBrk="1" fontAlgn="auto" hangingPunct="1">
              <a:spcAft>
                <a:spcPts val="0"/>
              </a:spcAft>
              <a:buClr>
                <a:schemeClr val="tx2">
                  <a:lumMod val="50000"/>
                </a:schemeClr>
              </a:buClr>
              <a:buFont typeface="Wingdings" pitchFamily="2" charset="2"/>
              <a:buChar char="§"/>
              <a:defRPr/>
            </a:pPr>
            <a:r>
              <a:rPr lang="en-US" sz="2400" dirty="0" smtClean="0">
                <a:latin typeface="Arial" pitchFamily="34" charset="0"/>
                <a:cs typeface="Arial" pitchFamily="34" charset="0"/>
              </a:rPr>
              <a:t>Excellent way to remind everyone of the importance of protecting Confidentiality</a:t>
            </a:r>
          </a:p>
          <a:p>
            <a:pPr marL="274320" indent="-274320" eaLnBrk="1" fontAlgn="auto" hangingPunct="1">
              <a:spcAft>
                <a:spcPts val="0"/>
              </a:spcAft>
              <a:buClr>
                <a:schemeClr val="tx2">
                  <a:lumMod val="50000"/>
                </a:schemeClr>
              </a:buClr>
              <a:buFont typeface="Wingdings" pitchFamily="2" charset="2"/>
              <a:buChar char="§"/>
              <a:defRPr/>
            </a:pPr>
            <a:r>
              <a:rPr lang="en-US" sz="2400" dirty="0" smtClean="0">
                <a:latin typeface="Arial" pitchFamily="34" charset="0"/>
                <a:cs typeface="Arial" pitchFamily="34" charset="0"/>
              </a:rPr>
              <a:t>Some accreditation agencies require it</a:t>
            </a:r>
          </a:p>
          <a:p>
            <a:pPr marL="274320" indent="-274320" eaLnBrk="1" fontAlgn="auto" hangingPunct="1">
              <a:spcAft>
                <a:spcPts val="0"/>
              </a:spcAft>
              <a:buClr>
                <a:schemeClr val="tx2">
                  <a:lumMod val="50000"/>
                </a:schemeClr>
              </a:buClr>
              <a:buFont typeface="Wingdings" pitchFamily="2" charset="2"/>
              <a:buChar char="§"/>
              <a:defRPr/>
            </a:pPr>
            <a:r>
              <a:rPr lang="en-US" sz="2400" dirty="0" smtClean="0">
                <a:latin typeface="Arial" pitchFamily="34" charset="0"/>
                <a:cs typeface="Arial" pitchFamily="34" charset="0"/>
              </a:rPr>
              <a:t>At minimum, Board, QI staff and Quality Committee members, place in HR file</a:t>
            </a:r>
            <a:endParaRPr lang="en-US" sz="2400" dirty="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B56719F8-2E74-4C36-B1DD-950CD0D24053}" type="slidenum">
              <a:rPr lang="en-US" smtClean="0"/>
              <a:pPr/>
              <a:t>46</a:t>
            </a:fld>
            <a:endParaRPr lang="en-US"/>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7772400" cy="1362075"/>
          </a:xfrm>
        </p:spPr>
        <p:txBody>
          <a:bodyPr>
            <a:noAutofit/>
          </a:bodyPr>
          <a:lstStyle/>
          <a:p>
            <a:r>
              <a:rPr lang="en-US" sz="5400" b="1" dirty="0" smtClean="0">
                <a:solidFill>
                  <a:schemeClr val="accent1">
                    <a:lumMod val="50000"/>
                  </a:schemeClr>
                </a:solidFill>
                <a:effectLst/>
                <a:latin typeface="Arial" pitchFamily="34" charset="0"/>
                <a:cs typeface="Arial" pitchFamily="34" charset="0"/>
              </a:rPr>
              <a:t>Quality Infrastructure</a:t>
            </a:r>
            <a:endParaRPr lang="en-US" sz="5400" b="1" dirty="0">
              <a:solidFill>
                <a:schemeClr val="accent1">
                  <a:lumMod val="50000"/>
                </a:schemeClr>
              </a:solidFill>
              <a:effectLst/>
              <a:latin typeface="Arial" pitchFamily="34" charset="0"/>
              <a:cs typeface="Arial" pitchFamily="34" charset="0"/>
            </a:endParaRPr>
          </a:p>
        </p:txBody>
      </p:sp>
      <p:sp>
        <p:nvSpPr>
          <p:cNvPr id="4" name="Text Placeholder 3"/>
          <p:cNvSpPr>
            <a:spLocks noGrp="1"/>
          </p:cNvSpPr>
          <p:nvPr>
            <p:ph type="body" idx="1"/>
          </p:nvPr>
        </p:nvSpPr>
        <p:spPr>
          <a:xfrm>
            <a:off x="1143000" y="5181600"/>
            <a:ext cx="7772400" cy="1500187"/>
          </a:xfrm>
          <a:effectLst/>
        </p:spPr>
        <p:txBody>
          <a:bodyPr>
            <a:noAutofit/>
            <a:scene3d>
              <a:camera prst="orthographicFront"/>
              <a:lightRig rig="flat" dir="t"/>
            </a:scene3d>
            <a:sp3d extrusionH="88900" contourW="2540">
              <a:contourClr>
                <a:srgbClr val="F4A234"/>
              </a:contourClr>
            </a:sp3d>
          </a:bodyPr>
          <a:lstStyle/>
          <a:p>
            <a:pPr algn="r"/>
            <a:r>
              <a:rPr sz="8000" b="1" i="0" dirty="0" smtClean="0">
                <a:solidFill>
                  <a:schemeClr val="accent1">
                    <a:lumMod val="50000"/>
                  </a:schemeClr>
                </a:solidFill>
                <a:latin typeface="Arial" pitchFamily="34" charset="0"/>
                <a:cs typeface="Arial" pitchFamily="34" charset="0"/>
              </a:rPr>
              <a:t>Policies &amp; Processes</a:t>
            </a:r>
            <a:endParaRPr lang="en-US" sz="8000" b="1" i="0" dirty="0">
              <a:solidFill>
                <a:schemeClr val="accent1">
                  <a:lumMod val="50000"/>
                </a:schemeClr>
              </a:solidFill>
              <a:latin typeface="Arial" pitchFamily="34" charset="0"/>
              <a:cs typeface="Arial" pitchFamily="34" charset="0"/>
            </a:endParaRPr>
          </a:p>
        </p:txBody>
      </p:sp>
      <p:pic>
        <p:nvPicPr>
          <p:cNvPr id="2050" name="Picture 2" descr="artwork of a spiral bound notebook with checkmark on top of image of a building"/>
          <p:cNvPicPr>
            <a:picLocks noChangeAspect="1" noChangeArrowheads="1"/>
          </p:cNvPicPr>
          <p:nvPr/>
        </p:nvPicPr>
        <p:blipFill>
          <a:blip r:embed="rId3" cstate="print"/>
          <a:srcRect/>
          <a:stretch>
            <a:fillRect/>
          </a:stretch>
        </p:blipFill>
        <p:spPr bwMode="auto">
          <a:xfrm>
            <a:off x="2895600" y="1905000"/>
            <a:ext cx="2590800" cy="2394310"/>
          </a:xfrm>
          <a:prstGeom prst="rect">
            <a:avLst/>
          </a:prstGeom>
          <a:noFill/>
        </p:spPr>
      </p:pic>
      <p:sp>
        <p:nvSpPr>
          <p:cNvPr id="5" name="Slide Number Placeholder 4"/>
          <p:cNvSpPr>
            <a:spLocks noGrp="1"/>
          </p:cNvSpPr>
          <p:nvPr>
            <p:ph type="sldNum" sz="quarter" idx="12"/>
          </p:nvPr>
        </p:nvSpPr>
        <p:spPr/>
        <p:txBody>
          <a:bodyPr/>
          <a:lstStyle/>
          <a:p>
            <a:fld id="{B56719F8-2E74-4C36-B1DD-950CD0D24053}" type="slidenum">
              <a:rPr lang="en-US" smtClean="0"/>
              <a:pPr/>
              <a:t>47</a:t>
            </a:fld>
            <a:endParaRPr lang="en-US"/>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52400" y="1752600"/>
          <a:ext cx="8763000" cy="4622103"/>
        </p:xfrm>
        <a:graphic>
          <a:graphicData uri="http://schemas.openxmlformats.org/drawingml/2006/table">
            <a:tbl>
              <a:tblPr firstRow="1" firstCol="1"/>
              <a:tblGrid>
                <a:gridCol w="838200"/>
                <a:gridCol w="1295400"/>
                <a:gridCol w="3429000"/>
                <a:gridCol w="2590800"/>
                <a:gridCol w="609600"/>
              </a:tblGrid>
              <a:tr h="812556">
                <a:tc>
                  <a:txBody>
                    <a:bodyPr/>
                    <a:lstStyle/>
                    <a:p>
                      <a:pPr marL="0" marR="0" algn="ctr">
                        <a:lnSpc>
                          <a:spcPct val="115000"/>
                        </a:lnSpc>
                        <a:spcBef>
                          <a:spcPts val="0"/>
                        </a:spcBef>
                        <a:spcAft>
                          <a:spcPts val="0"/>
                        </a:spcAft>
                      </a:pPr>
                      <a:r>
                        <a:rPr lang="en-US" sz="1200" b="1" i="1" dirty="0">
                          <a:latin typeface="Arial" pitchFamily="34" charset="0"/>
                          <a:ea typeface="Calibri"/>
                          <a:cs typeface="Arial" pitchFamily="34" charset="0"/>
                        </a:rPr>
                        <a:t>Policy Number</a:t>
                      </a:r>
                      <a:endParaRPr lang="en-US" sz="1200" dirty="0">
                        <a:latin typeface="Arial" pitchFamily="34" charset="0"/>
                        <a:ea typeface="Calibri"/>
                        <a:cs typeface="Arial" pitchFamily="34" charset="0"/>
                      </a:endParaRPr>
                    </a:p>
                  </a:txBody>
                  <a:tcPr marL="32993" marR="32993"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EAF1DD"/>
                    </a:solidFill>
                  </a:tcPr>
                </a:tc>
                <a:tc>
                  <a:txBody>
                    <a:bodyPr/>
                    <a:lstStyle/>
                    <a:p>
                      <a:pPr marL="0" marR="0" algn="ctr">
                        <a:lnSpc>
                          <a:spcPct val="115000"/>
                        </a:lnSpc>
                        <a:spcBef>
                          <a:spcPts val="0"/>
                        </a:spcBef>
                        <a:spcAft>
                          <a:spcPts val="0"/>
                        </a:spcAft>
                      </a:pPr>
                      <a:r>
                        <a:rPr lang="en-US" sz="1200" b="1" i="1" dirty="0">
                          <a:latin typeface="Arial" pitchFamily="34" charset="0"/>
                          <a:ea typeface="Calibri"/>
                          <a:cs typeface="Arial" pitchFamily="34" charset="0"/>
                        </a:rPr>
                        <a:t>Policy Name</a:t>
                      </a:r>
                      <a:endParaRPr lang="en-US" sz="1200" dirty="0">
                        <a:latin typeface="Arial" pitchFamily="34" charset="0"/>
                        <a:ea typeface="Calibri"/>
                        <a:cs typeface="Arial" pitchFamily="34" charset="0"/>
                      </a:endParaRPr>
                    </a:p>
                  </a:txBody>
                  <a:tcPr marL="32993" marR="32993"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EAF1DD"/>
                    </a:solidFill>
                  </a:tcPr>
                </a:tc>
                <a:tc>
                  <a:txBody>
                    <a:bodyPr/>
                    <a:lstStyle/>
                    <a:p>
                      <a:pPr marL="0" marR="0" algn="ctr">
                        <a:lnSpc>
                          <a:spcPct val="115000"/>
                        </a:lnSpc>
                        <a:spcBef>
                          <a:spcPts val="0"/>
                        </a:spcBef>
                        <a:spcAft>
                          <a:spcPts val="0"/>
                        </a:spcAft>
                      </a:pPr>
                      <a:r>
                        <a:rPr lang="en-US" sz="1200" b="1" i="1" dirty="0">
                          <a:latin typeface="Arial" pitchFamily="34" charset="0"/>
                          <a:ea typeface="Calibri"/>
                          <a:cs typeface="Arial" pitchFamily="34" charset="0"/>
                        </a:rPr>
                        <a:t>Summary</a:t>
                      </a:r>
                      <a:endParaRPr lang="en-US" sz="1200" dirty="0">
                        <a:latin typeface="Arial" pitchFamily="34" charset="0"/>
                        <a:ea typeface="Calibri"/>
                        <a:cs typeface="Arial" pitchFamily="34" charset="0"/>
                      </a:endParaRPr>
                    </a:p>
                  </a:txBody>
                  <a:tcPr marL="32993" marR="32993"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EAF1DD"/>
                    </a:solidFill>
                  </a:tcPr>
                </a:tc>
                <a:tc>
                  <a:txBody>
                    <a:bodyPr/>
                    <a:lstStyle/>
                    <a:p>
                      <a:pPr marL="0" marR="0" algn="ctr">
                        <a:lnSpc>
                          <a:spcPct val="115000"/>
                        </a:lnSpc>
                        <a:spcBef>
                          <a:spcPts val="0"/>
                        </a:spcBef>
                        <a:spcAft>
                          <a:spcPts val="0"/>
                        </a:spcAft>
                      </a:pPr>
                      <a:r>
                        <a:rPr lang="en-US" sz="1200" b="1" i="1" dirty="0">
                          <a:latin typeface="Arial" pitchFamily="34" charset="0"/>
                          <a:ea typeface="Calibri"/>
                          <a:cs typeface="Arial" pitchFamily="34" charset="0"/>
                        </a:rPr>
                        <a:t>Regulatory or Standard Related to Policy</a:t>
                      </a:r>
                      <a:endParaRPr lang="en-US" sz="1200" dirty="0">
                        <a:latin typeface="Arial" pitchFamily="34" charset="0"/>
                        <a:ea typeface="Calibri"/>
                        <a:cs typeface="Arial" pitchFamily="34" charset="0"/>
                      </a:endParaRPr>
                    </a:p>
                  </a:txBody>
                  <a:tcPr marL="32993" marR="32993"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EAF1DD"/>
                    </a:solidFill>
                  </a:tcPr>
                </a:tc>
                <a:tc>
                  <a:txBody>
                    <a:bodyPr/>
                    <a:lstStyle/>
                    <a:p>
                      <a:pPr marL="0" marR="0" algn="ctr">
                        <a:lnSpc>
                          <a:spcPct val="115000"/>
                        </a:lnSpc>
                        <a:spcBef>
                          <a:spcPts val="0"/>
                        </a:spcBef>
                        <a:spcAft>
                          <a:spcPts val="0"/>
                        </a:spcAft>
                      </a:pPr>
                      <a:r>
                        <a:rPr lang="en-US" sz="1200" b="1" i="1" dirty="0" smtClean="0">
                          <a:latin typeface="Arial" pitchFamily="34" charset="0"/>
                          <a:ea typeface="Calibri"/>
                          <a:cs typeface="Arial" pitchFamily="34" charset="0"/>
                        </a:rPr>
                        <a:t>Rev.</a:t>
                      </a:r>
                      <a:r>
                        <a:rPr lang="en-US" sz="1200" b="1" i="1" baseline="0" dirty="0" smtClean="0">
                          <a:latin typeface="Arial" pitchFamily="34" charset="0"/>
                          <a:ea typeface="Calibri"/>
                          <a:cs typeface="Arial" pitchFamily="34" charset="0"/>
                        </a:rPr>
                        <a:t> </a:t>
                      </a:r>
                      <a:r>
                        <a:rPr lang="en-US" sz="1200" b="1" i="1" dirty="0" smtClean="0">
                          <a:latin typeface="Arial" pitchFamily="34" charset="0"/>
                          <a:ea typeface="Calibri"/>
                          <a:cs typeface="Arial" pitchFamily="34" charset="0"/>
                        </a:rPr>
                        <a:t>Date</a:t>
                      </a:r>
                      <a:endParaRPr lang="en-US" sz="1200" dirty="0">
                        <a:latin typeface="Arial" pitchFamily="34" charset="0"/>
                        <a:ea typeface="Calibri"/>
                        <a:cs typeface="Arial" pitchFamily="34" charset="0"/>
                      </a:endParaRPr>
                    </a:p>
                  </a:txBody>
                  <a:tcPr marL="32993" marR="32993"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EAF1DD"/>
                    </a:solidFill>
                  </a:tcPr>
                </a:tc>
              </a:tr>
              <a:tr h="635244">
                <a:tc>
                  <a:txBody>
                    <a:bodyPr/>
                    <a:lstStyle/>
                    <a:p>
                      <a:pPr marL="0" marR="0" algn="ctr">
                        <a:lnSpc>
                          <a:spcPct val="115000"/>
                        </a:lnSpc>
                        <a:spcBef>
                          <a:spcPts val="0"/>
                        </a:spcBef>
                        <a:spcAft>
                          <a:spcPts val="0"/>
                        </a:spcAft>
                      </a:pPr>
                      <a:r>
                        <a:rPr lang="en-US" sz="1200" b="1" dirty="0">
                          <a:latin typeface="Arial" pitchFamily="34" charset="0"/>
                          <a:ea typeface="Calibri"/>
                          <a:cs typeface="Arial" pitchFamily="34" charset="0"/>
                        </a:rPr>
                        <a:t>QM-101</a:t>
                      </a:r>
                      <a:endParaRPr lang="en-US" sz="1200" dirty="0">
                        <a:latin typeface="Arial" pitchFamily="34" charset="0"/>
                        <a:ea typeface="Calibri"/>
                        <a:cs typeface="Arial" pitchFamily="34" charset="0"/>
                      </a:endParaRPr>
                    </a:p>
                  </a:txBody>
                  <a:tcPr marL="32993" marR="32993"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EAF1DD"/>
                    </a:solidFill>
                  </a:tcPr>
                </a:tc>
                <a:tc>
                  <a:txBody>
                    <a:bodyPr/>
                    <a:lstStyle/>
                    <a:p>
                      <a:pPr marL="0" marR="0">
                        <a:lnSpc>
                          <a:spcPct val="115000"/>
                        </a:lnSpc>
                        <a:spcBef>
                          <a:spcPts val="0"/>
                        </a:spcBef>
                        <a:spcAft>
                          <a:spcPts val="0"/>
                        </a:spcAft>
                      </a:pPr>
                      <a:r>
                        <a:rPr lang="en-US" sz="1200" dirty="0">
                          <a:latin typeface="Arial" pitchFamily="34" charset="0"/>
                          <a:ea typeface="Calibri"/>
                          <a:cs typeface="Arial" pitchFamily="34" charset="0"/>
                        </a:rPr>
                        <a:t>QM Program</a:t>
                      </a:r>
                    </a:p>
                  </a:txBody>
                  <a:tcPr marL="32993" marR="32993"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a:latin typeface="Arial" pitchFamily="34" charset="0"/>
                          <a:ea typeface="Calibri"/>
                          <a:cs typeface="Arial" pitchFamily="34" charset="0"/>
                        </a:rPr>
                        <a:t>Describes the organization’s quality program to comply with organizational needs, regulatory requirements and accreditations. </a:t>
                      </a:r>
                    </a:p>
                  </a:txBody>
                  <a:tcPr marL="32993" marR="32993"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a:latin typeface="Arial" pitchFamily="34" charset="0"/>
                          <a:ea typeface="Calibri"/>
                          <a:cs typeface="Arial" pitchFamily="34" charset="0"/>
                        </a:rPr>
                        <a:t>HRSA, FTCA </a:t>
                      </a:r>
                    </a:p>
                    <a:p>
                      <a:pPr marL="0" marR="0">
                        <a:lnSpc>
                          <a:spcPct val="115000"/>
                        </a:lnSpc>
                        <a:spcBef>
                          <a:spcPts val="0"/>
                        </a:spcBef>
                        <a:spcAft>
                          <a:spcPts val="0"/>
                        </a:spcAft>
                      </a:pPr>
                      <a:r>
                        <a:rPr lang="en-US" sz="1200" u="sng" dirty="0" smtClean="0">
                          <a:solidFill>
                            <a:srgbClr val="0000FF"/>
                          </a:solidFill>
                          <a:latin typeface="Arial" pitchFamily="34" charset="0"/>
                          <a:ea typeface="Calibri"/>
                          <a:cs typeface="Arial" pitchFamily="34" charset="0"/>
                          <a:hlinkClick r:id="rId2"/>
                        </a:rPr>
                        <a:t>http://bphc.hrsa.gov/policiesregulations/policies/index.html</a:t>
                      </a:r>
                      <a:endParaRPr lang="en-US" sz="1200" dirty="0">
                        <a:latin typeface="Arial" pitchFamily="34" charset="0"/>
                        <a:ea typeface="Calibri"/>
                        <a:cs typeface="Arial" pitchFamily="34" charset="0"/>
                      </a:endParaRPr>
                    </a:p>
                  </a:txBody>
                  <a:tcPr marL="32993" marR="32993"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200">
                        <a:latin typeface="Arial" pitchFamily="34" charset="0"/>
                        <a:ea typeface="Calibri"/>
                        <a:cs typeface="Arial" pitchFamily="34" charset="0"/>
                      </a:endParaRPr>
                    </a:p>
                  </a:txBody>
                  <a:tcPr marL="32993" marR="32993"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r>
              <a:tr h="762000">
                <a:tc>
                  <a:txBody>
                    <a:bodyPr/>
                    <a:lstStyle/>
                    <a:p>
                      <a:pPr marL="0" marR="0" algn="ctr">
                        <a:lnSpc>
                          <a:spcPct val="115000"/>
                        </a:lnSpc>
                        <a:spcBef>
                          <a:spcPts val="0"/>
                        </a:spcBef>
                        <a:spcAft>
                          <a:spcPts val="0"/>
                        </a:spcAft>
                      </a:pPr>
                      <a:r>
                        <a:rPr lang="en-US" sz="1200" b="1">
                          <a:latin typeface="Arial" pitchFamily="34" charset="0"/>
                          <a:ea typeface="Calibri"/>
                          <a:cs typeface="Arial" pitchFamily="34" charset="0"/>
                        </a:rPr>
                        <a:t>QM- 102</a:t>
                      </a:r>
                      <a:endParaRPr lang="en-US" sz="1200">
                        <a:latin typeface="Arial" pitchFamily="34" charset="0"/>
                        <a:ea typeface="Calibri"/>
                        <a:cs typeface="Arial" pitchFamily="34" charset="0"/>
                      </a:endParaRPr>
                    </a:p>
                  </a:txBody>
                  <a:tcPr marL="32993" marR="32993"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EAF1DD"/>
                    </a:solidFill>
                  </a:tcPr>
                </a:tc>
                <a:tc>
                  <a:txBody>
                    <a:bodyPr/>
                    <a:lstStyle/>
                    <a:p>
                      <a:pPr marL="0" marR="0">
                        <a:lnSpc>
                          <a:spcPct val="115000"/>
                        </a:lnSpc>
                        <a:spcBef>
                          <a:spcPts val="0"/>
                        </a:spcBef>
                        <a:spcAft>
                          <a:spcPts val="0"/>
                        </a:spcAft>
                      </a:pPr>
                      <a:r>
                        <a:rPr lang="en-US" sz="1200">
                          <a:latin typeface="Arial" pitchFamily="34" charset="0"/>
                          <a:ea typeface="Calibri"/>
                          <a:cs typeface="Arial" pitchFamily="34" charset="0"/>
                        </a:rPr>
                        <a:t>Quality Committee</a:t>
                      </a:r>
                    </a:p>
                  </a:txBody>
                  <a:tcPr marL="32993" marR="32993"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a:latin typeface="Arial" pitchFamily="34" charset="0"/>
                          <a:ea typeface="Calibri"/>
                          <a:cs typeface="Arial" pitchFamily="34" charset="0"/>
                        </a:rPr>
                        <a:t>Describes the organization’s Quality Committee roles and responsibilities. </a:t>
                      </a:r>
                    </a:p>
                  </a:txBody>
                  <a:tcPr marL="32993" marR="32993"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a:latin typeface="Arial" pitchFamily="34" charset="0"/>
                          <a:ea typeface="Calibri"/>
                          <a:cs typeface="Arial" pitchFamily="34" charset="0"/>
                        </a:rPr>
                        <a:t>HRSA, FTCA </a:t>
                      </a:r>
                    </a:p>
                    <a:p>
                      <a:pPr marL="0" marR="0">
                        <a:lnSpc>
                          <a:spcPct val="115000"/>
                        </a:lnSpc>
                        <a:spcBef>
                          <a:spcPts val="0"/>
                        </a:spcBef>
                        <a:spcAft>
                          <a:spcPts val="0"/>
                        </a:spcAft>
                      </a:pPr>
                      <a:r>
                        <a:rPr lang="en-US" sz="1200" u="sng" dirty="0" smtClean="0">
                          <a:solidFill>
                            <a:srgbClr val="0000FF"/>
                          </a:solidFill>
                          <a:latin typeface="Arial" pitchFamily="34" charset="0"/>
                          <a:ea typeface="Calibri"/>
                          <a:cs typeface="Arial" pitchFamily="34" charset="0"/>
                          <a:hlinkClick r:id="rId2"/>
                        </a:rPr>
                        <a:t>http://bphc.hrsa.gov/policiesregulations/policies/index.html</a:t>
                      </a:r>
                      <a:endParaRPr lang="en-US" sz="1200" dirty="0">
                        <a:latin typeface="Arial" pitchFamily="34" charset="0"/>
                        <a:ea typeface="Calibri"/>
                        <a:cs typeface="Arial" pitchFamily="34" charset="0"/>
                      </a:endParaRPr>
                    </a:p>
                    <a:p>
                      <a:pPr marL="0" marR="0">
                        <a:lnSpc>
                          <a:spcPct val="115000"/>
                        </a:lnSpc>
                        <a:spcBef>
                          <a:spcPts val="0"/>
                        </a:spcBef>
                        <a:spcAft>
                          <a:spcPts val="0"/>
                        </a:spcAft>
                      </a:pPr>
                      <a:r>
                        <a:rPr lang="en-US" sz="1200" b="1" i="1" dirty="0">
                          <a:latin typeface="Arial" pitchFamily="34" charset="0"/>
                          <a:ea typeface="Calibri"/>
                          <a:cs typeface="Arial" pitchFamily="34" charset="0"/>
                        </a:rPr>
                        <a:t>O.C.G.A. § 31-7-15 </a:t>
                      </a:r>
                      <a:r>
                        <a:rPr lang="en-US" sz="1200" dirty="0">
                          <a:latin typeface="Arial" pitchFamily="34" charset="0"/>
                          <a:ea typeface="Calibri"/>
                          <a:cs typeface="Arial" pitchFamily="34" charset="0"/>
                        </a:rPr>
                        <a:t>[</a:t>
                      </a:r>
                      <a:r>
                        <a:rPr lang="en-US" sz="1200" dirty="0">
                          <a:solidFill>
                            <a:srgbClr val="000000"/>
                          </a:solidFill>
                          <a:latin typeface="Arial" pitchFamily="34" charset="0"/>
                          <a:ea typeface="Calibri"/>
                          <a:cs typeface="Arial" pitchFamily="34" charset="0"/>
                        </a:rPr>
                        <a:t>Ga. Code #3910 (GA. L. 1975)]</a:t>
                      </a:r>
                      <a:endParaRPr lang="en-US" sz="1200" dirty="0">
                        <a:latin typeface="Arial" pitchFamily="34" charset="0"/>
                        <a:ea typeface="Calibri"/>
                        <a:cs typeface="Arial" pitchFamily="34" charset="0"/>
                      </a:endParaRPr>
                    </a:p>
                  </a:txBody>
                  <a:tcPr marL="32993" marR="32993"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200">
                        <a:latin typeface="Arial" pitchFamily="34" charset="0"/>
                        <a:ea typeface="Calibri"/>
                        <a:cs typeface="Arial" pitchFamily="34" charset="0"/>
                      </a:endParaRPr>
                    </a:p>
                  </a:txBody>
                  <a:tcPr marL="32993" marR="32993"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r>
              <a:tr h="609600">
                <a:tc>
                  <a:txBody>
                    <a:bodyPr/>
                    <a:lstStyle/>
                    <a:p>
                      <a:pPr marL="0" marR="0" algn="ctr">
                        <a:lnSpc>
                          <a:spcPct val="115000"/>
                        </a:lnSpc>
                        <a:spcBef>
                          <a:spcPts val="0"/>
                        </a:spcBef>
                        <a:spcAft>
                          <a:spcPts val="0"/>
                        </a:spcAft>
                      </a:pPr>
                      <a:r>
                        <a:rPr lang="en-US" sz="1200" b="1">
                          <a:latin typeface="Arial" pitchFamily="34" charset="0"/>
                          <a:ea typeface="Calibri"/>
                          <a:cs typeface="Arial" pitchFamily="34" charset="0"/>
                        </a:rPr>
                        <a:t>QM-103</a:t>
                      </a:r>
                      <a:endParaRPr lang="en-US" sz="1200">
                        <a:latin typeface="Arial" pitchFamily="34" charset="0"/>
                        <a:ea typeface="Calibri"/>
                        <a:cs typeface="Arial" pitchFamily="34" charset="0"/>
                      </a:endParaRPr>
                    </a:p>
                  </a:txBody>
                  <a:tcPr marL="32993" marR="32993"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EAF1DD"/>
                    </a:solidFill>
                  </a:tcPr>
                </a:tc>
                <a:tc>
                  <a:txBody>
                    <a:bodyPr/>
                    <a:lstStyle/>
                    <a:p>
                      <a:pPr marL="0" marR="0">
                        <a:lnSpc>
                          <a:spcPct val="115000"/>
                        </a:lnSpc>
                        <a:spcBef>
                          <a:spcPts val="0"/>
                        </a:spcBef>
                        <a:spcAft>
                          <a:spcPts val="0"/>
                        </a:spcAft>
                      </a:pPr>
                      <a:r>
                        <a:rPr lang="en-US" sz="1200">
                          <a:latin typeface="Arial" pitchFamily="34" charset="0"/>
                          <a:ea typeface="Calibri"/>
                          <a:cs typeface="Arial" pitchFamily="34" charset="0"/>
                        </a:rPr>
                        <a:t>Quality Minutes</a:t>
                      </a:r>
                    </a:p>
                  </a:txBody>
                  <a:tcPr marL="32993" marR="32993"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a:latin typeface="Arial" pitchFamily="34" charset="0"/>
                          <a:ea typeface="Calibri"/>
                          <a:cs typeface="Arial" pitchFamily="34" charset="0"/>
                        </a:rPr>
                        <a:t>Defines the content, format and storage of quality committees’ agenda and minutes, and QM staff responsibilities.</a:t>
                      </a:r>
                    </a:p>
                  </a:txBody>
                  <a:tcPr marL="32993" marR="32993"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b="1" i="1" dirty="0">
                          <a:latin typeface="Arial" pitchFamily="34" charset="0"/>
                          <a:ea typeface="Calibri"/>
                          <a:cs typeface="Arial" pitchFamily="34" charset="0"/>
                        </a:rPr>
                        <a:t>O.C.G.A. § 31-7-15 </a:t>
                      </a:r>
                      <a:r>
                        <a:rPr lang="en-US" sz="1200" dirty="0">
                          <a:latin typeface="Arial" pitchFamily="34" charset="0"/>
                          <a:ea typeface="Calibri"/>
                          <a:cs typeface="Arial" pitchFamily="34" charset="0"/>
                        </a:rPr>
                        <a:t>[</a:t>
                      </a:r>
                      <a:r>
                        <a:rPr lang="en-US" sz="1200" dirty="0">
                          <a:solidFill>
                            <a:srgbClr val="000000"/>
                          </a:solidFill>
                          <a:latin typeface="Arial" pitchFamily="34" charset="0"/>
                          <a:ea typeface="Calibri"/>
                          <a:cs typeface="Arial" pitchFamily="34" charset="0"/>
                        </a:rPr>
                        <a:t>Ga. Code #3910 (GA. L. 1975)]</a:t>
                      </a:r>
                      <a:endParaRPr lang="en-US" sz="1200" dirty="0">
                        <a:latin typeface="Arial" pitchFamily="34" charset="0"/>
                        <a:ea typeface="Calibri"/>
                        <a:cs typeface="Arial" pitchFamily="34" charset="0"/>
                      </a:endParaRPr>
                    </a:p>
                  </a:txBody>
                  <a:tcPr marL="32993" marR="32993"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200">
                        <a:latin typeface="Arial" pitchFamily="34" charset="0"/>
                        <a:ea typeface="Calibri"/>
                        <a:cs typeface="Arial" pitchFamily="34" charset="0"/>
                      </a:endParaRPr>
                    </a:p>
                  </a:txBody>
                  <a:tcPr marL="32993" marR="32993"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r>
              <a:tr h="457200">
                <a:tc>
                  <a:txBody>
                    <a:bodyPr/>
                    <a:lstStyle/>
                    <a:p>
                      <a:pPr marL="0" marR="0" algn="ctr">
                        <a:lnSpc>
                          <a:spcPct val="115000"/>
                        </a:lnSpc>
                        <a:spcBef>
                          <a:spcPts val="0"/>
                        </a:spcBef>
                        <a:spcAft>
                          <a:spcPts val="0"/>
                        </a:spcAft>
                      </a:pPr>
                      <a:r>
                        <a:rPr lang="en-US" sz="1200" b="1">
                          <a:latin typeface="Arial" pitchFamily="34" charset="0"/>
                          <a:ea typeface="Calibri"/>
                          <a:cs typeface="Arial" pitchFamily="34" charset="0"/>
                        </a:rPr>
                        <a:t>QM-104</a:t>
                      </a:r>
                      <a:endParaRPr lang="en-US" sz="1200">
                        <a:latin typeface="Arial" pitchFamily="34" charset="0"/>
                        <a:ea typeface="Calibri"/>
                        <a:cs typeface="Arial" pitchFamily="34" charset="0"/>
                      </a:endParaRPr>
                    </a:p>
                  </a:txBody>
                  <a:tcPr marL="32993" marR="32993"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EAF1DD"/>
                    </a:solidFill>
                  </a:tcPr>
                </a:tc>
                <a:tc>
                  <a:txBody>
                    <a:bodyPr/>
                    <a:lstStyle/>
                    <a:p>
                      <a:pPr marL="0" marR="0">
                        <a:lnSpc>
                          <a:spcPct val="115000"/>
                        </a:lnSpc>
                        <a:spcBef>
                          <a:spcPts val="0"/>
                        </a:spcBef>
                        <a:spcAft>
                          <a:spcPts val="0"/>
                        </a:spcAft>
                      </a:pPr>
                      <a:r>
                        <a:rPr lang="en-US" sz="1200">
                          <a:latin typeface="Arial" pitchFamily="34" charset="0"/>
                          <a:ea typeface="Calibri"/>
                          <a:cs typeface="Arial" pitchFamily="34" charset="0"/>
                        </a:rPr>
                        <a:t>Conflict of Interest</a:t>
                      </a:r>
                    </a:p>
                  </a:txBody>
                  <a:tcPr marL="32993" marR="32993"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a:latin typeface="Arial" pitchFamily="34" charset="0"/>
                          <a:ea typeface="Calibri"/>
                          <a:cs typeface="Arial" pitchFamily="34" charset="0"/>
                        </a:rPr>
                        <a:t>Defines conflict of interest for quality activities and provides an attestation sheet.</a:t>
                      </a:r>
                    </a:p>
                  </a:txBody>
                  <a:tcPr marL="32993" marR="32993"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200" dirty="0">
                        <a:latin typeface="Arial" pitchFamily="34" charset="0"/>
                        <a:ea typeface="Calibri"/>
                        <a:cs typeface="Arial" pitchFamily="34" charset="0"/>
                      </a:endParaRPr>
                    </a:p>
                  </a:txBody>
                  <a:tcPr marL="32993" marR="32993"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200">
                        <a:latin typeface="Arial" pitchFamily="34" charset="0"/>
                        <a:ea typeface="Calibri"/>
                        <a:cs typeface="Arial" pitchFamily="34" charset="0"/>
                      </a:endParaRPr>
                    </a:p>
                  </a:txBody>
                  <a:tcPr marL="32993" marR="32993"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r>
              <a:tr h="457200">
                <a:tc>
                  <a:txBody>
                    <a:bodyPr/>
                    <a:lstStyle/>
                    <a:p>
                      <a:pPr marL="0" marR="0" algn="ctr">
                        <a:lnSpc>
                          <a:spcPct val="115000"/>
                        </a:lnSpc>
                        <a:spcBef>
                          <a:spcPts val="0"/>
                        </a:spcBef>
                        <a:spcAft>
                          <a:spcPts val="0"/>
                        </a:spcAft>
                      </a:pPr>
                      <a:r>
                        <a:rPr lang="en-US" sz="1200" b="1">
                          <a:latin typeface="Arial" pitchFamily="34" charset="0"/>
                          <a:ea typeface="Calibri"/>
                          <a:cs typeface="Arial" pitchFamily="34" charset="0"/>
                        </a:rPr>
                        <a:t>QM- 105</a:t>
                      </a:r>
                      <a:endParaRPr lang="en-US" sz="1200">
                        <a:latin typeface="Arial" pitchFamily="34" charset="0"/>
                        <a:ea typeface="Calibri"/>
                        <a:cs typeface="Arial" pitchFamily="34" charset="0"/>
                      </a:endParaRPr>
                    </a:p>
                  </a:txBody>
                  <a:tcPr marL="32993" marR="32993"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EAF1DD"/>
                    </a:solidFill>
                  </a:tcPr>
                </a:tc>
                <a:tc>
                  <a:txBody>
                    <a:bodyPr/>
                    <a:lstStyle/>
                    <a:p>
                      <a:pPr marL="0" marR="0">
                        <a:lnSpc>
                          <a:spcPct val="115000"/>
                        </a:lnSpc>
                        <a:spcBef>
                          <a:spcPts val="0"/>
                        </a:spcBef>
                        <a:spcAft>
                          <a:spcPts val="0"/>
                        </a:spcAft>
                      </a:pPr>
                      <a:r>
                        <a:rPr lang="en-US" sz="1200" dirty="0">
                          <a:latin typeface="Arial" pitchFamily="34" charset="0"/>
                          <a:ea typeface="Calibri"/>
                          <a:cs typeface="Arial" pitchFamily="34" charset="0"/>
                        </a:rPr>
                        <a:t>Confidentiality</a:t>
                      </a:r>
                    </a:p>
                  </a:txBody>
                  <a:tcPr marL="32993" marR="32993"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Arial" pitchFamily="34" charset="0"/>
                          <a:ea typeface="Calibri"/>
                          <a:cs typeface="Arial" pitchFamily="34" charset="0"/>
                        </a:rPr>
                        <a:t>Defines confidentiality for quality activities and provides and confidentiality agreement.</a:t>
                      </a:r>
                    </a:p>
                  </a:txBody>
                  <a:tcPr marL="32993" marR="32993"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b="1" i="1" dirty="0">
                          <a:latin typeface="Arial" pitchFamily="34" charset="0"/>
                          <a:ea typeface="Calibri"/>
                          <a:cs typeface="Arial" pitchFamily="34" charset="0"/>
                        </a:rPr>
                        <a:t>O.C.G.A. § 31-7-15 </a:t>
                      </a:r>
                      <a:r>
                        <a:rPr lang="en-US" sz="1200" dirty="0">
                          <a:latin typeface="Arial" pitchFamily="34" charset="0"/>
                          <a:ea typeface="Calibri"/>
                          <a:cs typeface="Arial" pitchFamily="34" charset="0"/>
                        </a:rPr>
                        <a:t>[</a:t>
                      </a:r>
                      <a:r>
                        <a:rPr lang="en-US" sz="1200" dirty="0">
                          <a:solidFill>
                            <a:srgbClr val="000000"/>
                          </a:solidFill>
                          <a:latin typeface="Arial" pitchFamily="34" charset="0"/>
                          <a:ea typeface="Calibri"/>
                          <a:cs typeface="Arial" pitchFamily="34" charset="0"/>
                        </a:rPr>
                        <a:t>Ga. Code #3910 (GA. L. 1975)]</a:t>
                      </a:r>
                      <a:endParaRPr lang="en-US" sz="1200" dirty="0">
                        <a:latin typeface="Arial" pitchFamily="34" charset="0"/>
                        <a:ea typeface="Calibri"/>
                        <a:cs typeface="Arial" pitchFamily="34" charset="0"/>
                      </a:endParaRPr>
                    </a:p>
                  </a:txBody>
                  <a:tcPr marL="32993" marR="32993"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200">
                        <a:latin typeface="Arial" pitchFamily="34" charset="0"/>
                        <a:ea typeface="Calibri"/>
                        <a:cs typeface="Arial" pitchFamily="34" charset="0"/>
                      </a:endParaRPr>
                    </a:p>
                  </a:txBody>
                  <a:tcPr marL="32993" marR="32993"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r>
              <a:tr h="609600">
                <a:tc>
                  <a:txBody>
                    <a:bodyPr/>
                    <a:lstStyle/>
                    <a:p>
                      <a:pPr marL="0" marR="0" algn="ctr">
                        <a:lnSpc>
                          <a:spcPct val="115000"/>
                        </a:lnSpc>
                        <a:spcBef>
                          <a:spcPts val="0"/>
                        </a:spcBef>
                        <a:spcAft>
                          <a:spcPts val="0"/>
                        </a:spcAft>
                      </a:pPr>
                      <a:r>
                        <a:rPr lang="en-US" sz="1200" b="1" dirty="0">
                          <a:latin typeface="Arial" pitchFamily="34" charset="0"/>
                          <a:ea typeface="Calibri"/>
                          <a:cs typeface="Arial" pitchFamily="34" charset="0"/>
                        </a:rPr>
                        <a:t>QM-106</a:t>
                      </a:r>
                      <a:endParaRPr lang="en-US" sz="1200" dirty="0">
                        <a:latin typeface="Arial" pitchFamily="34" charset="0"/>
                        <a:ea typeface="Calibri"/>
                        <a:cs typeface="Arial" pitchFamily="34" charset="0"/>
                      </a:endParaRPr>
                    </a:p>
                  </a:txBody>
                  <a:tcPr marL="32993" marR="32993"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EAF1DD"/>
                    </a:solidFill>
                  </a:tcPr>
                </a:tc>
                <a:tc>
                  <a:txBody>
                    <a:bodyPr/>
                    <a:lstStyle/>
                    <a:p>
                      <a:pPr marL="0" marR="0">
                        <a:lnSpc>
                          <a:spcPct val="115000"/>
                        </a:lnSpc>
                        <a:spcBef>
                          <a:spcPts val="0"/>
                        </a:spcBef>
                        <a:spcAft>
                          <a:spcPts val="0"/>
                        </a:spcAft>
                      </a:pPr>
                      <a:r>
                        <a:rPr lang="en-US" sz="1200">
                          <a:latin typeface="Arial" pitchFamily="34" charset="0"/>
                          <a:ea typeface="Calibri"/>
                          <a:cs typeface="Arial" pitchFamily="34" charset="0"/>
                        </a:rPr>
                        <a:t>Chartering Sub-Committees</a:t>
                      </a:r>
                    </a:p>
                  </a:txBody>
                  <a:tcPr marL="32993" marR="32993"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Arial" pitchFamily="34" charset="0"/>
                          <a:ea typeface="Calibri"/>
                          <a:cs typeface="Arial" pitchFamily="34" charset="0"/>
                        </a:rPr>
                        <a:t>Defines the process for chartering sub-committees and ad hoc committees/ teams from the Quality Committee</a:t>
                      </a:r>
                    </a:p>
                  </a:txBody>
                  <a:tcPr marL="32993" marR="32993"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200" dirty="0">
                        <a:latin typeface="Arial" pitchFamily="34" charset="0"/>
                        <a:ea typeface="Calibri"/>
                        <a:cs typeface="Arial" pitchFamily="34" charset="0"/>
                      </a:endParaRPr>
                    </a:p>
                  </a:txBody>
                  <a:tcPr marL="32993" marR="32993"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200" dirty="0">
                        <a:latin typeface="Arial" pitchFamily="34" charset="0"/>
                        <a:ea typeface="Calibri"/>
                        <a:cs typeface="Arial" pitchFamily="34" charset="0"/>
                      </a:endParaRPr>
                    </a:p>
                  </a:txBody>
                  <a:tcPr marL="32993" marR="32993"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r>
            </a:tbl>
          </a:graphicData>
        </a:graphic>
      </p:graphicFrame>
      <p:sp>
        <p:nvSpPr>
          <p:cNvPr id="6" name="Title 5"/>
          <p:cNvSpPr>
            <a:spLocks noGrp="1"/>
          </p:cNvSpPr>
          <p:nvPr>
            <p:ph type="title"/>
          </p:nvPr>
        </p:nvSpPr>
        <p:spPr/>
        <p:txBody>
          <a:bodyPr>
            <a:normAutofit/>
          </a:bodyPr>
          <a:lstStyle/>
          <a:p>
            <a:r>
              <a:rPr lang="en-US" dirty="0" smtClean="0">
                <a:solidFill>
                  <a:schemeClr val="accent1">
                    <a:lumMod val="50000"/>
                  </a:schemeClr>
                </a:solidFill>
                <a:latin typeface="Arial" pitchFamily="34" charset="0"/>
                <a:cs typeface="Arial" pitchFamily="34" charset="0"/>
              </a:rPr>
              <a:t>Policy Templates </a:t>
            </a:r>
            <a:r>
              <a:rPr lang="en-US" dirty="0" smtClean="0">
                <a:solidFill>
                  <a:schemeClr val="accent1">
                    <a:lumMod val="50000"/>
                  </a:schemeClr>
                </a:solidFill>
              </a:rPr>
              <a:t/>
            </a:r>
            <a:br>
              <a:rPr lang="en-US" dirty="0" smtClean="0">
                <a:solidFill>
                  <a:schemeClr val="accent1">
                    <a:lumMod val="50000"/>
                  </a:schemeClr>
                </a:solidFill>
              </a:rPr>
            </a:br>
            <a:r>
              <a:rPr lang="en-US" sz="1800" dirty="0" smtClean="0">
                <a:solidFill>
                  <a:schemeClr val="accent1">
                    <a:lumMod val="50000"/>
                  </a:schemeClr>
                </a:solidFill>
                <a:latin typeface="Arial" pitchFamily="34" charset="0"/>
                <a:cs typeface="Arial" pitchFamily="34" charset="0"/>
              </a:rPr>
              <a:t>available as part of GAPHC Quality Manuals </a:t>
            </a:r>
            <a:r>
              <a:rPr lang="en-US" sz="1800" dirty="0" smtClean="0">
                <a:solidFill>
                  <a:schemeClr val="accent1">
                    <a:lumMod val="50000"/>
                  </a:schemeClr>
                </a:solidFill>
                <a:latin typeface="Arial" pitchFamily="34" charset="0"/>
                <a:cs typeface="Arial" pitchFamily="34" charset="0"/>
                <a:hlinkClick r:id="rId3"/>
              </a:rPr>
              <a:t>http://</a:t>
            </a:r>
            <a:r>
              <a:rPr lang="en-US" sz="1800" i="1" u="sng" dirty="0" smtClean="0">
                <a:solidFill>
                  <a:schemeClr val="accent1">
                    <a:lumMod val="50000"/>
                  </a:schemeClr>
                </a:solidFill>
                <a:latin typeface="Arial" pitchFamily="34" charset="0"/>
                <a:cs typeface="Arial" pitchFamily="34" charset="0"/>
                <a:hlinkClick r:id="rId3"/>
              </a:rPr>
              <a:t>www.gaphc.org </a:t>
            </a:r>
            <a:endParaRPr lang="en-US" sz="1800" dirty="0">
              <a:solidFill>
                <a:schemeClr val="accent1">
                  <a:lumMod val="50000"/>
                </a:schemeClr>
              </a:solidFill>
            </a:endParaRPr>
          </a:p>
        </p:txBody>
      </p:sp>
      <p:sp>
        <p:nvSpPr>
          <p:cNvPr id="3" name="Slide Number Placeholder 2"/>
          <p:cNvSpPr>
            <a:spLocks noGrp="1"/>
          </p:cNvSpPr>
          <p:nvPr>
            <p:ph type="sldNum" sz="quarter" idx="12"/>
          </p:nvPr>
        </p:nvSpPr>
        <p:spPr/>
        <p:txBody>
          <a:bodyPr/>
          <a:lstStyle/>
          <a:p>
            <a:fld id="{B56719F8-2E74-4C36-B1DD-950CD0D24053}" type="slidenum">
              <a:rPr lang="en-US" smtClean="0"/>
              <a:pPr/>
              <a:t>48</a:t>
            </a:fld>
            <a:endParaRPr lang="en-U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Chart description</a:t>
            </a:r>
            <a:endParaRPr lang="en-US" dirty="0"/>
          </a:p>
        </p:txBody>
      </p:sp>
      <p:sp>
        <p:nvSpPr>
          <p:cNvPr id="6" name="Content Placeholder 5"/>
          <p:cNvSpPr>
            <a:spLocks noGrp="1"/>
          </p:cNvSpPr>
          <p:nvPr>
            <p:ph idx="1"/>
          </p:nvPr>
        </p:nvSpPr>
        <p:spPr>
          <a:xfrm>
            <a:off x="457200" y="1447800"/>
            <a:ext cx="8229600" cy="4953000"/>
          </a:xfrm>
        </p:spPr>
        <p:txBody>
          <a:bodyPr>
            <a:normAutofit fontScale="47500" lnSpcReduction="20000"/>
          </a:bodyPr>
          <a:lstStyle/>
          <a:p>
            <a:pPr marL="0" indent="0">
              <a:buNone/>
            </a:pPr>
            <a:r>
              <a:rPr lang="en-US" sz="3800" dirty="0" smtClean="0">
                <a:latin typeface="Arial" pitchFamily="34" charset="0"/>
                <a:cs typeface="Arial" pitchFamily="34" charset="0"/>
              </a:rPr>
              <a:t>The </a:t>
            </a:r>
            <a:r>
              <a:rPr lang="en-US" sz="3800" dirty="0">
                <a:latin typeface="Arial" pitchFamily="34" charset="0"/>
                <a:cs typeface="Arial" pitchFamily="34" charset="0"/>
              </a:rPr>
              <a:t>headings of the columns are policy number, policy name, summary, regulatory or standard related to policy, and rev. date.  The row labels are QM-101, QM-102, QM-103, QM-104, QM-105, and QM-106.  The corresponding policy names for these categories, from beginning to end, are QM program, quality committee, quality minutes, conflict of interest, confidentiality, and chartering sub-committees.   The corresponding summary comments in the summary column for these categories, from beginning to end, are describes the organization’s quality program to comply with organizational needs regulatory requirements and accreditations, describes the organization’s quality committee roles and responsibilities, defines the content format and storage of quality committee’s agenda and minutes and QM staff responsibilities, defines conflict of interest for quality activities and provides an attestation sheet, defines confidentiality for quality activities and provides and confidentiality agreement, and defines the process for chartering sub-committees and ad hoc committees/teams from the quality committee.  The corresponding regulatory or standard related to policy for these categories, from beginning to end, are HRSA FTCA </a:t>
            </a:r>
            <a:r>
              <a:rPr lang="en-US" sz="3800" u="sng" dirty="0" smtClean="0">
                <a:latin typeface="Arial" pitchFamily="34" charset="0"/>
                <a:cs typeface="Arial" pitchFamily="34" charset="0"/>
                <a:hlinkClick r:id="rId2"/>
              </a:rPr>
              <a:t>http://bphc.hrsa.gov/policiesregulations/policies/index.html</a:t>
            </a:r>
            <a:r>
              <a:rPr lang="en-US" sz="3800" dirty="0" smtClean="0">
                <a:latin typeface="Arial" pitchFamily="34" charset="0"/>
                <a:cs typeface="Arial" pitchFamily="34" charset="0"/>
              </a:rPr>
              <a:t>, </a:t>
            </a:r>
            <a:r>
              <a:rPr lang="en-US" sz="3800" dirty="0">
                <a:latin typeface="Arial" pitchFamily="34" charset="0"/>
                <a:cs typeface="Arial" pitchFamily="34" charset="0"/>
              </a:rPr>
              <a:t>HRSA FTCA </a:t>
            </a:r>
            <a:r>
              <a:rPr lang="en-US" sz="3800" u="sng" dirty="0" smtClean="0">
                <a:latin typeface="Arial" pitchFamily="34" charset="0"/>
                <a:cs typeface="Arial" pitchFamily="34" charset="0"/>
                <a:hlinkClick r:id="rId2"/>
              </a:rPr>
              <a:t>http://bphc.hrsa.gov/policiesregulations/policies/index.html</a:t>
            </a:r>
            <a:r>
              <a:rPr lang="en-US" sz="3800" dirty="0" smtClean="0">
                <a:latin typeface="Arial" pitchFamily="34" charset="0"/>
                <a:cs typeface="Arial" pitchFamily="34" charset="0"/>
              </a:rPr>
              <a:t>O.C.G.A</a:t>
            </a:r>
            <a:r>
              <a:rPr lang="en-US" sz="3800" dirty="0">
                <a:latin typeface="Arial" pitchFamily="34" charset="0"/>
                <a:cs typeface="Arial" pitchFamily="34" charset="0"/>
              </a:rPr>
              <a:t>. § 31-7-15 [Ga. Code #3910 (GA. L. 1975)] , O.C.G.A. § 31-7-15 [Ga. Code #3910 (GA. L. 1975)] </a:t>
            </a:r>
            <a:r>
              <a:rPr lang="en-US" sz="3800" dirty="0" smtClean="0">
                <a:latin typeface="Arial" pitchFamily="34" charset="0"/>
                <a:cs typeface="Arial" pitchFamily="34" charset="0"/>
              </a:rPr>
              <a:t>, </a:t>
            </a:r>
            <a:r>
              <a:rPr lang="en-US" sz="3800" dirty="0">
                <a:latin typeface="Arial" pitchFamily="34" charset="0"/>
                <a:cs typeface="Arial" pitchFamily="34" charset="0"/>
              </a:rPr>
              <a:t>blank cell, O.C.G.A. § 31-7-15 [Ga. Code #3910 (GA. L. 1975)] , and the bottom cell is blank.  The revised date column is blank.</a:t>
            </a:r>
          </a:p>
          <a:p>
            <a:endParaRPr lang="en-US" dirty="0"/>
          </a:p>
        </p:txBody>
      </p:sp>
      <p:sp>
        <p:nvSpPr>
          <p:cNvPr id="4" name="Slide Number Placeholder 3"/>
          <p:cNvSpPr>
            <a:spLocks noGrp="1"/>
          </p:cNvSpPr>
          <p:nvPr>
            <p:ph type="sldNum" sz="quarter" idx="12"/>
          </p:nvPr>
        </p:nvSpPr>
        <p:spPr/>
        <p:txBody>
          <a:bodyPr/>
          <a:lstStyle/>
          <a:p>
            <a:fld id="{B56719F8-2E74-4C36-B1DD-950CD0D24053}" type="slidenum">
              <a:rPr lang="en-US" smtClean="0"/>
              <a:pPr/>
              <a:t>49</a:t>
            </a:fld>
            <a:endParaRPr lang="en-US"/>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0" y="228600"/>
            <a:ext cx="8458200" cy="457200"/>
          </a:xfrm>
        </p:spPr>
        <p:txBody>
          <a:bodyPr>
            <a:noAutofit/>
          </a:bodyPr>
          <a:lstStyle/>
          <a:p>
            <a:r>
              <a:rPr lang="en-US" sz="2800" dirty="0" smtClean="0">
                <a:solidFill>
                  <a:schemeClr val="bg1"/>
                </a:solidFill>
                <a:latin typeface="Arial" pitchFamily="34" charset="0"/>
                <a:cs typeface="Arial" pitchFamily="34" charset="0"/>
              </a:rPr>
              <a:t>Office of Quality &amp; Data Activities</a:t>
            </a:r>
          </a:p>
        </p:txBody>
      </p:sp>
      <p:sp>
        <p:nvSpPr>
          <p:cNvPr id="4099" name="Content Placeholder 2"/>
          <p:cNvSpPr>
            <a:spLocks noGrp="1"/>
          </p:cNvSpPr>
          <p:nvPr>
            <p:ph idx="1"/>
          </p:nvPr>
        </p:nvSpPr>
        <p:spPr>
          <a:xfrm>
            <a:off x="533400" y="1524000"/>
            <a:ext cx="7924800" cy="4876800"/>
          </a:xfrm>
        </p:spPr>
        <p:txBody>
          <a:bodyPr>
            <a:normAutofit lnSpcReduction="10000"/>
          </a:bodyPr>
          <a:lstStyle/>
          <a:p>
            <a:pPr>
              <a:lnSpc>
                <a:spcPct val="80000"/>
              </a:lnSpc>
            </a:pPr>
            <a:r>
              <a:rPr lang="en-US" sz="3000" dirty="0" smtClean="0">
                <a:latin typeface="Arial" pitchFamily="34" charset="0"/>
                <a:cs typeface="Arial" pitchFamily="34" charset="0"/>
              </a:rPr>
              <a:t>Federal Tort Claims Act deeming</a:t>
            </a:r>
          </a:p>
          <a:p>
            <a:pPr lvl="1">
              <a:lnSpc>
                <a:spcPct val="80000"/>
              </a:lnSpc>
            </a:pPr>
            <a:r>
              <a:rPr lang="en-US" sz="2600" dirty="0" smtClean="0">
                <a:latin typeface="Arial" pitchFamily="34" charset="0"/>
                <a:cs typeface="Arial" pitchFamily="34" charset="0"/>
              </a:rPr>
              <a:t>Health centers and free clinics</a:t>
            </a:r>
          </a:p>
          <a:p>
            <a:pPr lvl="1">
              <a:lnSpc>
                <a:spcPct val="80000"/>
              </a:lnSpc>
            </a:pPr>
            <a:r>
              <a:rPr lang="en-US" sz="2600" dirty="0" smtClean="0">
                <a:latin typeface="Arial" pitchFamily="34" charset="0"/>
                <a:cs typeface="Arial" pitchFamily="34" charset="0"/>
              </a:rPr>
              <a:t>ECRI resources</a:t>
            </a:r>
          </a:p>
          <a:p>
            <a:pPr>
              <a:lnSpc>
                <a:spcPct val="80000"/>
              </a:lnSpc>
            </a:pPr>
            <a:r>
              <a:rPr lang="en-US" sz="3000" dirty="0" smtClean="0">
                <a:latin typeface="Arial" pitchFamily="34" charset="0"/>
                <a:cs typeface="Arial" pitchFamily="34" charset="0"/>
              </a:rPr>
              <a:t>Data collection and analysis</a:t>
            </a:r>
          </a:p>
          <a:p>
            <a:pPr lvl="1">
              <a:lnSpc>
                <a:spcPct val="80000"/>
              </a:lnSpc>
            </a:pPr>
            <a:r>
              <a:rPr lang="en-US" sz="2600" dirty="0" smtClean="0">
                <a:latin typeface="Arial" pitchFamily="34" charset="0"/>
                <a:cs typeface="Arial" pitchFamily="34" charset="0"/>
              </a:rPr>
              <a:t>UDS, patient survey, EHB</a:t>
            </a:r>
          </a:p>
          <a:p>
            <a:pPr>
              <a:lnSpc>
                <a:spcPct val="80000"/>
              </a:lnSpc>
            </a:pPr>
            <a:r>
              <a:rPr lang="en-US" sz="3000" dirty="0" smtClean="0">
                <a:latin typeface="Arial" pitchFamily="34" charset="0"/>
                <a:cs typeface="Arial" pitchFamily="34" charset="0"/>
              </a:rPr>
              <a:t>Health Information Technology</a:t>
            </a:r>
          </a:p>
          <a:p>
            <a:pPr lvl="1">
              <a:lnSpc>
                <a:spcPct val="80000"/>
              </a:lnSpc>
            </a:pPr>
            <a:r>
              <a:rPr lang="en-US" sz="2600" dirty="0" smtClean="0">
                <a:latin typeface="Arial" pitchFamily="34" charset="0"/>
                <a:cs typeface="Arial" pitchFamily="34" charset="0"/>
              </a:rPr>
              <a:t>Adoption, meaningful use, health info exchange</a:t>
            </a:r>
          </a:p>
          <a:p>
            <a:pPr>
              <a:lnSpc>
                <a:spcPct val="80000"/>
              </a:lnSpc>
            </a:pPr>
            <a:r>
              <a:rPr lang="en-US" sz="3000" dirty="0" smtClean="0">
                <a:latin typeface="Arial" pitchFamily="34" charset="0"/>
                <a:cs typeface="Arial" pitchFamily="34" charset="0"/>
              </a:rPr>
              <a:t>Quality</a:t>
            </a:r>
          </a:p>
          <a:p>
            <a:pPr lvl="1">
              <a:lnSpc>
                <a:spcPct val="80000"/>
              </a:lnSpc>
            </a:pPr>
            <a:r>
              <a:rPr lang="en-US" sz="2600" dirty="0" smtClean="0">
                <a:latin typeface="Arial" pitchFamily="34" charset="0"/>
                <a:cs typeface="Arial" pitchFamily="34" charset="0"/>
              </a:rPr>
              <a:t>Third party quality recognition</a:t>
            </a:r>
          </a:p>
          <a:p>
            <a:pPr lvl="1">
              <a:lnSpc>
                <a:spcPct val="80000"/>
              </a:lnSpc>
            </a:pPr>
            <a:r>
              <a:rPr lang="en-US" sz="2600" dirty="0" smtClean="0">
                <a:latin typeface="Arial" pitchFamily="34" charset="0"/>
                <a:cs typeface="Arial" pitchFamily="34" charset="0"/>
              </a:rPr>
              <a:t>Aligning technical assistance for PCMH transformation</a:t>
            </a:r>
          </a:p>
          <a:p>
            <a:pPr lvl="1">
              <a:lnSpc>
                <a:spcPct val="80000"/>
              </a:lnSpc>
            </a:pPr>
            <a:r>
              <a:rPr lang="en-US" sz="2600" dirty="0" smtClean="0">
                <a:latin typeface="Arial" pitchFamily="34" charset="0"/>
                <a:cs typeface="Arial" pitchFamily="34" charset="0"/>
              </a:rPr>
              <a:t>CMS</a:t>
            </a:r>
          </a:p>
          <a:p>
            <a:pPr lvl="1">
              <a:lnSpc>
                <a:spcPct val="80000"/>
              </a:lnSpc>
            </a:pPr>
            <a:endParaRPr lang="en-US" sz="2600" dirty="0" smtClean="0">
              <a:latin typeface="Arial" pitchFamily="34" charset="0"/>
              <a:cs typeface="Arial" pitchFamily="34" charset="0"/>
            </a:endParaRPr>
          </a:p>
          <a:p>
            <a:pPr>
              <a:lnSpc>
                <a:spcPct val="80000"/>
              </a:lnSpc>
            </a:pPr>
            <a:endParaRPr lang="en-US" sz="1700" dirty="0" smtClean="0">
              <a:latin typeface="Arial" pitchFamily="34" charset="0"/>
              <a:cs typeface="Arial" pitchFamily="34" charset="0"/>
            </a:endParaRPr>
          </a:p>
          <a:p>
            <a:endParaRPr lang="en-US"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52400" y="1600200"/>
          <a:ext cx="8839200" cy="4694432"/>
        </p:xfrm>
        <a:graphic>
          <a:graphicData uri="http://schemas.openxmlformats.org/drawingml/2006/table">
            <a:tbl>
              <a:tblPr firstRow="1" firstCol="1"/>
              <a:tblGrid>
                <a:gridCol w="838200"/>
                <a:gridCol w="1981200"/>
                <a:gridCol w="2895600"/>
                <a:gridCol w="2514600"/>
                <a:gridCol w="609600"/>
              </a:tblGrid>
              <a:tr h="297392">
                <a:tc>
                  <a:txBody>
                    <a:bodyPr/>
                    <a:lstStyle/>
                    <a:p>
                      <a:pPr marL="0" marR="0" algn="ctr">
                        <a:lnSpc>
                          <a:spcPct val="115000"/>
                        </a:lnSpc>
                        <a:spcBef>
                          <a:spcPts val="0"/>
                        </a:spcBef>
                        <a:spcAft>
                          <a:spcPts val="0"/>
                        </a:spcAft>
                      </a:pPr>
                      <a:r>
                        <a:rPr lang="en-US" sz="1200" b="1" i="1" dirty="0">
                          <a:latin typeface="Arial" pitchFamily="34" charset="0"/>
                          <a:ea typeface="Calibri"/>
                          <a:cs typeface="Arial" pitchFamily="34" charset="0"/>
                        </a:rPr>
                        <a:t>Policy Number</a:t>
                      </a:r>
                      <a:endParaRPr lang="en-US" sz="1200" dirty="0">
                        <a:latin typeface="Arial" pitchFamily="34" charset="0"/>
                        <a:ea typeface="Calibri"/>
                        <a:cs typeface="Arial" pitchFamily="34" charset="0"/>
                      </a:endParaRPr>
                    </a:p>
                  </a:txBody>
                  <a:tcPr marL="32993" marR="32993"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EAF1DD"/>
                    </a:solidFill>
                  </a:tcPr>
                </a:tc>
                <a:tc>
                  <a:txBody>
                    <a:bodyPr/>
                    <a:lstStyle/>
                    <a:p>
                      <a:pPr marL="0" marR="0" algn="ctr">
                        <a:lnSpc>
                          <a:spcPct val="115000"/>
                        </a:lnSpc>
                        <a:spcBef>
                          <a:spcPts val="0"/>
                        </a:spcBef>
                        <a:spcAft>
                          <a:spcPts val="0"/>
                        </a:spcAft>
                      </a:pPr>
                      <a:r>
                        <a:rPr lang="en-US" sz="1200" b="1" i="1" dirty="0">
                          <a:latin typeface="Arial" pitchFamily="34" charset="0"/>
                          <a:ea typeface="Calibri"/>
                          <a:cs typeface="Arial" pitchFamily="34" charset="0"/>
                        </a:rPr>
                        <a:t>Policy Name</a:t>
                      </a:r>
                      <a:endParaRPr lang="en-US" sz="1200" dirty="0">
                        <a:latin typeface="Arial" pitchFamily="34" charset="0"/>
                        <a:ea typeface="Calibri"/>
                        <a:cs typeface="Arial" pitchFamily="34" charset="0"/>
                      </a:endParaRPr>
                    </a:p>
                  </a:txBody>
                  <a:tcPr marL="32993" marR="32993"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EAF1DD"/>
                    </a:solidFill>
                  </a:tcPr>
                </a:tc>
                <a:tc>
                  <a:txBody>
                    <a:bodyPr/>
                    <a:lstStyle/>
                    <a:p>
                      <a:pPr marL="0" marR="0" algn="ctr">
                        <a:lnSpc>
                          <a:spcPct val="115000"/>
                        </a:lnSpc>
                        <a:spcBef>
                          <a:spcPts val="0"/>
                        </a:spcBef>
                        <a:spcAft>
                          <a:spcPts val="0"/>
                        </a:spcAft>
                      </a:pPr>
                      <a:r>
                        <a:rPr lang="en-US" sz="1200" b="1" i="1" dirty="0">
                          <a:latin typeface="Arial" pitchFamily="34" charset="0"/>
                          <a:ea typeface="Calibri"/>
                          <a:cs typeface="Arial" pitchFamily="34" charset="0"/>
                        </a:rPr>
                        <a:t>Summary</a:t>
                      </a:r>
                      <a:endParaRPr lang="en-US" sz="1200" dirty="0">
                        <a:latin typeface="Arial" pitchFamily="34" charset="0"/>
                        <a:ea typeface="Calibri"/>
                        <a:cs typeface="Arial" pitchFamily="34" charset="0"/>
                      </a:endParaRPr>
                    </a:p>
                  </a:txBody>
                  <a:tcPr marL="32993" marR="32993"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EAF1DD"/>
                    </a:solidFill>
                  </a:tcPr>
                </a:tc>
                <a:tc>
                  <a:txBody>
                    <a:bodyPr/>
                    <a:lstStyle/>
                    <a:p>
                      <a:pPr marL="0" marR="0" algn="ctr">
                        <a:lnSpc>
                          <a:spcPct val="115000"/>
                        </a:lnSpc>
                        <a:spcBef>
                          <a:spcPts val="0"/>
                        </a:spcBef>
                        <a:spcAft>
                          <a:spcPts val="0"/>
                        </a:spcAft>
                      </a:pPr>
                      <a:r>
                        <a:rPr lang="en-US" sz="1200" b="1" i="1">
                          <a:latin typeface="Arial" pitchFamily="34" charset="0"/>
                          <a:ea typeface="Calibri"/>
                          <a:cs typeface="Arial" pitchFamily="34" charset="0"/>
                        </a:rPr>
                        <a:t>Regulatory or Standard Related to Policy</a:t>
                      </a:r>
                      <a:endParaRPr lang="en-US" sz="1200">
                        <a:latin typeface="Arial" pitchFamily="34" charset="0"/>
                        <a:ea typeface="Calibri"/>
                        <a:cs typeface="Arial" pitchFamily="34" charset="0"/>
                      </a:endParaRPr>
                    </a:p>
                  </a:txBody>
                  <a:tcPr marL="32993" marR="32993"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EAF1DD"/>
                    </a:solidFill>
                  </a:tcPr>
                </a:tc>
                <a:tc>
                  <a:txBody>
                    <a:bodyPr/>
                    <a:lstStyle/>
                    <a:p>
                      <a:pPr marL="0" marR="0" algn="ctr">
                        <a:lnSpc>
                          <a:spcPct val="115000"/>
                        </a:lnSpc>
                        <a:spcBef>
                          <a:spcPts val="0"/>
                        </a:spcBef>
                        <a:spcAft>
                          <a:spcPts val="0"/>
                        </a:spcAft>
                      </a:pPr>
                      <a:r>
                        <a:rPr lang="en-US" sz="1200" b="1" i="1" dirty="0" smtClean="0">
                          <a:latin typeface="Arial" pitchFamily="34" charset="0"/>
                          <a:ea typeface="Calibri"/>
                          <a:cs typeface="Arial" pitchFamily="34" charset="0"/>
                        </a:rPr>
                        <a:t>Rev. </a:t>
                      </a:r>
                      <a:r>
                        <a:rPr lang="en-US" sz="1200" b="1" i="1" dirty="0">
                          <a:latin typeface="Arial" pitchFamily="34" charset="0"/>
                          <a:ea typeface="Calibri"/>
                          <a:cs typeface="Arial" pitchFamily="34" charset="0"/>
                        </a:rPr>
                        <a:t>Date</a:t>
                      </a:r>
                      <a:endParaRPr lang="en-US" sz="1200" dirty="0">
                        <a:latin typeface="Arial" pitchFamily="34" charset="0"/>
                        <a:ea typeface="Calibri"/>
                        <a:cs typeface="Arial" pitchFamily="34" charset="0"/>
                      </a:endParaRPr>
                    </a:p>
                  </a:txBody>
                  <a:tcPr marL="32993" marR="32993"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EAF1DD"/>
                    </a:solidFill>
                  </a:tcPr>
                </a:tc>
              </a:tr>
              <a:tr h="421476">
                <a:tc>
                  <a:txBody>
                    <a:bodyPr/>
                    <a:lstStyle/>
                    <a:p>
                      <a:pPr marL="0" marR="0" algn="ctr">
                        <a:lnSpc>
                          <a:spcPct val="115000"/>
                        </a:lnSpc>
                        <a:spcBef>
                          <a:spcPts val="0"/>
                        </a:spcBef>
                        <a:spcAft>
                          <a:spcPts val="0"/>
                        </a:spcAft>
                      </a:pPr>
                      <a:r>
                        <a:rPr lang="en-US" sz="1200" b="1" dirty="0">
                          <a:latin typeface="Arial" pitchFamily="34" charset="0"/>
                          <a:ea typeface="Calibri"/>
                          <a:cs typeface="Arial" pitchFamily="34" charset="0"/>
                        </a:rPr>
                        <a:t>QM-107</a:t>
                      </a:r>
                      <a:endParaRPr lang="en-US" sz="1200" dirty="0">
                        <a:latin typeface="Arial" pitchFamily="34" charset="0"/>
                        <a:ea typeface="Calibri"/>
                        <a:cs typeface="Arial" pitchFamily="34" charset="0"/>
                      </a:endParaRPr>
                    </a:p>
                  </a:txBody>
                  <a:tcPr marL="32993" marR="32993"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EAF1DD"/>
                    </a:solidFill>
                  </a:tcPr>
                </a:tc>
                <a:tc>
                  <a:txBody>
                    <a:bodyPr/>
                    <a:lstStyle/>
                    <a:p>
                      <a:pPr marL="0" marR="0">
                        <a:lnSpc>
                          <a:spcPct val="115000"/>
                        </a:lnSpc>
                        <a:spcBef>
                          <a:spcPts val="0"/>
                        </a:spcBef>
                        <a:spcAft>
                          <a:spcPts val="0"/>
                        </a:spcAft>
                      </a:pPr>
                      <a:r>
                        <a:rPr lang="en-US" sz="1200" dirty="0">
                          <a:latin typeface="Arial" pitchFamily="34" charset="0"/>
                          <a:ea typeface="Calibri"/>
                          <a:cs typeface="Arial" pitchFamily="34" charset="0"/>
                        </a:rPr>
                        <a:t>QM Plan (Program Description)</a:t>
                      </a:r>
                    </a:p>
                  </a:txBody>
                  <a:tcPr marL="32993" marR="32993"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a:latin typeface="Arial" pitchFamily="34" charset="0"/>
                          <a:ea typeface="Calibri"/>
                          <a:cs typeface="Arial" pitchFamily="34" charset="0"/>
                        </a:rPr>
                        <a:t>Defines the process, timeline, approvals of the Quality Plan and provides a template.</a:t>
                      </a:r>
                    </a:p>
                  </a:txBody>
                  <a:tcPr marL="32993" marR="32993"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a:latin typeface="Arial" pitchFamily="34" charset="0"/>
                          <a:ea typeface="Calibri"/>
                          <a:cs typeface="Arial" pitchFamily="34" charset="0"/>
                        </a:rPr>
                        <a:t>HRSA, BPHC &amp;  FTCA; BPHC PIN 98-23, PIN 2001-16, &amp; PIN 2002-22; (42 CFR 51c.303(c)(1-2)</a:t>
                      </a:r>
                    </a:p>
                  </a:txBody>
                  <a:tcPr marL="32993" marR="32993"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200">
                        <a:latin typeface="Arial" pitchFamily="34" charset="0"/>
                        <a:ea typeface="Calibri"/>
                        <a:cs typeface="Arial" pitchFamily="34" charset="0"/>
                      </a:endParaRPr>
                    </a:p>
                  </a:txBody>
                  <a:tcPr marL="32993" marR="32993"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r>
              <a:tr h="421476">
                <a:tc>
                  <a:txBody>
                    <a:bodyPr/>
                    <a:lstStyle/>
                    <a:p>
                      <a:pPr marL="0" marR="0" algn="ctr">
                        <a:lnSpc>
                          <a:spcPct val="115000"/>
                        </a:lnSpc>
                        <a:spcBef>
                          <a:spcPts val="0"/>
                        </a:spcBef>
                        <a:spcAft>
                          <a:spcPts val="0"/>
                        </a:spcAft>
                      </a:pPr>
                      <a:r>
                        <a:rPr lang="en-US" sz="1200" b="1">
                          <a:latin typeface="Arial" pitchFamily="34" charset="0"/>
                          <a:ea typeface="Calibri"/>
                          <a:cs typeface="Arial" pitchFamily="34" charset="0"/>
                        </a:rPr>
                        <a:t>QM-108</a:t>
                      </a:r>
                      <a:endParaRPr lang="en-US" sz="1200">
                        <a:latin typeface="Arial" pitchFamily="34" charset="0"/>
                        <a:ea typeface="Calibri"/>
                        <a:cs typeface="Arial" pitchFamily="34" charset="0"/>
                      </a:endParaRPr>
                    </a:p>
                  </a:txBody>
                  <a:tcPr marL="32993" marR="32993"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EAF1DD"/>
                    </a:solidFill>
                  </a:tcPr>
                </a:tc>
                <a:tc>
                  <a:txBody>
                    <a:bodyPr/>
                    <a:lstStyle/>
                    <a:p>
                      <a:pPr marL="0" marR="0">
                        <a:lnSpc>
                          <a:spcPct val="115000"/>
                        </a:lnSpc>
                        <a:spcBef>
                          <a:spcPts val="0"/>
                        </a:spcBef>
                        <a:spcAft>
                          <a:spcPts val="0"/>
                        </a:spcAft>
                      </a:pPr>
                      <a:r>
                        <a:rPr lang="en-US" sz="1200">
                          <a:latin typeface="Arial" pitchFamily="34" charset="0"/>
                          <a:ea typeface="Calibri"/>
                          <a:cs typeface="Arial" pitchFamily="34" charset="0"/>
                        </a:rPr>
                        <a:t>QM Program Workflow</a:t>
                      </a:r>
                    </a:p>
                  </a:txBody>
                  <a:tcPr marL="32993" marR="32993"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a:latin typeface="Arial" pitchFamily="34" charset="0"/>
                          <a:ea typeface="Calibri"/>
                          <a:cs typeface="Arial" pitchFamily="34" charset="0"/>
                        </a:rPr>
                        <a:t>Defines the workflow and approval process for the quality management program.</a:t>
                      </a:r>
                    </a:p>
                  </a:txBody>
                  <a:tcPr marL="32993" marR="32993"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a:latin typeface="Arial" pitchFamily="34" charset="0"/>
                          <a:ea typeface="Calibri"/>
                          <a:cs typeface="Arial" pitchFamily="34" charset="0"/>
                        </a:rPr>
                        <a:t>HRSA, BPHC &amp;  FTCA; BPHC PIN 98-23, PIN 2001-16, &amp; PIN 2002-22; (42 CFR 51c.303(c)(1-2)</a:t>
                      </a:r>
                    </a:p>
                  </a:txBody>
                  <a:tcPr marL="32993" marR="32993"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200">
                        <a:latin typeface="Arial" pitchFamily="34" charset="0"/>
                        <a:ea typeface="Calibri"/>
                        <a:cs typeface="Arial" pitchFamily="34" charset="0"/>
                      </a:endParaRPr>
                    </a:p>
                  </a:txBody>
                  <a:tcPr marL="32993" marR="32993"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r>
              <a:tr h="421476">
                <a:tc>
                  <a:txBody>
                    <a:bodyPr/>
                    <a:lstStyle/>
                    <a:p>
                      <a:pPr marL="0" marR="0" algn="ctr">
                        <a:lnSpc>
                          <a:spcPct val="115000"/>
                        </a:lnSpc>
                        <a:spcBef>
                          <a:spcPts val="0"/>
                        </a:spcBef>
                        <a:spcAft>
                          <a:spcPts val="0"/>
                        </a:spcAft>
                      </a:pPr>
                      <a:r>
                        <a:rPr lang="en-US" sz="1200" b="1">
                          <a:latin typeface="Arial" pitchFamily="34" charset="0"/>
                          <a:ea typeface="Calibri"/>
                          <a:cs typeface="Arial" pitchFamily="34" charset="0"/>
                        </a:rPr>
                        <a:t>QM-109</a:t>
                      </a:r>
                      <a:endParaRPr lang="en-US" sz="1200">
                        <a:latin typeface="Arial" pitchFamily="34" charset="0"/>
                        <a:ea typeface="Calibri"/>
                        <a:cs typeface="Arial" pitchFamily="34" charset="0"/>
                      </a:endParaRPr>
                    </a:p>
                  </a:txBody>
                  <a:tcPr marL="32993" marR="32993"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EAF1DD"/>
                    </a:solidFill>
                  </a:tcPr>
                </a:tc>
                <a:tc>
                  <a:txBody>
                    <a:bodyPr/>
                    <a:lstStyle/>
                    <a:p>
                      <a:pPr marL="0" marR="0">
                        <a:lnSpc>
                          <a:spcPct val="115000"/>
                        </a:lnSpc>
                        <a:spcBef>
                          <a:spcPts val="0"/>
                        </a:spcBef>
                        <a:spcAft>
                          <a:spcPts val="0"/>
                        </a:spcAft>
                      </a:pPr>
                      <a:r>
                        <a:rPr lang="en-US" sz="1200">
                          <a:latin typeface="Arial" pitchFamily="34" charset="0"/>
                          <a:ea typeface="Calibri"/>
                          <a:cs typeface="Arial" pitchFamily="34" charset="0"/>
                        </a:rPr>
                        <a:t>QM Work Plan Development</a:t>
                      </a:r>
                    </a:p>
                  </a:txBody>
                  <a:tcPr marL="32993" marR="32993"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Arial" pitchFamily="34" charset="0"/>
                          <a:ea typeface="Calibri"/>
                          <a:cs typeface="Arial" pitchFamily="34" charset="0"/>
                        </a:rPr>
                        <a:t>Defines the process, timeline, approvals of the Quality Work Plan and provides a template.</a:t>
                      </a:r>
                    </a:p>
                  </a:txBody>
                  <a:tcPr marL="32993" marR="32993"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a:latin typeface="Arial" pitchFamily="34" charset="0"/>
                          <a:ea typeface="Calibri"/>
                          <a:cs typeface="Arial" pitchFamily="34" charset="0"/>
                        </a:rPr>
                        <a:t>HRSA, BPHC &amp;  FTCA; BPHC PIN 98-23, PIN 2001-16, &amp; PIN 2002-22; (42 CFR 51c.303(c)(1-2)</a:t>
                      </a:r>
                    </a:p>
                  </a:txBody>
                  <a:tcPr marL="32993" marR="32993"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200">
                        <a:latin typeface="Arial" pitchFamily="34" charset="0"/>
                        <a:ea typeface="Calibri"/>
                        <a:cs typeface="Arial" pitchFamily="34" charset="0"/>
                      </a:endParaRPr>
                    </a:p>
                  </a:txBody>
                  <a:tcPr marL="32993" marR="32993"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r>
              <a:tr h="561968">
                <a:tc>
                  <a:txBody>
                    <a:bodyPr/>
                    <a:lstStyle/>
                    <a:p>
                      <a:pPr marL="0" marR="0" algn="ctr">
                        <a:lnSpc>
                          <a:spcPct val="115000"/>
                        </a:lnSpc>
                        <a:spcBef>
                          <a:spcPts val="0"/>
                        </a:spcBef>
                        <a:spcAft>
                          <a:spcPts val="0"/>
                        </a:spcAft>
                      </a:pPr>
                      <a:r>
                        <a:rPr lang="en-US" sz="1200" b="1">
                          <a:latin typeface="Arial" pitchFamily="34" charset="0"/>
                          <a:ea typeface="Calibri"/>
                          <a:cs typeface="Arial" pitchFamily="34" charset="0"/>
                        </a:rPr>
                        <a:t>QM-110</a:t>
                      </a:r>
                      <a:endParaRPr lang="en-US" sz="1200">
                        <a:latin typeface="Arial" pitchFamily="34" charset="0"/>
                        <a:ea typeface="Calibri"/>
                        <a:cs typeface="Arial" pitchFamily="34" charset="0"/>
                      </a:endParaRPr>
                    </a:p>
                  </a:txBody>
                  <a:tcPr marL="32993" marR="32993"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EAF1DD"/>
                    </a:solidFill>
                  </a:tcPr>
                </a:tc>
                <a:tc>
                  <a:txBody>
                    <a:bodyPr/>
                    <a:lstStyle/>
                    <a:p>
                      <a:pPr marL="0" marR="0">
                        <a:lnSpc>
                          <a:spcPct val="115000"/>
                        </a:lnSpc>
                        <a:spcBef>
                          <a:spcPts val="0"/>
                        </a:spcBef>
                        <a:spcAft>
                          <a:spcPts val="0"/>
                        </a:spcAft>
                      </a:pPr>
                      <a:r>
                        <a:rPr lang="en-US" sz="1200">
                          <a:latin typeface="Arial" pitchFamily="34" charset="0"/>
                          <a:ea typeface="Calibri"/>
                          <a:cs typeface="Arial" pitchFamily="34" charset="0"/>
                        </a:rPr>
                        <a:t>Quality Methodology</a:t>
                      </a:r>
                    </a:p>
                  </a:txBody>
                  <a:tcPr marL="32993" marR="32993"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Arial" pitchFamily="34" charset="0"/>
                          <a:ea typeface="Calibri"/>
                          <a:cs typeface="Arial" pitchFamily="34" charset="0"/>
                        </a:rPr>
                        <a:t>Defines and describes the method QM staff will use/ direct during all quality projects and programs. </a:t>
                      </a:r>
                    </a:p>
                  </a:txBody>
                  <a:tcPr marL="32993" marR="32993"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200" dirty="0">
                        <a:latin typeface="Arial" pitchFamily="34" charset="0"/>
                        <a:ea typeface="Calibri"/>
                        <a:cs typeface="Arial" pitchFamily="34" charset="0"/>
                      </a:endParaRPr>
                    </a:p>
                  </a:txBody>
                  <a:tcPr marL="32993" marR="32993"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200">
                        <a:latin typeface="Arial" pitchFamily="34" charset="0"/>
                        <a:ea typeface="Calibri"/>
                        <a:cs typeface="Arial" pitchFamily="34" charset="0"/>
                      </a:endParaRPr>
                    </a:p>
                  </a:txBody>
                  <a:tcPr marL="32993" marR="32993"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r>
              <a:tr h="561968">
                <a:tc>
                  <a:txBody>
                    <a:bodyPr/>
                    <a:lstStyle/>
                    <a:p>
                      <a:pPr marL="0" marR="0" algn="ctr">
                        <a:lnSpc>
                          <a:spcPct val="115000"/>
                        </a:lnSpc>
                        <a:spcBef>
                          <a:spcPts val="0"/>
                        </a:spcBef>
                        <a:spcAft>
                          <a:spcPts val="0"/>
                        </a:spcAft>
                      </a:pPr>
                      <a:r>
                        <a:rPr lang="en-US" sz="1200" b="1">
                          <a:latin typeface="Arial" pitchFamily="34" charset="0"/>
                          <a:ea typeface="Calibri"/>
                          <a:cs typeface="Arial" pitchFamily="34" charset="0"/>
                        </a:rPr>
                        <a:t>QM-111</a:t>
                      </a:r>
                      <a:endParaRPr lang="en-US" sz="1200">
                        <a:latin typeface="Arial" pitchFamily="34" charset="0"/>
                        <a:ea typeface="Calibri"/>
                        <a:cs typeface="Arial" pitchFamily="34" charset="0"/>
                      </a:endParaRPr>
                    </a:p>
                  </a:txBody>
                  <a:tcPr marL="32993" marR="32993"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EAF1DD"/>
                    </a:solidFill>
                  </a:tcPr>
                </a:tc>
                <a:tc>
                  <a:txBody>
                    <a:bodyPr/>
                    <a:lstStyle/>
                    <a:p>
                      <a:pPr marL="0" marR="0">
                        <a:lnSpc>
                          <a:spcPct val="115000"/>
                        </a:lnSpc>
                        <a:spcBef>
                          <a:spcPts val="0"/>
                        </a:spcBef>
                        <a:spcAft>
                          <a:spcPts val="0"/>
                        </a:spcAft>
                      </a:pPr>
                      <a:r>
                        <a:rPr lang="en-US" sz="1200" dirty="0">
                          <a:latin typeface="Arial" pitchFamily="34" charset="0"/>
                          <a:ea typeface="Calibri"/>
                          <a:cs typeface="Arial" pitchFamily="34" charset="0"/>
                        </a:rPr>
                        <a:t>System Improvement: Care Model</a:t>
                      </a:r>
                    </a:p>
                  </a:txBody>
                  <a:tcPr marL="32993" marR="32993"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Arial" pitchFamily="34" charset="0"/>
                          <a:ea typeface="Calibri"/>
                          <a:cs typeface="Arial" pitchFamily="34" charset="0"/>
                        </a:rPr>
                        <a:t>Provides the template and defines the components for developing these programs using a tested model.</a:t>
                      </a:r>
                    </a:p>
                  </a:txBody>
                  <a:tcPr marL="32993" marR="32993"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u="sng" dirty="0" smtClean="0">
                          <a:solidFill>
                            <a:srgbClr val="0000FF"/>
                          </a:solidFill>
                          <a:latin typeface="Arial" pitchFamily="34" charset="0"/>
                          <a:ea typeface="Calibri"/>
                          <a:cs typeface="Arial" pitchFamily="34" charset="0"/>
                          <a:hlinkClick r:id="rId2"/>
                        </a:rPr>
                        <a:t>http://www.ihi.org</a:t>
                      </a:r>
                      <a:r>
                        <a:rPr lang="en-US" sz="1200" dirty="0" smtClean="0">
                          <a:latin typeface="Arial" pitchFamily="34" charset="0"/>
                          <a:ea typeface="Calibri"/>
                          <a:cs typeface="Arial" pitchFamily="34" charset="0"/>
                          <a:hlinkClick r:id="rId2"/>
                        </a:rPr>
                        <a:t> </a:t>
                      </a:r>
                      <a:endParaRPr lang="en-US" sz="1200" dirty="0">
                        <a:latin typeface="Arial" pitchFamily="34" charset="0"/>
                        <a:ea typeface="Calibri"/>
                        <a:cs typeface="Arial" pitchFamily="34" charset="0"/>
                      </a:endParaRPr>
                    </a:p>
                  </a:txBody>
                  <a:tcPr marL="32993" marR="32993"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200">
                        <a:latin typeface="Arial" pitchFamily="34" charset="0"/>
                        <a:ea typeface="Calibri"/>
                        <a:cs typeface="Arial" pitchFamily="34" charset="0"/>
                      </a:endParaRPr>
                    </a:p>
                  </a:txBody>
                  <a:tcPr marL="32993" marR="32993"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r>
              <a:tr h="561968">
                <a:tc>
                  <a:txBody>
                    <a:bodyPr/>
                    <a:lstStyle/>
                    <a:p>
                      <a:pPr marL="0" marR="0" algn="ctr">
                        <a:lnSpc>
                          <a:spcPct val="115000"/>
                        </a:lnSpc>
                        <a:spcBef>
                          <a:spcPts val="0"/>
                        </a:spcBef>
                        <a:spcAft>
                          <a:spcPts val="0"/>
                        </a:spcAft>
                      </a:pPr>
                      <a:r>
                        <a:rPr lang="en-US" sz="1200" b="1">
                          <a:latin typeface="Arial" pitchFamily="34" charset="0"/>
                          <a:ea typeface="Calibri"/>
                          <a:cs typeface="Arial" pitchFamily="34" charset="0"/>
                        </a:rPr>
                        <a:t>QM-112</a:t>
                      </a:r>
                      <a:endParaRPr lang="en-US" sz="1200">
                        <a:latin typeface="Arial" pitchFamily="34" charset="0"/>
                        <a:ea typeface="Calibri"/>
                        <a:cs typeface="Arial" pitchFamily="34" charset="0"/>
                      </a:endParaRPr>
                    </a:p>
                  </a:txBody>
                  <a:tcPr marL="32993" marR="32993"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EAF1DD"/>
                    </a:solidFill>
                  </a:tcPr>
                </a:tc>
                <a:tc>
                  <a:txBody>
                    <a:bodyPr/>
                    <a:lstStyle/>
                    <a:p>
                      <a:pPr marL="0" marR="0">
                        <a:lnSpc>
                          <a:spcPct val="115000"/>
                        </a:lnSpc>
                        <a:spcBef>
                          <a:spcPts val="0"/>
                        </a:spcBef>
                        <a:spcAft>
                          <a:spcPts val="0"/>
                        </a:spcAft>
                      </a:pPr>
                      <a:r>
                        <a:rPr lang="en-US" sz="1200">
                          <a:latin typeface="Arial" pitchFamily="34" charset="0"/>
                          <a:ea typeface="Calibri"/>
                          <a:cs typeface="Arial" pitchFamily="34" charset="0"/>
                        </a:rPr>
                        <a:t>QM Program Evaluation</a:t>
                      </a:r>
                    </a:p>
                  </a:txBody>
                  <a:tcPr marL="32993" marR="32993"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Arial" pitchFamily="34" charset="0"/>
                          <a:ea typeface="Calibri"/>
                          <a:cs typeface="Arial" pitchFamily="34" charset="0"/>
                        </a:rPr>
                        <a:t>Provides template, rationale for annual development, provides for annual review &amp; required approvals</a:t>
                      </a:r>
                    </a:p>
                  </a:txBody>
                  <a:tcPr marL="32993" marR="32993"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200" dirty="0">
                        <a:latin typeface="Arial" pitchFamily="34" charset="0"/>
                        <a:ea typeface="Calibri"/>
                        <a:cs typeface="Arial" pitchFamily="34" charset="0"/>
                      </a:endParaRPr>
                    </a:p>
                  </a:txBody>
                  <a:tcPr marL="32993" marR="32993"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200">
                        <a:latin typeface="Arial" pitchFamily="34" charset="0"/>
                        <a:ea typeface="Calibri"/>
                        <a:cs typeface="Arial" pitchFamily="34" charset="0"/>
                      </a:endParaRPr>
                    </a:p>
                  </a:txBody>
                  <a:tcPr marL="32993" marR="32993"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r>
              <a:tr h="446087">
                <a:tc>
                  <a:txBody>
                    <a:bodyPr/>
                    <a:lstStyle/>
                    <a:p>
                      <a:pPr marL="0" marR="0" algn="ctr">
                        <a:lnSpc>
                          <a:spcPct val="115000"/>
                        </a:lnSpc>
                        <a:spcBef>
                          <a:spcPts val="0"/>
                        </a:spcBef>
                        <a:spcAft>
                          <a:spcPts val="0"/>
                        </a:spcAft>
                      </a:pPr>
                      <a:r>
                        <a:rPr lang="en-US" sz="1200" b="1">
                          <a:latin typeface="Arial" pitchFamily="34" charset="0"/>
                          <a:ea typeface="Calibri"/>
                          <a:cs typeface="Arial" pitchFamily="34" charset="0"/>
                        </a:rPr>
                        <a:t>QM-113</a:t>
                      </a:r>
                      <a:endParaRPr lang="en-US" sz="1200">
                        <a:latin typeface="Arial" pitchFamily="34" charset="0"/>
                        <a:ea typeface="Calibri"/>
                        <a:cs typeface="Arial" pitchFamily="34" charset="0"/>
                      </a:endParaRPr>
                    </a:p>
                  </a:txBody>
                  <a:tcPr marL="32993" marR="32993"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EAF1DD"/>
                    </a:solidFill>
                  </a:tcPr>
                </a:tc>
                <a:tc>
                  <a:txBody>
                    <a:bodyPr/>
                    <a:lstStyle/>
                    <a:p>
                      <a:pPr marL="0" marR="0">
                        <a:lnSpc>
                          <a:spcPct val="115000"/>
                        </a:lnSpc>
                        <a:spcBef>
                          <a:spcPts val="0"/>
                        </a:spcBef>
                        <a:spcAft>
                          <a:spcPts val="0"/>
                        </a:spcAft>
                      </a:pPr>
                      <a:r>
                        <a:rPr lang="en-US" sz="1200" dirty="0">
                          <a:latin typeface="Arial" pitchFamily="34" charset="0"/>
                          <a:ea typeface="Calibri"/>
                          <a:cs typeface="Arial" pitchFamily="34" charset="0"/>
                        </a:rPr>
                        <a:t>Policy Development, Review &amp; Approval</a:t>
                      </a:r>
                    </a:p>
                  </a:txBody>
                  <a:tcPr marL="32993" marR="32993"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Arial" pitchFamily="34" charset="0"/>
                          <a:ea typeface="Calibri"/>
                          <a:cs typeface="Arial" pitchFamily="34" charset="0"/>
                        </a:rPr>
                        <a:t>Defines how policies will be developed, reviewed, revised and approved, with templates.</a:t>
                      </a:r>
                    </a:p>
                  </a:txBody>
                  <a:tcPr marL="32993" marR="32993"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200" dirty="0">
                        <a:latin typeface="Arial" pitchFamily="34" charset="0"/>
                        <a:ea typeface="Calibri"/>
                        <a:cs typeface="Arial" pitchFamily="34" charset="0"/>
                      </a:endParaRPr>
                    </a:p>
                  </a:txBody>
                  <a:tcPr marL="32993" marR="32993"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200" dirty="0">
                        <a:latin typeface="Arial" pitchFamily="34" charset="0"/>
                        <a:ea typeface="Calibri"/>
                        <a:cs typeface="Arial" pitchFamily="34" charset="0"/>
                      </a:endParaRPr>
                    </a:p>
                  </a:txBody>
                  <a:tcPr marL="32993" marR="32993"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r>
            </a:tbl>
          </a:graphicData>
        </a:graphic>
      </p:graphicFrame>
      <p:sp>
        <p:nvSpPr>
          <p:cNvPr id="5" name="Title 4"/>
          <p:cNvSpPr>
            <a:spLocks noGrp="1"/>
          </p:cNvSpPr>
          <p:nvPr>
            <p:ph type="title"/>
          </p:nvPr>
        </p:nvSpPr>
        <p:spPr/>
        <p:txBody>
          <a:bodyPr>
            <a:normAutofit/>
          </a:bodyPr>
          <a:lstStyle/>
          <a:p>
            <a:r>
              <a:rPr lang="en-US" dirty="0" smtClean="0">
                <a:solidFill>
                  <a:schemeClr val="accent1">
                    <a:lumMod val="50000"/>
                  </a:schemeClr>
                </a:solidFill>
                <a:latin typeface="Arial" pitchFamily="34" charset="0"/>
                <a:cs typeface="Arial" pitchFamily="34" charset="0"/>
              </a:rPr>
              <a:t>Policy Templates </a:t>
            </a:r>
            <a:r>
              <a:rPr lang="en-US" dirty="0" smtClean="0">
                <a:solidFill>
                  <a:schemeClr val="accent1">
                    <a:lumMod val="50000"/>
                  </a:schemeClr>
                </a:solidFill>
              </a:rPr>
              <a:t/>
            </a:r>
            <a:br>
              <a:rPr lang="en-US" dirty="0" smtClean="0">
                <a:solidFill>
                  <a:schemeClr val="accent1">
                    <a:lumMod val="50000"/>
                  </a:schemeClr>
                </a:solidFill>
              </a:rPr>
            </a:br>
            <a:r>
              <a:rPr lang="en-US" sz="1800" dirty="0" smtClean="0">
                <a:solidFill>
                  <a:schemeClr val="accent1">
                    <a:lumMod val="50000"/>
                  </a:schemeClr>
                </a:solidFill>
                <a:latin typeface="Arial" pitchFamily="34" charset="0"/>
                <a:cs typeface="Arial" pitchFamily="34" charset="0"/>
              </a:rPr>
              <a:t>available as part of GAPHC Quality Manuals </a:t>
            </a:r>
            <a:r>
              <a:rPr lang="en-US" sz="1800" dirty="0" smtClean="0">
                <a:solidFill>
                  <a:schemeClr val="accent1">
                    <a:lumMod val="50000"/>
                  </a:schemeClr>
                </a:solidFill>
                <a:latin typeface="Arial" pitchFamily="34" charset="0"/>
                <a:cs typeface="Arial" pitchFamily="34" charset="0"/>
                <a:hlinkClick r:id="rId3"/>
              </a:rPr>
              <a:t>http://</a:t>
            </a:r>
            <a:r>
              <a:rPr lang="en-US" sz="1800" i="1" u="sng" dirty="0" smtClean="0">
                <a:solidFill>
                  <a:schemeClr val="accent1">
                    <a:lumMod val="50000"/>
                  </a:schemeClr>
                </a:solidFill>
                <a:latin typeface="Arial" pitchFamily="34" charset="0"/>
                <a:cs typeface="Arial" pitchFamily="34" charset="0"/>
                <a:hlinkClick r:id="rId3"/>
              </a:rPr>
              <a:t>www.gaphc.org </a:t>
            </a:r>
            <a:endParaRPr lang="en-US" dirty="0">
              <a:solidFill>
                <a:schemeClr val="accent1">
                  <a:lumMod val="50000"/>
                </a:schemeClr>
              </a:solidFill>
            </a:endParaRPr>
          </a:p>
        </p:txBody>
      </p:sp>
      <p:sp>
        <p:nvSpPr>
          <p:cNvPr id="4" name="Slide Number Placeholder 3"/>
          <p:cNvSpPr>
            <a:spLocks noGrp="1"/>
          </p:cNvSpPr>
          <p:nvPr>
            <p:ph type="sldNum" sz="quarter" idx="12"/>
          </p:nvPr>
        </p:nvSpPr>
        <p:spPr/>
        <p:txBody>
          <a:bodyPr/>
          <a:lstStyle/>
          <a:p>
            <a:fld id="{B56719F8-2E74-4C36-B1DD-950CD0D24053}" type="slidenum">
              <a:rPr lang="en-US" smtClean="0"/>
              <a:pPr/>
              <a:t>50</a:t>
            </a:fld>
            <a:endParaRPr lang="en-US"/>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Chart Description</a:t>
            </a:r>
            <a:endParaRPr lang="en-US" dirty="0"/>
          </a:p>
        </p:txBody>
      </p:sp>
      <p:sp>
        <p:nvSpPr>
          <p:cNvPr id="5" name="Content Placeholder 4"/>
          <p:cNvSpPr>
            <a:spLocks noGrp="1"/>
          </p:cNvSpPr>
          <p:nvPr>
            <p:ph idx="1"/>
          </p:nvPr>
        </p:nvSpPr>
        <p:spPr>
          <a:xfrm>
            <a:off x="457200" y="1447800"/>
            <a:ext cx="8229600" cy="4678363"/>
          </a:xfrm>
        </p:spPr>
        <p:txBody>
          <a:bodyPr>
            <a:noAutofit/>
          </a:bodyPr>
          <a:lstStyle/>
          <a:p>
            <a:pPr marL="0" indent="0">
              <a:buNone/>
            </a:pPr>
            <a:r>
              <a:rPr lang="en-US" sz="1600" dirty="0" smtClean="0">
                <a:latin typeface="Arial" pitchFamily="34" charset="0"/>
                <a:cs typeface="Arial" pitchFamily="34" charset="0"/>
              </a:rPr>
              <a:t>The </a:t>
            </a:r>
            <a:r>
              <a:rPr lang="en-US" sz="1600" dirty="0">
                <a:latin typeface="Arial" pitchFamily="34" charset="0"/>
                <a:cs typeface="Arial" pitchFamily="34" charset="0"/>
              </a:rPr>
              <a:t>headings of the columns are policy number, policy name, summary, regulatory or standard related to policy, and revised date.  The row labels are QM-107, QM-108, QM-109, QM-110, QM-111, and QM-112.  The corresponding policy names for these categories, from beginning to end, are QM plan (program description), QM program workflow, QM work plan development, quality methodology, system improvement care model, QM program evaluation, and policy development review and approval. The corresponding entries in the summary column for these categories, from beginning to end, are defines the process timeline approvals of the quality plan and provides a template, defines the workflow and approval process for the quality management program, defines the process timeline approvals of the quality work plan and provides a template, defines and describes the method QM staff with use/direct during all quality projects and programs, provides the template and defines the components for developing these programs using a tested model, provides template rationale for annual development provides for annual review and required approvals, and defines how policies will be developed reviewed revised and approved with templates.  The corresponding regulatory or standard related to policy for these categories, from beginning to end, are HRSA BPHC &amp;  FTCA BPHC PIN 98-23 PIN 2001-16 &amp; PIN 2002-22 (42 CFR 51c.303(c)(1-2), HRSA BPHC &amp;  FTCA BPHC PIN 98-23 PIN 2001-16 &amp; PIN 2002-22 (42 CFR 51c.303(c)(1-2), HRSA BPHC &amp;  FTCA BPHC PIN 98-23 PIN 2001-16 &amp; PIN 2002-22 (42 CFR 51c.303(c)(1-2), blank cell, </a:t>
            </a:r>
            <a:r>
              <a:rPr lang="en-US" sz="1600" dirty="0" smtClean="0">
                <a:latin typeface="Arial" pitchFamily="34" charset="0"/>
                <a:cs typeface="Arial" pitchFamily="34" charset="0"/>
                <a:hlinkClick r:id="rId2" invalidUrl="http:///"/>
              </a:rPr>
              <a:t>http://</a:t>
            </a:r>
            <a:r>
              <a:rPr lang="en-US" sz="1600" u="sng" dirty="0" smtClean="0">
                <a:latin typeface="Arial" pitchFamily="34" charset="0"/>
                <a:cs typeface="Arial" pitchFamily="34" charset="0"/>
                <a:hlinkClick r:id="rId3"/>
              </a:rPr>
              <a:t>www.ihi.org</a:t>
            </a:r>
            <a:r>
              <a:rPr lang="en-US" sz="1600" dirty="0">
                <a:latin typeface="Arial" pitchFamily="34" charset="0"/>
                <a:cs typeface="Arial" pitchFamily="34" charset="0"/>
              </a:rPr>
              <a:t>, and the bottom two cells are blank.  The revised date column is blank.</a:t>
            </a:r>
          </a:p>
        </p:txBody>
      </p:sp>
      <p:sp>
        <p:nvSpPr>
          <p:cNvPr id="6" name="Slide Number Placeholder 5"/>
          <p:cNvSpPr>
            <a:spLocks noGrp="1"/>
          </p:cNvSpPr>
          <p:nvPr>
            <p:ph type="sldNum" sz="quarter" idx="12"/>
          </p:nvPr>
        </p:nvSpPr>
        <p:spPr/>
        <p:txBody>
          <a:bodyPr/>
          <a:lstStyle/>
          <a:p>
            <a:fld id="{B56719F8-2E74-4C36-B1DD-950CD0D24053}" type="slidenum">
              <a:rPr lang="en-US" smtClean="0"/>
              <a:pPr/>
              <a:t>51</a:t>
            </a:fld>
            <a:endParaRPr lang="en-US" dirty="0"/>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066800"/>
            <a:ext cx="7772400" cy="1362075"/>
          </a:xfrm>
        </p:spPr>
        <p:txBody>
          <a:bodyPr>
            <a:normAutofit/>
          </a:bodyPr>
          <a:lstStyle/>
          <a:p>
            <a:r>
              <a:rPr lang="en-US" sz="6000" b="1" dirty="0" smtClean="0">
                <a:solidFill>
                  <a:schemeClr val="accent1">
                    <a:lumMod val="50000"/>
                  </a:schemeClr>
                </a:solidFill>
                <a:effectLst/>
                <a:latin typeface="Arial" pitchFamily="34" charset="0"/>
                <a:cs typeface="Arial" pitchFamily="34" charset="0"/>
              </a:rPr>
              <a:t>Implementation</a:t>
            </a:r>
            <a:endParaRPr lang="en-US" sz="6000" b="1" dirty="0">
              <a:solidFill>
                <a:schemeClr val="accent1">
                  <a:lumMod val="50000"/>
                </a:schemeClr>
              </a:solidFill>
              <a:effectLst/>
              <a:latin typeface="Arial" pitchFamily="34" charset="0"/>
              <a:cs typeface="Arial" pitchFamily="34" charset="0"/>
            </a:endParaRPr>
          </a:p>
        </p:txBody>
      </p:sp>
      <p:sp>
        <p:nvSpPr>
          <p:cNvPr id="4" name="Text Placeholder 3"/>
          <p:cNvSpPr>
            <a:spLocks noGrp="1"/>
          </p:cNvSpPr>
          <p:nvPr>
            <p:ph type="body" idx="1"/>
          </p:nvPr>
        </p:nvSpPr>
        <p:spPr>
          <a:xfrm>
            <a:off x="685800" y="4343400"/>
            <a:ext cx="7772400" cy="1500187"/>
          </a:xfrm>
          <a:effectLst/>
        </p:spPr>
        <p:txBody>
          <a:bodyPr>
            <a:noAutofit/>
            <a:scene3d>
              <a:camera prst="orthographicFront"/>
              <a:lightRig rig="flat" dir="t"/>
            </a:scene3d>
            <a:sp3d extrusionH="88900" contourW="2540">
              <a:contourClr>
                <a:srgbClr val="F4A234"/>
              </a:contourClr>
            </a:sp3d>
          </a:bodyPr>
          <a:lstStyle/>
          <a:p>
            <a:pPr algn="r"/>
            <a:r>
              <a:rPr lang="en-US" sz="8000" b="1" dirty="0" smtClean="0">
                <a:solidFill>
                  <a:schemeClr val="accent1">
                    <a:lumMod val="50000"/>
                  </a:schemeClr>
                </a:solidFill>
                <a:latin typeface="Arial" pitchFamily="34" charset="0"/>
                <a:cs typeface="Arial" pitchFamily="34" charset="0"/>
              </a:rPr>
              <a:t>S</a:t>
            </a:r>
            <a:r>
              <a:rPr sz="8000" b="1" dirty="0" smtClean="0">
                <a:solidFill>
                  <a:schemeClr val="accent1">
                    <a:lumMod val="50000"/>
                  </a:schemeClr>
                </a:solidFill>
                <a:latin typeface="Arial" pitchFamily="34" charset="0"/>
                <a:cs typeface="Arial" pitchFamily="34" charset="0"/>
              </a:rPr>
              <a:t>killful Execution</a:t>
            </a:r>
            <a:endParaRPr lang="en-US" sz="8000" b="1" dirty="0">
              <a:solidFill>
                <a:schemeClr val="accent1">
                  <a:lumMod val="50000"/>
                </a:schemeClr>
              </a:solidFill>
              <a:latin typeface="Arial" pitchFamily="34" charset="0"/>
              <a:cs typeface="Arial" pitchFamily="34" charset="0"/>
            </a:endParaRPr>
          </a:p>
        </p:txBody>
      </p:sp>
      <p:sp>
        <p:nvSpPr>
          <p:cNvPr id="5" name="Slide Number Placeholder 4"/>
          <p:cNvSpPr>
            <a:spLocks noGrp="1"/>
          </p:cNvSpPr>
          <p:nvPr>
            <p:ph type="sldNum" sz="quarter" idx="12"/>
          </p:nvPr>
        </p:nvSpPr>
        <p:spPr/>
        <p:txBody>
          <a:bodyPr/>
          <a:lstStyle/>
          <a:p>
            <a:fld id="{B56719F8-2E74-4C36-B1DD-950CD0D24053}" type="slidenum">
              <a:rPr lang="en-US" smtClean="0"/>
              <a:pPr/>
              <a:t>52</a:t>
            </a:fld>
            <a:endParaRPr lang="en-US"/>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4" name="Title 263"/>
          <p:cNvSpPr>
            <a:spLocks noGrp="1"/>
          </p:cNvSpPr>
          <p:nvPr>
            <p:ph type="title"/>
          </p:nvPr>
        </p:nvSpPr>
        <p:spPr/>
        <p:txBody>
          <a:bodyPr>
            <a:normAutofit/>
          </a:bodyPr>
          <a:lstStyle/>
          <a:p>
            <a:pPr lvl="0"/>
            <a:r>
              <a:rPr lang="en-US" b="1" i="1" dirty="0" smtClean="0">
                <a:solidFill>
                  <a:schemeClr val="accent1">
                    <a:lumMod val="50000"/>
                  </a:schemeClr>
                </a:solidFill>
                <a:latin typeface="Arial" pitchFamily="34" charset="0"/>
                <a:cs typeface="Arial" pitchFamily="34" charset="0"/>
              </a:rPr>
              <a:t>Closing The Measure Loop</a:t>
            </a:r>
            <a:endParaRPr lang="en-US" dirty="0">
              <a:solidFill>
                <a:schemeClr val="accent1">
                  <a:lumMod val="50000"/>
                </a:schemeClr>
              </a:solidFill>
              <a:latin typeface="Arial" pitchFamily="34" charset="0"/>
              <a:cs typeface="Arial" pitchFamily="34" charset="0"/>
            </a:endParaRPr>
          </a:p>
        </p:txBody>
      </p:sp>
      <p:pic>
        <p:nvPicPr>
          <p:cNvPr id="527" name="Content Placeholder 526" descr="Diagram title Closing the Measure Loop. In the center is a clip art artwork of a person reaching a crossroads with signs pointed in different directions, along the road reads &quot;QI Program QI Plan&quot;. On the top left is a clipart artwork of a person surrounded by stacks of paper and text that reads &quot;Business Plan Measures&quot; and &quot;Health Care Plan Measures.&quot;  On the bottom left is artwork of two pieces of paper and text that reads &quot;UDS Measures.&quot;  At the bottom is the image of a file folder with the text that reads &quot;Clinical Measures.&quot; To the right there is the image of a clipboard and text that reads &quot;Satisfaction Measures.&quot; At the top right is clip art artwork of someone holding a giant pen on a large piece of paper and text that reads &quot;Compliance Measures.&quot;"/>
          <p:cNvPicPr>
            <a:picLocks noGrp="1" noChangeAspect="1"/>
          </p:cNvPicPr>
          <p:nvPr>
            <p:ph idx="1"/>
          </p:nvPr>
        </p:nvPicPr>
        <p:blipFill>
          <a:blip r:embed="rId3" cstate="print"/>
          <a:stretch>
            <a:fillRect/>
          </a:stretch>
        </p:blipFill>
        <p:spPr>
          <a:xfrm>
            <a:off x="661760" y="1600200"/>
            <a:ext cx="7820479" cy="4525963"/>
          </a:xfrm>
        </p:spPr>
      </p:pic>
      <p:sp>
        <p:nvSpPr>
          <p:cNvPr id="526" name="Slide Number Placeholder 525"/>
          <p:cNvSpPr>
            <a:spLocks noGrp="1"/>
          </p:cNvSpPr>
          <p:nvPr>
            <p:ph type="sldNum" sz="quarter" idx="12"/>
          </p:nvPr>
        </p:nvSpPr>
        <p:spPr/>
        <p:txBody>
          <a:bodyPr/>
          <a:lstStyle/>
          <a:p>
            <a:fld id="{B56719F8-2E74-4C36-B1DD-950CD0D24053}" type="slidenum">
              <a:rPr lang="en-US" smtClean="0"/>
              <a:pPr/>
              <a:t>53</a:t>
            </a:fld>
            <a:endParaRPr lang="en-US"/>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63" name="Title 262"/>
          <p:cNvSpPr>
            <a:spLocks noGrp="1"/>
          </p:cNvSpPr>
          <p:nvPr>
            <p:ph type="title"/>
          </p:nvPr>
        </p:nvSpPr>
        <p:spPr/>
        <p:txBody>
          <a:bodyPr>
            <a:normAutofit fontScale="90000"/>
          </a:bodyPr>
          <a:lstStyle/>
          <a:p>
            <a:r>
              <a:rPr lang="en-US" dirty="0" smtClean="0"/>
              <a:t>Closing The Measure Loop – Diagram Description</a:t>
            </a:r>
            <a:endParaRPr lang="en-US" dirty="0"/>
          </a:p>
        </p:txBody>
      </p:sp>
      <p:sp>
        <p:nvSpPr>
          <p:cNvPr id="264" name="Content Placeholder 263"/>
          <p:cNvSpPr>
            <a:spLocks noGrp="1"/>
          </p:cNvSpPr>
          <p:nvPr>
            <p:ph idx="1"/>
          </p:nvPr>
        </p:nvSpPr>
        <p:spPr/>
        <p:txBody>
          <a:bodyPr>
            <a:normAutofit fontScale="85000" lnSpcReduction="20000"/>
          </a:bodyPr>
          <a:lstStyle/>
          <a:p>
            <a:pPr marL="0" indent="0">
              <a:buNone/>
            </a:pPr>
            <a:r>
              <a:rPr lang="en-US" dirty="0"/>
              <a:t>This grouping of illustrations is titled ‘closing the measure loop.’  At the top left are business plan measures and a drawing of a man at a desk piled high with stacks of paper.  At the bottom left are UDS measures with a drawing of two pieces of paper with writing on them.  In the bottom center is a picture of a folder titled clinical measures.  At the bottom right is a clipboard with a piece of paper on it called satisfaction measures.  At the top left is a picture of a person holding an oversized pen and signing a piece of paper; it is called compliance measures.  In the center is a person at a crossroads of QI program and QI plan considering which way to go.</a:t>
            </a:r>
          </a:p>
        </p:txBody>
      </p:sp>
      <p:sp>
        <p:nvSpPr>
          <p:cNvPr id="4" name="Slide Number Placeholder 3"/>
          <p:cNvSpPr>
            <a:spLocks noGrp="1"/>
          </p:cNvSpPr>
          <p:nvPr>
            <p:ph type="sldNum" sz="quarter" idx="12"/>
          </p:nvPr>
        </p:nvSpPr>
        <p:spPr/>
        <p:txBody>
          <a:bodyPr/>
          <a:lstStyle/>
          <a:p>
            <a:fld id="{B56719F8-2E74-4C36-B1DD-950CD0D24053}" type="slidenum">
              <a:rPr lang="en-US" smtClean="0"/>
              <a:pPr/>
              <a:t>54</a:t>
            </a:fld>
            <a:endParaRPr lang="en-US"/>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130" name="Title 1"/>
          <p:cNvSpPr>
            <a:spLocks noGrp="1"/>
          </p:cNvSpPr>
          <p:nvPr>
            <p:ph type="title"/>
          </p:nvPr>
        </p:nvSpPr>
        <p:spPr>
          <a:xfrm>
            <a:off x="381000" y="304800"/>
            <a:ext cx="8229600" cy="838200"/>
          </a:xfrm>
        </p:spPr>
        <p:txBody>
          <a:bodyPr/>
          <a:lstStyle/>
          <a:p>
            <a:r>
              <a:rPr lang="en-US" b="1" dirty="0" smtClean="0">
                <a:solidFill>
                  <a:schemeClr val="accent1">
                    <a:lumMod val="50000"/>
                  </a:schemeClr>
                </a:solidFill>
                <a:effectLst/>
                <a:latin typeface="Arial" pitchFamily="34" charset="0"/>
                <a:cs typeface="Arial" pitchFamily="34" charset="0"/>
              </a:rPr>
              <a:t>Performance Measurement</a:t>
            </a:r>
          </a:p>
        </p:txBody>
      </p:sp>
      <p:sp>
        <p:nvSpPr>
          <p:cNvPr id="3" name="Content Placeholder 2"/>
          <p:cNvSpPr>
            <a:spLocks noGrp="1"/>
          </p:cNvSpPr>
          <p:nvPr>
            <p:ph idx="1"/>
          </p:nvPr>
        </p:nvSpPr>
        <p:spPr>
          <a:xfrm>
            <a:off x="457200" y="1219200"/>
            <a:ext cx="8229600" cy="5410200"/>
          </a:xfrm>
        </p:spPr>
        <p:txBody>
          <a:bodyPr>
            <a:normAutofit/>
          </a:bodyPr>
          <a:lstStyle/>
          <a:p>
            <a:pPr>
              <a:buClr>
                <a:schemeClr val="tx2">
                  <a:lumMod val="50000"/>
                </a:schemeClr>
              </a:buClr>
              <a:buFont typeface="Wingdings" pitchFamily="2" charset="2"/>
              <a:buChar char="§"/>
              <a:defRPr/>
            </a:pPr>
            <a:r>
              <a:rPr lang="en-US" sz="2000" dirty="0" smtClean="0">
                <a:latin typeface="Arial" pitchFamily="34" charset="0"/>
                <a:cs typeface="Arial" pitchFamily="34" charset="0"/>
              </a:rPr>
              <a:t>This section defines the technique (process of HOW) the organization improves quality. In order to be effective, the process must be systematic with continuous activities that lead to measureable improvement. Included here is:</a:t>
            </a:r>
          </a:p>
          <a:p>
            <a:pPr>
              <a:buClr>
                <a:schemeClr val="tx2">
                  <a:lumMod val="50000"/>
                </a:schemeClr>
              </a:buClr>
              <a:buFont typeface="Wingdings" pitchFamily="2" charset="2"/>
              <a:buChar char="§"/>
              <a:defRPr/>
            </a:pPr>
            <a:r>
              <a:rPr lang="en-US" sz="2000" dirty="0" smtClean="0">
                <a:latin typeface="Arial" pitchFamily="34" charset="0"/>
                <a:cs typeface="Arial" pitchFamily="34" charset="0"/>
              </a:rPr>
              <a:t>Indicates who will collect and analyze data</a:t>
            </a:r>
          </a:p>
          <a:p>
            <a:pPr>
              <a:buClr>
                <a:schemeClr val="tx2">
                  <a:lumMod val="50000"/>
                </a:schemeClr>
              </a:buClr>
              <a:buFont typeface="Wingdings" pitchFamily="2" charset="2"/>
              <a:buChar char="§"/>
              <a:defRPr/>
            </a:pPr>
            <a:r>
              <a:rPr lang="en-US" sz="2000" dirty="0" smtClean="0">
                <a:latin typeface="Arial" pitchFamily="34" charset="0"/>
                <a:cs typeface="Arial" pitchFamily="34" charset="0"/>
              </a:rPr>
              <a:t>Indicates who is accountable for collecting, analyzing and reviewing performance data results and  communicating findings</a:t>
            </a:r>
          </a:p>
          <a:p>
            <a:pPr>
              <a:buClr>
                <a:schemeClr val="tx2">
                  <a:lumMod val="50000"/>
                </a:schemeClr>
              </a:buClr>
              <a:buFont typeface="Wingdings" pitchFamily="2" charset="2"/>
              <a:buChar char="§"/>
              <a:defRPr/>
            </a:pPr>
            <a:r>
              <a:rPr lang="en-US" sz="2000" dirty="0" smtClean="0">
                <a:latin typeface="Arial" pitchFamily="34" charset="0"/>
                <a:cs typeface="Arial" pitchFamily="34" charset="0"/>
              </a:rPr>
              <a:t>Includes strategies on how to report and disseminate results and findings; communicate information about quality improvement activities</a:t>
            </a:r>
          </a:p>
          <a:p>
            <a:pPr>
              <a:buClr>
                <a:schemeClr val="tx2">
                  <a:lumMod val="50000"/>
                </a:schemeClr>
              </a:buClr>
              <a:buFont typeface="Wingdings" pitchFamily="2" charset="2"/>
              <a:buChar char="§"/>
              <a:defRPr/>
            </a:pPr>
            <a:r>
              <a:rPr lang="en-US" sz="2000" dirty="0" smtClean="0">
                <a:latin typeface="Arial" pitchFamily="34" charset="0"/>
                <a:cs typeface="Arial" pitchFamily="34" charset="0"/>
              </a:rPr>
              <a:t>Describe the process to use data to develop new QI activities and address identified gaps</a:t>
            </a:r>
          </a:p>
          <a:p>
            <a:pPr>
              <a:buClr>
                <a:schemeClr val="accent3">
                  <a:lumMod val="75000"/>
                </a:schemeClr>
              </a:buClr>
              <a:buFont typeface="Arial" charset="0"/>
              <a:buNone/>
              <a:defRPr/>
            </a:pPr>
            <a:r>
              <a:rPr lang="en-US" sz="2000" b="1" i="1" dirty="0" smtClean="0">
                <a:latin typeface="Arial" pitchFamily="34" charset="0"/>
                <a:cs typeface="Arial" pitchFamily="34" charset="0"/>
              </a:rPr>
              <a:t>This section will stimulate several Quality Policies to be developed to support this document.</a:t>
            </a:r>
            <a:endParaRPr lang="en-US" sz="2000" i="1" dirty="0" smtClean="0">
              <a:latin typeface="Arial" pitchFamily="34" charset="0"/>
              <a:cs typeface="Arial" pitchFamily="34" charset="0"/>
            </a:endParaRPr>
          </a:p>
          <a:p>
            <a:pPr>
              <a:buFont typeface="Wingdings 2" pitchFamily="18" charset="2"/>
              <a:buNone/>
              <a:defRPr/>
            </a:pPr>
            <a:endParaRPr lang="en-US" dirty="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B56719F8-2E74-4C36-B1DD-950CD0D24053}" type="slidenum">
              <a:rPr lang="en-US" smtClean="0"/>
              <a:pPr/>
              <a:t>55</a:t>
            </a:fld>
            <a:endParaRPr lang="en-US"/>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154" name="Title 1"/>
          <p:cNvSpPr>
            <a:spLocks noGrp="1"/>
          </p:cNvSpPr>
          <p:nvPr>
            <p:ph type="title"/>
          </p:nvPr>
        </p:nvSpPr>
        <p:spPr>
          <a:xfrm>
            <a:off x="381000" y="228600"/>
            <a:ext cx="8229600" cy="914400"/>
          </a:xfrm>
        </p:spPr>
        <p:txBody>
          <a:bodyPr/>
          <a:lstStyle/>
          <a:p>
            <a:r>
              <a:rPr lang="en-US" b="1" dirty="0" smtClean="0">
                <a:solidFill>
                  <a:schemeClr val="accent1">
                    <a:lumMod val="50000"/>
                  </a:schemeClr>
                </a:solidFill>
                <a:effectLst/>
                <a:latin typeface="Arial" pitchFamily="34" charset="0"/>
                <a:cs typeface="Arial" pitchFamily="34" charset="0"/>
              </a:rPr>
              <a:t>Performance Measurement</a:t>
            </a:r>
          </a:p>
        </p:txBody>
      </p:sp>
      <p:sp>
        <p:nvSpPr>
          <p:cNvPr id="3" name="Content Placeholder 2"/>
          <p:cNvSpPr>
            <a:spLocks noGrp="1"/>
          </p:cNvSpPr>
          <p:nvPr>
            <p:ph idx="1"/>
          </p:nvPr>
        </p:nvSpPr>
        <p:spPr>
          <a:xfrm>
            <a:off x="457200" y="1143000"/>
            <a:ext cx="8229600" cy="4648200"/>
          </a:xfrm>
        </p:spPr>
        <p:txBody>
          <a:bodyPr>
            <a:noAutofit/>
          </a:bodyPr>
          <a:lstStyle/>
          <a:p>
            <a:pPr marL="274320" indent="-274320" eaLnBrk="1" fontAlgn="auto" hangingPunct="1">
              <a:spcAft>
                <a:spcPts val="0"/>
              </a:spcAft>
              <a:buClr>
                <a:schemeClr val="accent1">
                  <a:lumMod val="50000"/>
                </a:schemeClr>
              </a:buClr>
              <a:buFont typeface="Wingdings" pitchFamily="2" charset="2"/>
              <a:buChar char="§"/>
              <a:defRPr/>
            </a:pPr>
            <a:r>
              <a:rPr lang="en-US" sz="2400" dirty="0" smtClean="0">
                <a:latin typeface="Arial" pitchFamily="34" charset="0"/>
                <a:cs typeface="Arial" pitchFamily="34" charset="0"/>
              </a:rPr>
              <a:t>Performance measurement is necessary to track progress towards the end goal of improvement.</a:t>
            </a:r>
          </a:p>
          <a:p>
            <a:pPr marL="274320" indent="-274320" eaLnBrk="1" fontAlgn="auto" hangingPunct="1">
              <a:spcAft>
                <a:spcPts val="0"/>
              </a:spcAft>
              <a:buClr>
                <a:schemeClr val="accent1">
                  <a:lumMod val="50000"/>
                </a:schemeClr>
              </a:buClr>
              <a:buFont typeface="Wingdings" pitchFamily="2" charset="2"/>
              <a:buChar char="§"/>
              <a:defRPr/>
            </a:pPr>
            <a:r>
              <a:rPr lang="en-US" sz="2400" dirty="0" smtClean="0">
                <a:latin typeface="Arial" pitchFamily="34" charset="0"/>
                <a:cs typeface="Arial" pitchFamily="34" charset="0"/>
              </a:rPr>
              <a:t>Steps to measure performance:</a:t>
            </a:r>
          </a:p>
          <a:p>
            <a:pPr marL="640080" lvl="1" indent="-246888" eaLnBrk="1" fontAlgn="auto" hangingPunct="1">
              <a:spcAft>
                <a:spcPts val="0"/>
              </a:spcAft>
              <a:buClr>
                <a:schemeClr val="accent1">
                  <a:lumMod val="50000"/>
                </a:schemeClr>
              </a:buClr>
              <a:buFont typeface="Arial" pitchFamily="34" charset="0"/>
              <a:buChar char="•"/>
              <a:defRPr/>
            </a:pPr>
            <a:r>
              <a:rPr lang="en-US" sz="2400" dirty="0" smtClean="0">
                <a:latin typeface="Arial" pitchFamily="34" charset="0"/>
                <a:cs typeface="Arial" pitchFamily="34" charset="0"/>
              </a:rPr>
              <a:t>First, identify the critical aspects of the care and services provided</a:t>
            </a:r>
          </a:p>
          <a:p>
            <a:pPr marL="640080" lvl="1" indent="-246888" eaLnBrk="1" fontAlgn="auto" hangingPunct="1">
              <a:spcAft>
                <a:spcPts val="0"/>
              </a:spcAft>
              <a:buClr>
                <a:schemeClr val="accent1">
                  <a:lumMod val="50000"/>
                </a:schemeClr>
              </a:buClr>
              <a:buFont typeface="Arial" pitchFamily="34" charset="0"/>
              <a:buChar char="•"/>
              <a:defRPr/>
            </a:pPr>
            <a:r>
              <a:rPr lang="en-US" sz="2400" dirty="0" smtClean="0">
                <a:latin typeface="Arial" pitchFamily="34" charset="0"/>
                <a:cs typeface="Arial" pitchFamily="34" charset="0"/>
              </a:rPr>
              <a:t>Second determine care and services that are:</a:t>
            </a:r>
          </a:p>
          <a:p>
            <a:pPr lvl="2" indent="-246888" eaLnBrk="1" fontAlgn="auto" hangingPunct="1">
              <a:spcAft>
                <a:spcPts val="0"/>
              </a:spcAft>
              <a:buClr>
                <a:schemeClr val="accent1">
                  <a:lumMod val="50000"/>
                </a:schemeClr>
              </a:buClr>
              <a:buFont typeface="Wingdings" pitchFamily="2" charset="2"/>
              <a:buChar char="ü"/>
              <a:defRPr/>
            </a:pPr>
            <a:r>
              <a:rPr lang="en-US" b="1" i="1" dirty="0" smtClean="0">
                <a:latin typeface="Arial" pitchFamily="34" charset="0"/>
                <a:cs typeface="Arial" pitchFamily="34" charset="0"/>
              </a:rPr>
              <a:t>High Risk</a:t>
            </a:r>
          </a:p>
          <a:p>
            <a:pPr lvl="2" indent="-246888" eaLnBrk="1" fontAlgn="auto" hangingPunct="1">
              <a:spcAft>
                <a:spcPts val="0"/>
              </a:spcAft>
              <a:buClr>
                <a:schemeClr val="accent1">
                  <a:lumMod val="50000"/>
                </a:schemeClr>
              </a:buClr>
              <a:buFont typeface="Wingdings" pitchFamily="2" charset="2"/>
              <a:buChar char="ü"/>
              <a:defRPr/>
            </a:pPr>
            <a:r>
              <a:rPr lang="en-US" b="1" i="1" dirty="0" smtClean="0">
                <a:latin typeface="Arial" pitchFamily="34" charset="0"/>
                <a:cs typeface="Arial" pitchFamily="34" charset="0"/>
              </a:rPr>
              <a:t>High Volume</a:t>
            </a:r>
          </a:p>
          <a:p>
            <a:pPr lvl="2" indent="-246888" eaLnBrk="1" fontAlgn="auto" hangingPunct="1">
              <a:spcAft>
                <a:spcPts val="0"/>
              </a:spcAft>
              <a:buClr>
                <a:schemeClr val="accent1">
                  <a:lumMod val="50000"/>
                </a:schemeClr>
              </a:buClr>
              <a:buFont typeface="Wingdings" pitchFamily="2" charset="2"/>
              <a:buChar char="ü"/>
              <a:defRPr/>
            </a:pPr>
            <a:r>
              <a:rPr lang="en-US" b="1" i="1" dirty="0" smtClean="0">
                <a:latin typeface="Arial" pitchFamily="34" charset="0"/>
                <a:cs typeface="Arial" pitchFamily="34" charset="0"/>
              </a:rPr>
              <a:t>Problem Prone</a:t>
            </a:r>
          </a:p>
          <a:p>
            <a:pPr marL="274320" indent="-274320" eaLnBrk="1" fontAlgn="auto" hangingPunct="1">
              <a:spcAft>
                <a:spcPts val="0"/>
              </a:spcAft>
              <a:buClr>
                <a:schemeClr val="accent1">
                  <a:lumMod val="50000"/>
                </a:schemeClr>
              </a:buClr>
              <a:buFont typeface="Wingdings" pitchFamily="2" charset="2"/>
              <a:buChar char="§"/>
              <a:defRPr/>
            </a:pPr>
            <a:r>
              <a:rPr lang="en-US" sz="2400" dirty="0" smtClean="0">
                <a:latin typeface="Arial" pitchFamily="34" charset="0"/>
                <a:cs typeface="Arial" pitchFamily="34" charset="0"/>
              </a:rPr>
              <a:t>Identify indicators to measure these important aspects of care and service to determine organizational performance and identify areas for improvement</a:t>
            </a:r>
          </a:p>
          <a:p>
            <a:pPr>
              <a:buFont typeface="Wingdings 2" pitchFamily="18" charset="2"/>
              <a:buNone/>
              <a:defRPr/>
            </a:pPr>
            <a:endParaRPr lang="en-US" sz="2400" dirty="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B56719F8-2E74-4C36-B1DD-950CD0D24053}" type="slidenum">
              <a:rPr lang="en-US" smtClean="0"/>
              <a:pPr/>
              <a:t>56</a:t>
            </a:fld>
            <a:endParaRPr lang="en-US"/>
          </a:p>
        </p:txBody>
      </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chemeClr val="accent1">
                    <a:lumMod val="50000"/>
                  </a:schemeClr>
                </a:solidFill>
                <a:latin typeface="Arial" pitchFamily="34" charset="0"/>
                <a:cs typeface="Arial" pitchFamily="34" charset="0"/>
              </a:rPr>
              <a:t>Quality Measures </a:t>
            </a:r>
            <a:r>
              <a:rPr lang="en-US" dirty="0" err="1" smtClean="0">
                <a:solidFill>
                  <a:schemeClr val="accent1">
                    <a:lumMod val="50000"/>
                  </a:schemeClr>
                </a:solidFill>
                <a:latin typeface="Arial" pitchFamily="34" charset="0"/>
                <a:cs typeface="Arial" pitchFamily="34" charset="0"/>
              </a:rPr>
              <a:t>Workplan</a:t>
            </a:r>
            <a:endParaRPr lang="en-US" dirty="0">
              <a:solidFill>
                <a:schemeClr val="accent1">
                  <a:lumMod val="50000"/>
                </a:schemeClr>
              </a:solidFill>
              <a:latin typeface="Arial" pitchFamily="34" charset="0"/>
              <a:cs typeface="Arial" pitchFamily="34" charset="0"/>
            </a:endParaRPr>
          </a:p>
        </p:txBody>
      </p:sp>
      <p:pic>
        <p:nvPicPr>
          <p:cNvPr id="6" name="Content Placeholder 5" descr="This slide is a quality measures workplan  It lists HRSA quality performance measures: first trimester care, breast cancer prevention, and cervical cancer prevention in three rows.  The columns are titled measure, definition, data gathering plan, goal and notes/comments.  The last two columns are blank.  The definitions of the measures, in order, are Percentage of pregnant women beginning prenatal care in the first trimester, Percentage of women 50-69 years of age who had a mammogram, and Percentage of women 18-64 years of age who received one or more Pap tests.  The data gathering plans are Numerator Number of patients who began prenatal care in the first trimester Denominator  Number of patients who entered prenatal care during the measurement year; Numerator One or more mammograms during the measurement year or the year prior to the measurement year Denominator All female patients aged 52-69 years of age at the beginning of the measurement year or year prior to the measurement year; and Numerator One or more Pap tests during the measurement year or the two years prior to the measurement year Denominator All female patients age 21-64 years of age during the measurement year.&#10;"/>
          <p:cNvPicPr>
            <a:picLocks noGrp="1" noChangeAspect="1"/>
          </p:cNvPicPr>
          <p:nvPr>
            <p:ph idx="1"/>
          </p:nvPr>
        </p:nvPicPr>
        <p:blipFill>
          <a:blip r:embed="rId3" cstate="print"/>
          <a:stretch>
            <a:fillRect/>
          </a:stretch>
        </p:blipFill>
        <p:spPr>
          <a:xfrm>
            <a:off x="228600" y="1143000"/>
            <a:ext cx="8610600" cy="5486400"/>
          </a:xfrm>
        </p:spPr>
      </p:pic>
      <p:sp>
        <p:nvSpPr>
          <p:cNvPr id="7" name="Slide Number Placeholder 6"/>
          <p:cNvSpPr>
            <a:spLocks noGrp="1"/>
          </p:cNvSpPr>
          <p:nvPr>
            <p:ph type="sldNum" sz="quarter" idx="12"/>
          </p:nvPr>
        </p:nvSpPr>
        <p:spPr/>
        <p:txBody>
          <a:bodyPr/>
          <a:lstStyle/>
          <a:p>
            <a:fld id="{B56719F8-2E74-4C36-B1DD-950CD0D24053}" type="slidenum">
              <a:rPr lang="en-US" smtClean="0"/>
              <a:pPr/>
              <a:t>57</a:t>
            </a:fld>
            <a:endParaRPr lang="en-US"/>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Quality Measures </a:t>
            </a:r>
            <a:r>
              <a:rPr lang="en-US" dirty="0" err="1" smtClean="0"/>
              <a:t>Workplan</a:t>
            </a:r>
            <a:r>
              <a:rPr lang="en-US" dirty="0" smtClean="0"/>
              <a:t> – chart description</a:t>
            </a:r>
            <a:endParaRPr lang="en-US" dirty="0"/>
          </a:p>
        </p:txBody>
      </p:sp>
      <p:sp>
        <p:nvSpPr>
          <p:cNvPr id="5" name="Content Placeholder 4"/>
          <p:cNvSpPr>
            <a:spLocks noGrp="1"/>
          </p:cNvSpPr>
          <p:nvPr>
            <p:ph idx="1"/>
          </p:nvPr>
        </p:nvSpPr>
        <p:spPr/>
        <p:txBody>
          <a:bodyPr>
            <a:noAutofit/>
          </a:bodyPr>
          <a:lstStyle/>
          <a:p>
            <a:pPr marL="0" indent="0">
              <a:buNone/>
            </a:pPr>
            <a:r>
              <a:rPr lang="en-US" sz="1800" dirty="0">
                <a:latin typeface="Arial" pitchFamily="34" charset="0"/>
                <a:cs typeface="Arial" pitchFamily="34" charset="0"/>
              </a:rPr>
              <a:t>This slide is a quality measures </a:t>
            </a:r>
            <a:r>
              <a:rPr lang="en-US" sz="1800" dirty="0" err="1">
                <a:latin typeface="Arial" pitchFamily="34" charset="0"/>
                <a:cs typeface="Arial" pitchFamily="34" charset="0"/>
              </a:rPr>
              <a:t>workplan</a:t>
            </a:r>
            <a:r>
              <a:rPr lang="en-US" sz="1800" dirty="0">
                <a:latin typeface="Arial" pitchFamily="34" charset="0"/>
                <a:cs typeface="Arial" pitchFamily="34" charset="0"/>
              </a:rPr>
              <a:t>  It lists HRSA quality performance measures: first trimester care, breast cancer prevention, and cervical cancer prevention in three rows.  The columns are titled measure, definition, data gathering plan, goal and notes/comments.  The last two columns are blank.  The definitions of the measures, in order, are Percentage of pregnant women beginning prenatal care in the first trimester, Percentage of women 50-69 years of age who had a mammogram, and Percentage of women 18-64 years of age who received one or more Pap tests.  The data gathering plans are Numerator Number of patients who began prenatal care in the first trimester Denominator  Number of patients who entered prenatal care during the measurement year; Numerator One or more mammograms during the measurement year or the year prior to the measurement year Denominator All female patients aged 52-69 years of age at the beginning of the measurement year or year prior to the measurement year; and Numerator One or more Pap tests during the measurement year or the two years prior to the measurement year Denominator All female patients age 21-64 years of age during the measurement year.</a:t>
            </a:r>
          </a:p>
        </p:txBody>
      </p:sp>
      <p:sp>
        <p:nvSpPr>
          <p:cNvPr id="6" name="Slide Number Placeholder 5"/>
          <p:cNvSpPr>
            <a:spLocks noGrp="1"/>
          </p:cNvSpPr>
          <p:nvPr>
            <p:ph type="sldNum" sz="quarter" idx="12"/>
          </p:nvPr>
        </p:nvSpPr>
        <p:spPr/>
        <p:txBody>
          <a:bodyPr/>
          <a:lstStyle/>
          <a:p>
            <a:fld id="{B56719F8-2E74-4C36-B1DD-950CD0D24053}" type="slidenum">
              <a:rPr lang="en-US" smtClean="0"/>
              <a:pPr/>
              <a:t>58</a:t>
            </a:fld>
            <a:endParaRPr lang="en-US"/>
          </a:p>
        </p:txBody>
      </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28600"/>
            <a:ext cx="8229600" cy="715962"/>
          </a:xfrm>
        </p:spPr>
        <p:txBody>
          <a:bodyPr>
            <a:normAutofit/>
          </a:bodyPr>
          <a:lstStyle/>
          <a:p>
            <a:r>
              <a:rPr lang="en-US" sz="4000" b="1" dirty="0" smtClean="0">
                <a:solidFill>
                  <a:schemeClr val="accent1">
                    <a:lumMod val="50000"/>
                  </a:schemeClr>
                </a:solidFill>
                <a:latin typeface="Arial" pitchFamily="34" charset="0"/>
                <a:cs typeface="Arial" pitchFamily="34" charset="0"/>
              </a:rPr>
              <a:t>Quality Calendar</a:t>
            </a:r>
            <a:endParaRPr lang="en-US" sz="4000" b="1" dirty="0">
              <a:solidFill>
                <a:schemeClr val="accent1">
                  <a:lumMod val="50000"/>
                </a:schemeClr>
              </a:solidFill>
              <a:latin typeface="Arial" pitchFamily="34" charset="0"/>
              <a:cs typeface="Arial" pitchFamily="34" charset="0"/>
            </a:endParaRPr>
          </a:p>
        </p:txBody>
      </p:sp>
      <p:pic>
        <p:nvPicPr>
          <p:cNvPr id="6" name="Content Placeholder 5" descr="This slide depicts a chart that is a quality calendar.  The columns are measure and goal percentage, followed by each month of the year in order.  The measures are Prenatal care of patients who delivered during the current year including a) Trimester of first known visit, b) Deliveries preformed by CHC provider, and c) Birth weight &lt; 1500 grams/ 1501- 2499 grams/&gt; 2500 grams.  Childhood Immunizations: number of children who have received required vaccinations that had their 2nd birthday during measurement year. Number of female patients aged 21-64 who have had at least one PAP test performed during the measurement year OR during one of the previous two years. Hypertension&gt; Percentage of patients &gt;18 years with diagnosis of hypertension whose blood pressure was &lt;140/90 at the time of the last reading.  Diabetes&gt; Total Number of patients &gt;18 years with diagnosis of diabetes Type  I or II, a) Patients with HBA1c &lt;7%, b) Patients with HBA1c &gt;7%, c) Patients with HBA1c equal to or less than 9%, d) Patients with HBA1c &gt;9%. Satisfaction Survey Patient, UDS Measures are collected annually, dental measure, and behavioral health measure.  There are x marks placed in various months to indicate when each measure will be used.&#10;"/>
          <p:cNvPicPr>
            <a:picLocks noGrp="1" noChangeAspect="1"/>
          </p:cNvPicPr>
          <p:nvPr>
            <p:ph idx="1"/>
          </p:nvPr>
        </p:nvPicPr>
        <p:blipFill>
          <a:blip r:embed="rId2" cstate="print">
            <a:lum bright="-8000"/>
          </a:blip>
          <a:stretch>
            <a:fillRect/>
          </a:stretch>
        </p:blipFill>
        <p:spPr>
          <a:xfrm>
            <a:off x="217681" y="838200"/>
            <a:ext cx="8773919" cy="5791200"/>
          </a:xfrm>
        </p:spPr>
      </p:pic>
      <p:sp>
        <p:nvSpPr>
          <p:cNvPr id="7" name="Slide Number Placeholder 6"/>
          <p:cNvSpPr>
            <a:spLocks noGrp="1"/>
          </p:cNvSpPr>
          <p:nvPr>
            <p:ph type="sldNum" sz="quarter" idx="12"/>
          </p:nvPr>
        </p:nvSpPr>
        <p:spPr/>
        <p:txBody>
          <a:bodyPr/>
          <a:lstStyle/>
          <a:p>
            <a:fld id="{B56719F8-2E74-4C36-B1DD-950CD0D24053}" type="slidenum">
              <a:rPr lang="en-US" smtClean="0"/>
              <a:pPr/>
              <a:t>59</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0"/>
            <a:ext cx="6553200" cy="838200"/>
          </a:xfrm>
        </p:spPr>
        <p:txBody>
          <a:bodyPr/>
          <a:lstStyle/>
          <a:p>
            <a:r>
              <a:rPr lang="en-US" sz="4000" dirty="0" smtClean="0">
                <a:solidFill>
                  <a:schemeClr val="bg1"/>
                </a:solidFill>
                <a:latin typeface="Arial" pitchFamily="34" charset="0"/>
                <a:cs typeface="Arial" pitchFamily="34" charset="0"/>
              </a:rPr>
              <a:t>Accreditation</a:t>
            </a:r>
            <a:endParaRPr lang="en-US" sz="4000" dirty="0">
              <a:solidFill>
                <a:schemeClr val="bg1"/>
              </a:solidFill>
              <a:latin typeface="Arial" pitchFamily="34" charset="0"/>
              <a:cs typeface="Arial" pitchFamily="34" charset="0"/>
            </a:endParaRPr>
          </a:p>
        </p:txBody>
      </p:sp>
      <p:sp>
        <p:nvSpPr>
          <p:cNvPr id="3" name="Content Placeholder 2"/>
          <p:cNvSpPr>
            <a:spLocks noGrp="1"/>
          </p:cNvSpPr>
          <p:nvPr>
            <p:ph idx="1"/>
          </p:nvPr>
        </p:nvSpPr>
        <p:spPr>
          <a:xfrm>
            <a:off x="1219200" y="1524000"/>
            <a:ext cx="6553200" cy="4495800"/>
          </a:xfrm>
        </p:spPr>
        <p:txBody>
          <a:bodyPr/>
          <a:lstStyle/>
          <a:p>
            <a:r>
              <a:rPr lang="en-US" dirty="0" smtClean="0">
                <a:latin typeface="Arial" pitchFamily="34" charset="0"/>
                <a:cs typeface="Arial" pitchFamily="34" charset="0"/>
              </a:rPr>
              <a:t>Effort to gain 3</a:t>
            </a:r>
            <a:r>
              <a:rPr lang="en-US" baseline="30000" dirty="0" smtClean="0">
                <a:latin typeface="Arial" pitchFamily="34" charset="0"/>
                <a:cs typeface="Arial" pitchFamily="34" charset="0"/>
              </a:rPr>
              <a:t>rd</a:t>
            </a:r>
            <a:r>
              <a:rPr lang="en-US" dirty="0" smtClean="0">
                <a:latin typeface="Arial" pitchFamily="34" charset="0"/>
                <a:cs typeface="Arial" pitchFamily="34" charset="0"/>
              </a:rPr>
              <a:t> party recognition by TJC/AAAHC to ensure quality in the HCs</a:t>
            </a:r>
          </a:p>
          <a:p>
            <a:r>
              <a:rPr lang="en-US" dirty="0" smtClean="0">
                <a:latin typeface="Arial" pitchFamily="34" charset="0"/>
                <a:cs typeface="Arial" pitchFamily="34" charset="0"/>
              </a:rPr>
              <a:t>In January 2011, 291 centers (25.7%) were accredited</a:t>
            </a:r>
          </a:p>
          <a:p>
            <a:pPr>
              <a:buNone/>
            </a:pPr>
            <a:endParaRPr lang="en-US" dirty="0" smtClean="0">
              <a:latin typeface="Arial" pitchFamily="34" charset="0"/>
              <a:cs typeface="Arial" pitchFamily="34" charset="0"/>
            </a:endParaRPr>
          </a:p>
          <a:p>
            <a:pPr>
              <a:buNone/>
            </a:pPr>
            <a:endParaRPr lang="en-US"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Quality Calendar – chart description</a:t>
            </a:r>
            <a:endParaRPr lang="en-US" dirty="0"/>
          </a:p>
        </p:txBody>
      </p:sp>
      <p:sp>
        <p:nvSpPr>
          <p:cNvPr id="5" name="Content Placeholder 4"/>
          <p:cNvSpPr>
            <a:spLocks noGrp="1"/>
          </p:cNvSpPr>
          <p:nvPr>
            <p:ph idx="1"/>
          </p:nvPr>
        </p:nvSpPr>
        <p:spPr>
          <a:xfrm>
            <a:off x="457200" y="1600200"/>
            <a:ext cx="8229600" cy="4724400"/>
          </a:xfrm>
        </p:spPr>
        <p:txBody>
          <a:bodyPr>
            <a:normAutofit fontScale="62500" lnSpcReduction="20000"/>
          </a:bodyPr>
          <a:lstStyle/>
          <a:p>
            <a:pPr marL="0" indent="0">
              <a:buNone/>
            </a:pPr>
            <a:r>
              <a:rPr lang="en-US" dirty="0">
                <a:latin typeface="Arial" pitchFamily="34" charset="0"/>
                <a:cs typeface="Arial" pitchFamily="34" charset="0"/>
              </a:rPr>
              <a:t>This slide depicts a chart that is a quality calendar.  The columns are measure and goal percentage, followed by each month of the year in order.  The measures are Prenatal care of patients who delivered during the current year including a) Trimester of first known visit, b) Deliveries preformed by CHC provider, and c) Birth weight &lt; 1500 grams/ 1501- 2499 grams/&gt; 2500 grams.  Childhood Immunizations: number of children who have received required vaccinations that had their 2nd birthday during measurement year. Number of female patients aged 21-64 who have had at least one PAP test performed during the measurement year OR during one of the previous two years. Hypertension&gt; Percentage of patients &gt;18 years with diagnosis of hypertension whose blood pressure was &lt;140/90 at the time of the last reading.  Diabetes&gt; Total Number of patients &gt;18 years with diagnosis of diabetes Type  I or II, a) Patients with HBA1c &lt;7%, b) Patients with HBA1c &gt;7%, c) Patients with HBA1c equal to or less than 9%, d) Patients with HBA1c &gt;9%. Satisfaction Survey Patient, UDS Measures are collected annually, dental measure, and behavioral health measure.  There are x marks placed in various months to indicate when each measure will be used.</a:t>
            </a:r>
          </a:p>
          <a:p>
            <a:pPr marL="0" indent="0">
              <a:buNone/>
            </a:pPr>
            <a:endParaRPr lang="en-US" dirty="0"/>
          </a:p>
        </p:txBody>
      </p:sp>
      <p:sp>
        <p:nvSpPr>
          <p:cNvPr id="6" name="Slide Number Placeholder 5"/>
          <p:cNvSpPr>
            <a:spLocks noGrp="1"/>
          </p:cNvSpPr>
          <p:nvPr>
            <p:ph type="sldNum" sz="quarter" idx="12"/>
          </p:nvPr>
        </p:nvSpPr>
        <p:spPr/>
        <p:txBody>
          <a:bodyPr/>
          <a:lstStyle/>
          <a:p>
            <a:fld id="{B56719F8-2E74-4C36-B1DD-950CD0D24053}" type="slidenum">
              <a:rPr lang="en-US" smtClean="0"/>
              <a:pPr/>
              <a:t>60</a:t>
            </a:fld>
            <a:endParaRPr lang="en-US"/>
          </a:p>
        </p:txBody>
      </p: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7772400" cy="1155700"/>
          </a:xfrm>
        </p:spPr>
        <p:txBody>
          <a:bodyPr/>
          <a:lstStyle/>
          <a:p>
            <a:r>
              <a:rPr lang="en-US" sz="6600" b="1" dirty="0" smtClean="0">
                <a:solidFill>
                  <a:schemeClr val="accent1">
                    <a:lumMod val="50000"/>
                  </a:schemeClr>
                </a:solidFill>
                <a:effectLst/>
                <a:latin typeface="Arial" pitchFamily="34" charset="0"/>
                <a:cs typeface="Arial" pitchFamily="34" charset="0"/>
              </a:rPr>
              <a:t>Quality</a:t>
            </a:r>
            <a:r>
              <a:rPr lang="en-US" sz="6600" b="1" dirty="0" smtClean="0">
                <a:solidFill>
                  <a:schemeClr val="accent2">
                    <a:lumMod val="50000"/>
                  </a:schemeClr>
                </a:solidFill>
                <a:effectLst/>
                <a:latin typeface="Arial" pitchFamily="34" charset="0"/>
                <a:cs typeface="Arial" pitchFamily="34" charset="0"/>
              </a:rPr>
              <a:t> </a:t>
            </a:r>
            <a:endParaRPr lang="en-US" sz="6600" b="1" dirty="0">
              <a:solidFill>
                <a:schemeClr val="accent2">
                  <a:lumMod val="50000"/>
                </a:schemeClr>
              </a:solidFill>
              <a:effectLst/>
              <a:latin typeface="Arial" pitchFamily="34" charset="0"/>
              <a:cs typeface="Arial" pitchFamily="34" charset="0"/>
            </a:endParaRPr>
          </a:p>
        </p:txBody>
      </p:sp>
      <p:sp>
        <p:nvSpPr>
          <p:cNvPr id="4" name="Text Placeholder 3"/>
          <p:cNvSpPr>
            <a:spLocks noGrp="1"/>
          </p:cNvSpPr>
          <p:nvPr>
            <p:ph type="body" idx="1"/>
          </p:nvPr>
        </p:nvSpPr>
        <p:spPr>
          <a:xfrm>
            <a:off x="1143000" y="5105400"/>
            <a:ext cx="7772400" cy="1500187"/>
          </a:xfrm>
          <a:effectLst/>
        </p:spPr>
        <p:txBody>
          <a:bodyPr>
            <a:normAutofit/>
            <a:scene3d>
              <a:camera prst="orthographicFront"/>
              <a:lightRig rig="flat" dir="t"/>
            </a:scene3d>
            <a:sp3d extrusionH="88900" contourW="2540">
              <a:contourClr>
                <a:srgbClr val="F4A234"/>
              </a:contourClr>
            </a:sp3d>
          </a:bodyPr>
          <a:lstStyle/>
          <a:p>
            <a:pPr algn="r"/>
            <a:r>
              <a:rPr sz="7200" b="1" i="0" dirty="0" smtClean="0">
                <a:solidFill>
                  <a:schemeClr val="accent1">
                    <a:lumMod val="50000"/>
                  </a:schemeClr>
                </a:solidFill>
                <a:latin typeface="Arial" pitchFamily="34" charset="0"/>
                <a:cs typeface="Arial" pitchFamily="34" charset="0"/>
              </a:rPr>
              <a:t>Communication</a:t>
            </a:r>
            <a:endParaRPr lang="en-US" sz="7200" b="1" i="0" dirty="0">
              <a:solidFill>
                <a:schemeClr val="accent1">
                  <a:lumMod val="50000"/>
                </a:schemeClr>
              </a:solidFill>
              <a:latin typeface="Arial" pitchFamily="34" charset="0"/>
              <a:cs typeface="Arial" pitchFamily="34" charset="0"/>
            </a:endParaRPr>
          </a:p>
        </p:txBody>
      </p:sp>
      <p:pic>
        <p:nvPicPr>
          <p:cNvPr id="3074" name="Picture 2" descr="Illustration of a chart on easel"/>
          <p:cNvPicPr>
            <a:picLocks noChangeAspect="1" noChangeArrowheads="1"/>
          </p:cNvPicPr>
          <p:nvPr/>
        </p:nvPicPr>
        <p:blipFill>
          <a:blip r:embed="rId2" cstate="print"/>
          <a:stretch>
            <a:fillRect/>
          </a:stretch>
        </p:blipFill>
        <p:spPr bwMode="auto">
          <a:xfrm>
            <a:off x="2819400" y="1752600"/>
            <a:ext cx="3886200" cy="3395584"/>
          </a:xfrm>
          <a:prstGeom prst="rect">
            <a:avLst/>
          </a:prstGeom>
          <a:noFill/>
          <a:ln>
            <a:noFill/>
          </a:ln>
        </p:spPr>
      </p:pic>
      <p:sp>
        <p:nvSpPr>
          <p:cNvPr id="5" name="Slide Number Placeholder 4"/>
          <p:cNvSpPr>
            <a:spLocks noGrp="1"/>
          </p:cNvSpPr>
          <p:nvPr>
            <p:ph type="sldNum" sz="quarter" idx="12"/>
          </p:nvPr>
        </p:nvSpPr>
        <p:spPr/>
        <p:txBody>
          <a:bodyPr/>
          <a:lstStyle/>
          <a:p>
            <a:fld id="{B56719F8-2E74-4C36-B1DD-950CD0D24053}" type="slidenum">
              <a:rPr lang="en-US" smtClean="0"/>
              <a:pPr/>
              <a:t>61</a:t>
            </a:fld>
            <a:endParaRPr lang="en-US"/>
          </a:p>
        </p:txBody>
      </p:sp>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Title 14"/>
          <p:cNvSpPr>
            <a:spLocks noGrp="1"/>
          </p:cNvSpPr>
          <p:nvPr>
            <p:ph type="title"/>
          </p:nvPr>
        </p:nvSpPr>
        <p:spPr/>
        <p:txBody>
          <a:bodyPr>
            <a:normAutofit fontScale="90000"/>
          </a:bodyPr>
          <a:lstStyle/>
          <a:p>
            <a:r>
              <a:rPr lang="en-US" b="1" dirty="0" smtClean="0">
                <a:solidFill>
                  <a:schemeClr val="accent1">
                    <a:lumMod val="50000"/>
                  </a:schemeClr>
                </a:solidFill>
                <a:latin typeface="Arial" pitchFamily="34" charset="0"/>
                <a:cs typeface="Arial" pitchFamily="34" charset="0"/>
              </a:rPr>
              <a:t>Quality Communication</a:t>
            </a:r>
            <a:br>
              <a:rPr lang="en-US" b="1" dirty="0" smtClean="0">
                <a:solidFill>
                  <a:schemeClr val="accent1">
                    <a:lumMod val="50000"/>
                  </a:schemeClr>
                </a:solidFill>
                <a:latin typeface="Arial" pitchFamily="34" charset="0"/>
                <a:cs typeface="Arial" pitchFamily="34" charset="0"/>
              </a:rPr>
            </a:br>
            <a:endParaRPr lang="en-US" dirty="0"/>
          </a:p>
        </p:txBody>
      </p:sp>
      <p:pic>
        <p:nvPicPr>
          <p:cNvPr id="17" name="Content Placeholder 16" descr="circle diagram of quality communication featuring Stakeholders, Board, Staff perfomance Feedback, and All Sites of FQHC"/>
          <p:cNvPicPr>
            <a:picLocks noGrp="1" noChangeAspect="1"/>
          </p:cNvPicPr>
          <p:nvPr>
            <p:ph idx="1"/>
          </p:nvPr>
        </p:nvPicPr>
        <p:blipFill>
          <a:blip r:embed="rId3" cstate="print"/>
          <a:stretch>
            <a:fillRect/>
          </a:stretch>
        </p:blipFill>
        <p:spPr>
          <a:xfrm>
            <a:off x="1676400" y="964414"/>
            <a:ext cx="5562599" cy="5568685"/>
          </a:xfrm>
        </p:spPr>
      </p:pic>
      <p:sp>
        <p:nvSpPr>
          <p:cNvPr id="14" name="Slide Number Placeholder 13"/>
          <p:cNvSpPr>
            <a:spLocks noGrp="1"/>
          </p:cNvSpPr>
          <p:nvPr>
            <p:ph type="sldNum" sz="quarter" idx="12"/>
          </p:nvPr>
        </p:nvSpPr>
        <p:spPr/>
        <p:txBody>
          <a:bodyPr/>
          <a:lstStyle/>
          <a:p>
            <a:fld id="{B56719F8-2E74-4C36-B1DD-950CD0D24053}" type="slidenum">
              <a:rPr lang="en-US" smtClean="0"/>
              <a:pPr/>
              <a:t>62</a:t>
            </a:fld>
            <a:endParaRPr lang="en-US"/>
          </a:p>
        </p:txBody>
      </p:sp>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52400"/>
            <a:ext cx="8229600" cy="914400"/>
          </a:xfrm>
        </p:spPr>
        <p:txBody>
          <a:bodyPr>
            <a:normAutofit fontScale="90000"/>
          </a:bodyPr>
          <a:lstStyle/>
          <a:p>
            <a:pPr>
              <a:lnSpc>
                <a:spcPct val="150000"/>
              </a:lnSpc>
            </a:pPr>
            <a:r>
              <a:rPr lang="en-US" sz="4000" b="1" dirty="0" smtClean="0">
                <a:solidFill>
                  <a:schemeClr val="accent1">
                    <a:lumMod val="50000"/>
                  </a:schemeClr>
                </a:solidFill>
                <a:latin typeface="Arial" pitchFamily="34" charset="0"/>
                <a:cs typeface="Arial" pitchFamily="34" charset="0"/>
              </a:rPr>
              <a:t>Quality Measure/Indicator Chart</a:t>
            </a:r>
            <a:br>
              <a:rPr lang="en-US" sz="4000" b="1" dirty="0" smtClean="0">
                <a:solidFill>
                  <a:schemeClr val="accent1">
                    <a:lumMod val="50000"/>
                  </a:schemeClr>
                </a:solidFill>
                <a:latin typeface="Arial" pitchFamily="34" charset="0"/>
                <a:cs typeface="Arial" pitchFamily="34" charset="0"/>
              </a:rPr>
            </a:br>
            <a:r>
              <a:rPr lang="en-US" sz="1800" i="1" dirty="0" smtClean="0">
                <a:solidFill>
                  <a:schemeClr val="accent1">
                    <a:lumMod val="50000"/>
                  </a:schemeClr>
                </a:solidFill>
                <a:latin typeface="Arial" pitchFamily="34" charset="0"/>
                <a:cs typeface="Arial" pitchFamily="34" charset="0"/>
              </a:rPr>
              <a:t>Template available upon request </a:t>
            </a:r>
            <a:r>
              <a:rPr lang="en-US" sz="1800" i="1" dirty="0" smtClean="0">
                <a:solidFill>
                  <a:schemeClr val="accent1">
                    <a:lumMod val="50000"/>
                  </a:schemeClr>
                </a:solidFill>
                <a:latin typeface="Arial" pitchFamily="34" charset="0"/>
                <a:cs typeface="Arial" pitchFamily="34" charset="0"/>
                <a:hlinkClick r:id="rId2"/>
              </a:rPr>
              <a:t>jwilkerson@gaphc.org</a:t>
            </a:r>
            <a:r>
              <a:rPr lang="en-US" sz="1800" i="1" dirty="0" smtClean="0">
                <a:solidFill>
                  <a:schemeClr val="accent1">
                    <a:lumMod val="50000"/>
                  </a:schemeClr>
                </a:solidFill>
                <a:latin typeface="Arial" pitchFamily="34" charset="0"/>
                <a:cs typeface="Arial" pitchFamily="34" charset="0"/>
              </a:rPr>
              <a:t> </a:t>
            </a:r>
            <a:endParaRPr lang="en-US" sz="1800" b="1" dirty="0">
              <a:solidFill>
                <a:schemeClr val="accent1">
                  <a:lumMod val="50000"/>
                </a:schemeClr>
              </a:solidFill>
              <a:latin typeface="Arial" pitchFamily="34" charset="0"/>
              <a:cs typeface="Arial" pitchFamily="34" charset="0"/>
            </a:endParaRPr>
          </a:p>
        </p:txBody>
      </p:sp>
      <p:pic>
        <p:nvPicPr>
          <p:cNvPr id="7" name="Content Placeholder 6" descr="This slide depicts a chart to fill in for each quality measure/indicator.  The UDS clinical measures required for all FQHC are the rows: Children fully immunized on their 2nd birthday, Children and adolescents aged 2-17 with a BMI percentile, Documented Pt. counseling on nutrition and physical activity documented for the current year, Adult patients aged 18 and over with (1)BMI charted and (2) follow-up plan documented if patients are overweight or underweight, Documented Pt. counseling on nutrition and physical activity documented for the current year, Adult women (age 24 –64) with a “current” Pap test during measurement year or prior two years (2009 –2010), Number of patients age 18 years and older who were queried about tobacco use one or more times within 24 months. The columns are totals with numerator, denominator, percentage, national benchmark, lab report, organizational goal, and comments.  They are all blank except the percentage column, which is filled with #DIV/0!.&#10;"/>
          <p:cNvPicPr>
            <a:picLocks noGrp="1" noChangeAspect="1"/>
          </p:cNvPicPr>
          <p:nvPr>
            <p:ph idx="1"/>
          </p:nvPr>
        </p:nvPicPr>
        <p:blipFill>
          <a:blip r:embed="rId3" cstate="print"/>
          <a:stretch>
            <a:fillRect/>
          </a:stretch>
        </p:blipFill>
        <p:spPr>
          <a:xfrm>
            <a:off x="228600" y="1410293"/>
            <a:ext cx="8675105" cy="5447707"/>
          </a:xfrm>
        </p:spPr>
      </p:pic>
      <p:sp>
        <p:nvSpPr>
          <p:cNvPr id="4" name="Slide Number Placeholder 3"/>
          <p:cNvSpPr>
            <a:spLocks noGrp="1"/>
          </p:cNvSpPr>
          <p:nvPr>
            <p:ph type="sldNum" sz="quarter" idx="12"/>
          </p:nvPr>
        </p:nvSpPr>
        <p:spPr/>
        <p:txBody>
          <a:bodyPr/>
          <a:lstStyle/>
          <a:p>
            <a:fld id="{B56719F8-2E74-4C36-B1DD-950CD0D24053}" type="slidenum">
              <a:rPr lang="en-US" smtClean="0"/>
              <a:pPr/>
              <a:t>63</a:t>
            </a:fld>
            <a:endParaRPr lang="en-US"/>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Quality Measure/Indicator Chart -chart description</a:t>
            </a:r>
            <a:endParaRPr lang="en-US" dirty="0"/>
          </a:p>
        </p:txBody>
      </p:sp>
      <p:sp>
        <p:nvSpPr>
          <p:cNvPr id="5" name="Content Placeholder 4"/>
          <p:cNvSpPr>
            <a:spLocks noGrp="1"/>
          </p:cNvSpPr>
          <p:nvPr>
            <p:ph idx="1"/>
          </p:nvPr>
        </p:nvSpPr>
        <p:spPr/>
        <p:txBody>
          <a:bodyPr>
            <a:normAutofit fontScale="70000" lnSpcReduction="20000"/>
          </a:bodyPr>
          <a:lstStyle/>
          <a:p>
            <a:pPr marL="0" indent="0">
              <a:buNone/>
            </a:pPr>
            <a:r>
              <a:rPr lang="en-US" dirty="0"/>
              <a:t>This slide depicts a chart to fill in for each quality measure/indicator.  The UDS clinical measures required for all FQHC are the rows: Children fully immunized on their 2nd birthday, Children and adolescents aged 2-17 with a BMI percentile, Documented Pt. counseling on nutrition and physical activity documented for the current year, Adult patients aged 18 and over with (1)BMI charted and (2) follow-up plan documented if patients are overweight or underweight, Documented Pt. counseling on nutrition and physical activity documented for the current year, Adult women (age 24 –64) with a “current” Pap test during measurement year or prior two years (2009 –2010), Number of patients age 18 years and older who were queried about tobacco use one or more times within 24 months. The columns are totals with numerator, denominator, percentage, national benchmark, lab report, organizational goal, and comments.  They are all blank except the percentage column, which is filled with #DIV/0!.</a:t>
            </a:r>
          </a:p>
          <a:p>
            <a:pPr marL="0" indent="0">
              <a:buNone/>
            </a:pPr>
            <a:endParaRPr lang="en-US" dirty="0"/>
          </a:p>
        </p:txBody>
      </p:sp>
      <p:sp>
        <p:nvSpPr>
          <p:cNvPr id="6" name="Slide Number Placeholder 5"/>
          <p:cNvSpPr>
            <a:spLocks noGrp="1"/>
          </p:cNvSpPr>
          <p:nvPr>
            <p:ph type="sldNum" sz="quarter" idx="12"/>
          </p:nvPr>
        </p:nvSpPr>
        <p:spPr/>
        <p:txBody>
          <a:bodyPr/>
          <a:lstStyle/>
          <a:p>
            <a:fld id="{B56719F8-2E74-4C36-B1DD-950CD0D24053}" type="slidenum">
              <a:rPr lang="en-US" smtClean="0"/>
              <a:pPr/>
              <a:t>64</a:t>
            </a:fld>
            <a:endParaRPr lang="en-US"/>
          </a:p>
        </p:txBody>
      </p:sp>
    </p:spTree>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000" b="1" dirty="0" smtClean="0">
                <a:solidFill>
                  <a:schemeClr val="accent1">
                    <a:lumMod val="50000"/>
                  </a:schemeClr>
                </a:solidFill>
                <a:latin typeface="Arial" pitchFamily="34" charset="0"/>
                <a:cs typeface="Arial" pitchFamily="34" charset="0"/>
              </a:rPr>
              <a:t>3</a:t>
            </a:r>
            <a:r>
              <a:rPr lang="en-US" sz="4000" b="1" baseline="30000" dirty="0" smtClean="0">
                <a:solidFill>
                  <a:schemeClr val="accent1">
                    <a:lumMod val="50000"/>
                  </a:schemeClr>
                </a:solidFill>
                <a:latin typeface="Arial" pitchFamily="34" charset="0"/>
                <a:cs typeface="Arial" pitchFamily="34" charset="0"/>
              </a:rPr>
              <a:t>rd</a:t>
            </a:r>
            <a:r>
              <a:rPr lang="en-US" sz="4000" b="1" dirty="0" smtClean="0">
                <a:solidFill>
                  <a:schemeClr val="accent1">
                    <a:lumMod val="50000"/>
                  </a:schemeClr>
                </a:solidFill>
                <a:latin typeface="Arial" pitchFamily="34" charset="0"/>
                <a:cs typeface="Arial" pitchFamily="34" charset="0"/>
              </a:rPr>
              <a:t> Available Appointment</a:t>
            </a:r>
            <a:endParaRPr lang="en-US" sz="4000" b="1" dirty="0">
              <a:solidFill>
                <a:schemeClr val="accent1">
                  <a:lumMod val="50000"/>
                </a:schemeClr>
              </a:solidFill>
              <a:latin typeface="Arial" pitchFamily="34" charset="0"/>
              <a:cs typeface="Arial" pitchFamily="34" charset="0"/>
            </a:endParaRPr>
          </a:p>
        </p:txBody>
      </p:sp>
      <p:sp>
        <p:nvSpPr>
          <p:cNvPr id="3" name="Slide Number Placeholder 2"/>
          <p:cNvSpPr>
            <a:spLocks noGrp="1"/>
          </p:cNvSpPr>
          <p:nvPr>
            <p:ph type="sldNum" sz="quarter" idx="12"/>
          </p:nvPr>
        </p:nvSpPr>
        <p:spPr/>
        <p:txBody>
          <a:bodyPr/>
          <a:lstStyle/>
          <a:p>
            <a:fld id="{B56719F8-2E74-4C36-B1DD-950CD0D24053}" type="slidenum">
              <a:rPr lang="en-US" smtClean="0"/>
              <a:pPr/>
              <a:t>65</a:t>
            </a:fld>
            <a:endParaRPr lang="en-US"/>
          </a:p>
        </p:txBody>
      </p:sp>
      <p:graphicFrame>
        <p:nvGraphicFramePr>
          <p:cNvPr id="6" name="Content Placeholder 5" descr="line graph depicting the time until third available appointment"/>
          <p:cNvGraphicFramePr>
            <a:graphicFrameLocks noGrp="1"/>
          </p:cNvGraphicFramePr>
          <p:nvPr>
            <p:ph idx="1"/>
          </p:nvPr>
        </p:nvGraphicFramePr>
        <p:xfrm>
          <a:off x="457200" y="15240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3</a:t>
            </a:r>
            <a:r>
              <a:rPr lang="en-US" baseline="30000" dirty="0" smtClean="0"/>
              <a:t>rd</a:t>
            </a:r>
            <a:r>
              <a:rPr lang="en-US" dirty="0" smtClean="0"/>
              <a:t> Available Appointment - graph description</a:t>
            </a:r>
            <a:endParaRPr lang="en-US" dirty="0"/>
          </a:p>
        </p:txBody>
      </p:sp>
      <p:sp>
        <p:nvSpPr>
          <p:cNvPr id="4" name="Content Placeholder 3"/>
          <p:cNvSpPr>
            <a:spLocks noGrp="1"/>
          </p:cNvSpPr>
          <p:nvPr>
            <p:ph idx="1"/>
          </p:nvPr>
        </p:nvSpPr>
        <p:spPr/>
        <p:txBody>
          <a:bodyPr/>
          <a:lstStyle/>
          <a:p>
            <a:pPr marL="0" indent="0">
              <a:buNone/>
            </a:pPr>
            <a:r>
              <a:rPr lang="en-US" dirty="0"/>
              <a:t>This slide is a line graph depicting the time until the third available appointment.  The y axis is days and ranges from zero to 12.  The x axis is months and ranges from zero to 6.  The values for each month in sequence are: 10, 4, 9, 7, 4, and 3.</a:t>
            </a:r>
          </a:p>
          <a:p>
            <a:pPr>
              <a:buNone/>
            </a:pPr>
            <a:r>
              <a:rPr lang="en-US" dirty="0"/>
              <a:t> </a:t>
            </a:r>
          </a:p>
          <a:p>
            <a:pPr marL="0" indent="0">
              <a:buNone/>
            </a:pPr>
            <a:endParaRPr lang="en-US" dirty="0"/>
          </a:p>
        </p:txBody>
      </p:sp>
      <p:sp>
        <p:nvSpPr>
          <p:cNvPr id="5" name="Slide Number Placeholder 4"/>
          <p:cNvSpPr>
            <a:spLocks noGrp="1"/>
          </p:cNvSpPr>
          <p:nvPr>
            <p:ph type="sldNum" sz="quarter" idx="12"/>
          </p:nvPr>
        </p:nvSpPr>
        <p:spPr/>
        <p:txBody>
          <a:bodyPr/>
          <a:lstStyle/>
          <a:p>
            <a:fld id="{B56719F8-2E74-4C36-B1DD-950CD0D24053}" type="slidenum">
              <a:rPr lang="en-US" smtClean="0"/>
              <a:pPr/>
              <a:t>66</a:t>
            </a:fld>
            <a:endParaRPr lang="en-US"/>
          </a:p>
        </p:txBody>
      </p:sp>
    </p:spTree>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le 6"/>
          <p:cNvSpPr>
            <a:spLocks noGrp="1"/>
          </p:cNvSpPr>
          <p:nvPr>
            <p:ph type="title"/>
          </p:nvPr>
        </p:nvSpPr>
        <p:spPr>
          <a:xfrm>
            <a:off x="0" y="685800"/>
            <a:ext cx="9144000" cy="914400"/>
          </a:xfrm>
        </p:spPr>
        <p:txBody>
          <a:bodyPr>
            <a:normAutofit fontScale="90000"/>
          </a:bodyPr>
          <a:lstStyle/>
          <a:p>
            <a:r>
              <a:rPr lang="en-US" sz="3600" b="1" dirty="0" smtClean="0">
                <a:solidFill>
                  <a:schemeClr val="accent1">
                    <a:lumMod val="50000"/>
                  </a:schemeClr>
                </a:solidFill>
                <a:latin typeface="Arial" pitchFamily="34" charset="0"/>
                <a:cs typeface="Arial" pitchFamily="34" charset="0"/>
              </a:rPr>
              <a:t>Checklist for Creating An Effective Storyboard </a:t>
            </a:r>
            <a:r>
              <a:rPr lang="en-US" sz="2700" b="1" dirty="0" smtClean="0">
                <a:solidFill>
                  <a:schemeClr val="accent1">
                    <a:lumMod val="50000"/>
                  </a:schemeClr>
                </a:solidFill>
                <a:latin typeface="Arial" pitchFamily="34" charset="0"/>
                <a:cs typeface="Arial" pitchFamily="34" charset="0"/>
              </a:rPr>
              <a:t/>
            </a:r>
            <a:br>
              <a:rPr lang="en-US" sz="2700" b="1" dirty="0" smtClean="0">
                <a:solidFill>
                  <a:schemeClr val="accent1">
                    <a:lumMod val="50000"/>
                  </a:schemeClr>
                </a:solidFill>
                <a:latin typeface="Arial" pitchFamily="34" charset="0"/>
                <a:cs typeface="Arial" pitchFamily="34" charset="0"/>
              </a:rPr>
            </a:br>
            <a:r>
              <a:rPr lang="en-US" sz="2700" b="1" dirty="0" smtClean="0">
                <a:solidFill>
                  <a:schemeClr val="accent1">
                    <a:lumMod val="50000"/>
                  </a:schemeClr>
                </a:solidFill>
                <a:latin typeface="Arial" pitchFamily="34" charset="0"/>
                <a:cs typeface="Arial" pitchFamily="34" charset="0"/>
              </a:rPr>
              <a:t>Adapted from GOAL/QPC  </a:t>
            </a:r>
            <a:r>
              <a:rPr lang="en-US" sz="2700" b="1" i="1" dirty="0" smtClean="0">
                <a:solidFill>
                  <a:schemeClr val="accent1">
                    <a:lumMod val="50000"/>
                  </a:schemeClr>
                </a:solidFill>
                <a:latin typeface="Arial" pitchFamily="34" charset="0"/>
                <a:cs typeface="Arial" pitchFamily="34" charset="0"/>
              </a:rPr>
              <a:t>Problem Solving Memory Jogger pgs 121-134</a:t>
            </a:r>
            <a:r>
              <a:rPr lang="en-US" b="1" dirty="0" smtClean="0"/>
              <a:t/>
            </a:r>
            <a:br>
              <a:rPr lang="en-US" b="1" dirty="0" smtClean="0"/>
            </a:br>
            <a:endParaRPr lang="en-US" dirty="0"/>
          </a:p>
        </p:txBody>
      </p:sp>
      <p:pic>
        <p:nvPicPr>
          <p:cNvPr id="9" name="Content Placeholder 8" descr="checklist for creating an effective storyboard"/>
          <p:cNvPicPr>
            <a:picLocks noGrp="1" noChangeAspect="1"/>
          </p:cNvPicPr>
          <p:nvPr>
            <p:ph idx="1"/>
          </p:nvPr>
        </p:nvPicPr>
        <p:blipFill>
          <a:blip r:embed="rId2" cstate="print"/>
          <a:stretch>
            <a:fillRect/>
          </a:stretch>
        </p:blipFill>
        <p:spPr>
          <a:xfrm>
            <a:off x="762000" y="1600200"/>
            <a:ext cx="7580903" cy="5008996"/>
          </a:xfrm>
        </p:spPr>
      </p:pic>
      <p:sp>
        <p:nvSpPr>
          <p:cNvPr id="4" name="Slide Number Placeholder 3"/>
          <p:cNvSpPr>
            <a:spLocks noGrp="1"/>
          </p:cNvSpPr>
          <p:nvPr>
            <p:ph type="sldNum" sz="quarter" idx="12"/>
          </p:nvPr>
        </p:nvSpPr>
        <p:spPr/>
        <p:txBody>
          <a:bodyPr/>
          <a:lstStyle/>
          <a:p>
            <a:fld id="{B56719F8-2E74-4C36-B1DD-950CD0D24053}" type="slidenum">
              <a:rPr lang="en-US" smtClean="0"/>
              <a:pPr/>
              <a:t>67</a:t>
            </a:fld>
            <a:endParaRPr lang="en-US"/>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3600" dirty="0" smtClean="0"/>
              <a:t>Checklist for Creating An Effective Storyboard – chart description</a:t>
            </a:r>
            <a:endParaRPr lang="en-US" sz="3600" dirty="0"/>
          </a:p>
        </p:txBody>
      </p:sp>
      <p:sp>
        <p:nvSpPr>
          <p:cNvPr id="6" name="Content Placeholder 5"/>
          <p:cNvSpPr>
            <a:spLocks noGrp="1"/>
          </p:cNvSpPr>
          <p:nvPr>
            <p:ph idx="1"/>
          </p:nvPr>
        </p:nvSpPr>
        <p:spPr>
          <a:xfrm>
            <a:off x="457200" y="1447800"/>
            <a:ext cx="8382000" cy="5181600"/>
          </a:xfrm>
        </p:spPr>
        <p:txBody>
          <a:bodyPr>
            <a:normAutofit fontScale="47500" lnSpcReduction="20000"/>
          </a:bodyPr>
          <a:lstStyle/>
          <a:p>
            <a:r>
              <a:rPr lang="en-US" b="1" dirty="0" smtClean="0">
                <a:latin typeface="Arial" pitchFamily="34" charset="0"/>
                <a:cs typeface="Arial" pitchFamily="34" charset="0"/>
              </a:rPr>
              <a:t>Ask:</a:t>
            </a:r>
            <a:r>
              <a:rPr lang="en-US" dirty="0" smtClean="0">
                <a:latin typeface="Arial" pitchFamily="34" charset="0"/>
                <a:cs typeface="Arial" pitchFamily="34" charset="0"/>
              </a:rPr>
              <a:t> Does it describe the problem?</a:t>
            </a:r>
          </a:p>
          <a:p>
            <a:r>
              <a:rPr lang="en-US" b="1" dirty="0" smtClean="0">
                <a:latin typeface="Arial" pitchFamily="34" charset="0"/>
                <a:cs typeface="Arial" pitchFamily="34" charset="0"/>
              </a:rPr>
              <a:t>Check for YES:</a:t>
            </a:r>
            <a:r>
              <a:rPr lang="en-US" dirty="0" smtClean="0">
                <a:latin typeface="Arial" pitchFamily="34" charset="0"/>
                <a:cs typeface="Arial" pitchFamily="34" charset="0"/>
              </a:rPr>
              <a:t> Describe the team’s task and why the project was chosen</a:t>
            </a:r>
          </a:p>
          <a:p>
            <a:pPr>
              <a:buNone/>
            </a:pPr>
            <a:endParaRPr lang="en-US" dirty="0" smtClean="0">
              <a:latin typeface="Arial" pitchFamily="34" charset="0"/>
              <a:cs typeface="Arial" pitchFamily="34" charset="0"/>
            </a:endParaRPr>
          </a:p>
          <a:p>
            <a:r>
              <a:rPr lang="en-US" b="1" dirty="0" smtClean="0">
                <a:latin typeface="Arial" pitchFamily="34" charset="0"/>
                <a:cs typeface="Arial" pitchFamily="34" charset="0"/>
              </a:rPr>
              <a:t>Ask:</a:t>
            </a:r>
            <a:r>
              <a:rPr lang="en-US" dirty="0" smtClean="0">
                <a:latin typeface="Arial" pitchFamily="34" charset="0"/>
                <a:cs typeface="Arial" pitchFamily="34" charset="0"/>
              </a:rPr>
              <a:t> Does it address a customer-related problem?</a:t>
            </a:r>
          </a:p>
          <a:p>
            <a:r>
              <a:rPr lang="en-US" b="1" dirty="0" smtClean="0">
                <a:latin typeface="Arial" pitchFamily="34" charset="0"/>
                <a:cs typeface="Arial" pitchFamily="34" charset="0"/>
              </a:rPr>
              <a:t>Check for YES:</a:t>
            </a:r>
            <a:r>
              <a:rPr lang="en-US" dirty="0" smtClean="0">
                <a:latin typeface="Arial" pitchFamily="34" charset="0"/>
                <a:cs typeface="Arial" pitchFamily="34" charset="0"/>
              </a:rPr>
              <a:t> Shows the relationship of the team’s objectives to the organization’s objectives</a:t>
            </a:r>
          </a:p>
          <a:p>
            <a:pPr>
              <a:buNone/>
            </a:pPr>
            <a:endParaRPr lang="en-US" dirty="0" smtClean="0">
              <a:latin typeface="Arial" pitchFamily="34" charset="0"/>
              <a:cs typeface="Arial" pitchFamily="34" charset="0"/>
            </a:endParaRPr>
          </a:p>
          <a:p>
            <a:r>
              <a:rPr lang="en-US" b="1" dirty="0" smtClean="0">
                <a:latin typeface="Arial" pitchFamily="34" charset="0"/>
                <a:cs typeface="Arial" pitchFamily="34" charset="0"/>
              </a:rPr>
              <a:t>Ask: </a:t>
            </a:r>
            <a:r>
              <a:rPr lang="en-US" dirty="0" smtClean="0">
                <a:latin typeface="Arial" pitchFamily="34" charset="0"/>
                <a:cs typeface="Arial" pitchFamily="34" charset="0"/>
              </a:rPr>
              <a:t>Is it eye-catching and interesting?</a:t>
            </a:r>
          </a:p>
          <a:p>
            <a:r>
              <a:rPr lang="en-US" b="1" dirty="0" smtClean="0">
                <a:latin typeface="Arial" pitchFamily="34" charset="0"/>
                <a:cs typeface="Arial" pitchFamily="34" charset="0"/>
              </a:rPr>
              <a:t>Check for YES: </a:t>
            </a:r>
            <a:r>
              <a:rPr lang="en-US" dirty="0" smtClean="0">
                <a:latin typeface="Arial" pitchFamily="34" charset="0"/>
                <a:cs typeface="Arial" pitchFamily="34" charset="0"/>
              </a:rPr>
              <a:t>Use photos, graphs, cartoons as appropriate – depending on the audience</a:t>
            </a:r>
          </a:p>
          <a:p>
            <a:pPr>
              <a:buNone/>
            </a:pPr>
            <a:endParaRPr lang="en-US" dirty="0" smtClean="0">
              <a:latin typeface="Arial" pitchFamily="34" charset="0"/>
              <a:cs typeface="Arial" pitchFamily="34" charset="0"/>
            </a:endParaRPr>
          </a:p>
          <a:p>
            <a:r>
              <a:rPr lang="en-US" b="1" dirty="0" smtClean="0">
                <a:latin typeface="Arial" pitchFamily="34" charset="0"/>
                <a:cs typeface="Arial" pitchFamily="34" charset="0"/>
              </a:rPr>
              <a:t>Ask: </a:t>
            </a:r>
            <a:r>
              <a:rPr lang="en-US" dirty="0" smtClean="0">
                <a:latin typeface="Arial" pitchFamily="34" charset="0"/>
                <a:cs typeface="Arial" pitchFamily="34" charset="0"/>
              </a:rPr>
              <a:t>Is it clear to people at all levels?</a:t>
            </a:r>
          </a:p>
          <a:p>
            <a:r>
              <a:rPr lang="en-US" b="1" dirty="0" smtClean="0">
                <a:latin typeface="Arial" pitchFamily="34" charset="0"/>
                <a:cs typeface="Arial" pitchFamily="34" charset="0"/>
              </a:rPr>
              <a:t>Check for YES: </a:t>
            </a:r>
            <a:r>
              <a:rPr lang="en-US" dirty="0" smtClean="0">
                <a:latin typeface="Arial" pitchFamily="34" charset="0"/>
                <a:cs typeface="Arial" pitchFamily="34" charset="0"/>
              </a:rPr>
              <a:t>Explains any abbreviations and technical terms – no jargon please! – graphics and text are apparent – easily understood</a:t>
            </a:r>
          </a:p>
          <a:p>
            <a:pPr>
              <a:buNone/>
            </a:pPr>
            <a:endParaRPr lang="en-US" dirty="0" smtClean="0">
              <a:latin typeface="Arial" pitchFamily="34" charset="0"/>
              <a:cs typeface="Arial" pitchFamily="34" charset="0"/>
            </a:endParaRPr>
          </a:p>
          <a:p>
            <a:r>
              <a:rPr lang="en-US" b="1" dirty="0" smtClean="0">
                <a:latin typeface="Arial" pitchFamily="34" charset="0"/>
                <a:cs typeface="Arial" pitchFamily="34" charset="0"/>
              </a:rPr>
              <a:t>Ask: </a:t>
            </a:r>
            <a:r>
              <a:rPr lang="en-US" dirty="0" smtClean="0">
                <a:latin typeface="Arial" pitchFamily="34" charset="0"/>
                <a:cs typeface="Arial" pitchFamily="34" charset="0"/>
              </a:rPr>
              <a:t>Does it logically describe the sequence of actions taken by the team?</a:t>
            </a:r>
          </a:p>
          <a:p>
            <a:r>
              <a:rPr lang="en-US" b="1" dirty="0" smtClean="0">
                <a:latin typeface="Arial" pitchFamily="34" charset="0"/>
                <a:cs typeface="Arial" pitchFamily="34" charset="0"/>
              </a:rPr>
              <a:t>Check for YES: </a:t>
            </a:r>
            <a:r>
              <a:rPr lang="en-US" dirty="0" smtClean="0">
                <a:latin typeface="Arial" pitchFamily="34" charset="0"/>
                <a:cs typeface="Arial" pitchFamily="34" charset="0"/>
              </a:rPr>
              <a:t>P-D-S-A cycle summaries provide logical sequencing that is understandable to the audience</a:t>
            </a:r>
          </a:p>
          <a:p>
            <a:pPr>
              <a:buNone/>
            </a:pPr>
            <a:endParaRPr lang="en-US" dirty="0" smtClean="0">
              <a:latin typeface="Arial" pitchFamily="34" charset="0"/>
              <a:cs typeface="Arial" pitchFamily="34" charset="0"/>
            </a:endParaRPr>
          </a:p>
          <a:p>
            <a:r>
              <a:rPr lang="en-US" b="1" dirty="0" smtClean="0">
                <a:latin typeface="Arial" pitchFamily="34" charset="0"/>
                <a:cs typeface="Arial" pitchFamily="34" charset="0"/>
              </a:rPr>
              <a:t>Ask: </a:t>
            </a:r>
            <a:r>
              <a:rPr lang="en-US" dirty="0" smtClean="0">
                <a:latin typeface="Arial" pitchFamily="34" charset="0"/>
                <a:cs typeface="Arial" pitchFamily="34" charset="0"/>
              </a:rPr>
              <a:t>Are the measures clearly depicted in graphs?</a:t>
            </a:r>
          </a:p>
          <a:p>
            <a:r>
              <a:rPr lang="en-US" b="1" dirty="0" smtClean="0">
                <a:latin typeface="Arial" pitchFamily="34" charset="0"/>
                <a:cs typeface="Arial" pitchFamily="34" charset="0"/>
              </a:rPr>
              <a:t>Check for YES: </a:t>
            </a:r>
            <a:r>
              <a:rPr lang="en-US" dirty="0" smtClean="0">
                <a:latin typeface="Arial" pitchFamily="34" charset="0"/>
                <a:cs typeface="Arial" pitchFamily="34" charset="0"/>
              </a:rPr>
              <a:t>Report on clear measures of success – do not expect the audience to “ASSUME” an improved outcome. Relate back to team and organizational objectives. Graphs are clear and labeled for ease of understanding. NO “busy-</a:t>
            </a:r>
            <a:r>
              <a:rPr lang="en-US" dirty="0" err="1" smtClean="0">
                <a:latin typeface="Arial" pitchFamily="34" charset="0"/>
                <a:cs typeface="Arial" pitchFamily="34" charset="0"/>
              </a:rPr>
              <a:t>ness</a:t>
            </a:r>
            <a:r>
              <a:rPr lang="en-US" dirty="0" smtClean="0">
                <a:latin typeface="Arial" pitchFamily="34" charset="0"/>
                <a:cs typeface="Arial" pitchFamily="34" charset="0"/>
              </a:rPr>
              <a:t>”!</a:t>
            </a:r>
          </a:p>
          <a:p>
            <a:endParaRPr lang="en-US" dirty="0"/>
          </a:p>
        </p:txBody>
      </p:sp>
    </p:spTree>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Content Placeholder 2"/>
          <p:cNvSpPr>
            <a:spLocks noGrp="1"/>
          </p:cNvSpPr>
          <p:nvPr>
            <p:ph idx="1"/>
          </p:nvPr>
        </p:nvSpPr>
        <p:spPr>
          <a:xfrm>
            <a:off x="2819400" y="685800"/>
            <a:ext cx="5943600" cy="4648200"/>
          </a:xfrm>
        </p:spPr>
        <p:txBody>
          <a:bodyPr>
            <a:normAutofit fontScale="92500"/>
          </a:bodyPr>
          <a:lstStyle/>
          <a:p>
            <a:pPr algn="ctr">
              <a:buFont typeface="Arial" pitchFamily="34" charset="0"/>
              <a:buNone/>
            </a:pPr>
            <a:r>
              <a:rPr lang="en-US" sz="4400" i="1" dirty="0" smtClean="0">
                <a:solidFill>
                  <a:schemeClr val="accent1">
                    <a:lumMod val="50000"/>
                  </a:schemeClr>
                </a:solidFill>
                <a:latin typeface="Arial" pitchFamily="34" charset="0"/>
                <a:cs typeface="Arial" pitchFamily="34" charset="0"/>
              </a:rPr>
              <a:t>“Data is a lot like garbage.</a:t>
            </a:r>
          </a:p>
          <a:p>
            <a:pPr algn="ctr">
              <a:buFont typeface="Arial" pitchFamily="34" charset="0"/>
              <a:buNone/>
            </a:pPr>
            <a:r>
              <a:rPr lang="en-US" sz="4400" i="1" dirty="0" smtClean="0">
                <a:solidFill>
                  <a:schemeClr val="accent1">
                    <a:lumMod val="50000"/>
                  </a:schemeClr>
                </a:solidFill>
                <a:latin typeface="Arial" pitchFamily="34" charset="0"/>
                <a:cs typeface="Arial" pitchFamily="34" charset="0"/>
              </a:rPr>
              <a:t>You have to know what you are going to do with the stuff BEFORE you start collecting it.”</a:t>
            </a:r>
          </a:p>
          <a:p>
            <a:pPr algn="r">
              <a:buFont typeface="Arial" pitchFamily="34" charset="0"/>
              <a:buNone/>
            </a:pPr>
            <a:r>
              <a:rPr lang="en-US" b="1" i="1" dirty="0" smtClean="0">
                <a:solidFill>
                  <a:schemeClr val="accent1">
                    <a:lumMod val="50000"/>
                  </a:schemeClr>
                </a:solidFill>
                <a:latin typeface="Arial" pitchFamily="34" charset="0"/>
                <a:cs typeface="Arial" pitchFamily="34" charset="0"/>
              </a:rPr>
              <a:t>Mark Twain</a:t>
            </a:r>
          </a:p>
        </p:txBody>
      </p:sp>
      <p:pic>
        <p:nvPicPr>
          <p:cNvPr id="22532" name="Picture 9" descr="artwork of man carrying large pile of papers on his back"/>
          <p:cNvPicPr>
            <a:picLocks noChangeAspect="1" noChangeArrowheads="1"/>
          </p:cNvPicPr>
          <p:nvPr/>
        </p:nvPicPr>
        <p:blipFill>
          <a:blip r:embed="rId3" cstate="print"/>
          <a:srcRect/>
          <a:stretch>
            <a:fillRect/>
          </a:stretch>
        </p:blipFill>
        <p:spPr bwMode="auto">
          <a:xfrm>
            <a:off x="0" y="457200"/>
            <a:ext cx="3280540" cy="510540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B56719F8-2E74-4C36-B1DD-950CD0D24053}" type="slidenum">
              <a:rPr lang="en-US" smtClean="0"/>
              <a:pPr/>
              <a:t>69</a:t>
            </a:fld>
            <a:endParaRPr lang="en-US"/>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0"/>
            <a:ext cx="6553200" cy="838200"/>
          </a:xfrm>
        </p:spPr>
        <p:txBody>
          <a:bodyPr/>
          <a:lstStyle/>
          <a:p>
            <a:r>
              <a:rPr lang="en-US" sz="4000" dirty="0" smtClean="0">
                <a:solidFill>
                  <a:schemeClr val="bg1"/>
                </a:solidFill>
                <a:latin typeface="Arial" pitchFamily="34" charset="0"/>
                <a:cs typeface="Arial" pitchFamily="34" charset="0"/>
              </a:rPr>
              <a:t>PCMH</a:t>
            </a:r>
            <a:endParaRPr lang="en-US" sz="4000" dirty="0">
              <a:solidFill>
                <a:schemeClr val="bg1"/>
              </a:solidFill>
              <a:latin typeface="Arial" pitchFamily="34" charset="0"/>
              <a:cs typeface="Arial" pitchFamily="34" charset="0"/>
            </a:endParaRPr>
          </a:p>
        </p:txBody>
      </p:sp>
      <p:sp>
        <p:nvSpPr>
          <p:cNvPr id="3" name="Content Placeholder 2"/>
          <p:cNvSpPr>
            <a:spLocks noGrp="1"/>
          </p:cNvSpPr>
          <p:nvPr>
            <p:ph idx="1"/>
          </p:nvPr>
        </p:nvSpPr>
        <p:spPr>
          <a:xfrm>
            <a:off x="304800" y="1219200"/>
            <a:ext cx="8839200" cy="5334000"/>
          </a:xfrm>
        </p:spPr>
        <p:txBody>
          <a:bodyPr/>
          <a:lstStyle/>
          <a:p>
            <a:r>
              <a:rPr lang="en-US" dirty="0" smtClean="0">
                <a:latin typeface="Arial" pitchFamily="34" charset="0"/>
                <a:cs typeface="Arial" pitchFamily="34" charset="0"/>
              </a:rPr>
              <a:t>The Bureau is committed to harnessing the known benefits of the patient centered medical home</a:t>
            </a:r>
          </a:p>
          <a:p>
            <a:r>
              <a:rPr lang="en-US" dirty="0" smtClean="0">
                <a:latin typeface="Arial" pitchFamily="34" charset="0"/>
                <a:cs typeface="Arial" pitchFamily="34" charset="0"/>
              </a:rPr>
              <a:t>Currently, two major PCMH activities are being conducted:</a:t>
            </a:r>
          </a:p>
          <a:p>
            <a:pPr lvl="1"/>
            <a:r>
              <a:rPr lang="en-US" dirty="0" smtClean="0">
                <a:latin typeface="Arial" pitchFamily="34" charset="0"/>
                <a:cs typeface="Arial" pitchFamily="34" charset="0"/>
              </a:rPr>
              <a:t>Patient Centered Medical Health Home Initiative or PCMHHI (HRSA)</a:t>
            </a:r>
          </a:p>
          <a:p>
            <a:pPr lvl="1"/>
            <a:r>
              <a:rPr lang="en-US" dirty="0" smtClean="0">
                <a:latin typeface="Arial" pitchFamily="34" charset="0"/>
                <a:cs typeface="Arial" pitchFamily="34" charset="0"/>
              </a:rPr>
              <a:t>Advanced Primary Care Practice Medicare demo in FQHCs (CMS)</a:t>
            </a:r>
            <a:endParaRPr lang="en-US"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 Placeholder 3"/>
          <p:cNvSpPr>
            <a:spLocks noGrp="1"/>
          </p:cNvSpPr>
          <p:nvPr>
            <p:ph idx="1"/>
          </p:nvPr>
        </p:nvSpPr>
        <p:spPr>
          <a:xfrm>
            <a:off x="2362200" y="2667000"/>
            <a:ext cx="6553200" cy="3916362"/>
          </a:xfrm>
          <a:effectLst/>
          <a:scene3d>
            <a:camera prst="orthographicFront"/>
            <a:lightRig rig="threePt" dir="t"/>
          </a:scene3d>
        </p:spPr>
        <p:txBody>
          <a:bodyPr/>
          <a:lstStyle/>
          <a:p>
            <a:pPr algn="ctr">
              <a:spcBef>
                <a:spcPts val="0"/>
              </a:spcBef>
              <a:buNone/>
            </a:pPr>
            <a:r>
              <a:rPr sz="12000" b="1" i="0" dirty="0" smtClean="0">
                <a:ln w="12700">
                  <a:solidFill>
                    <a:schemeClr val="accent1">
                      <a:lumMod val="10000"/>
                    </a:schemeClr>
                  </a:solidFill>
                  <a:prstDash val="solid"/>
                </a:ln>
                <a:solidFill>
                  <a:schemeClr val="accent1">
                    <a:lumMod val="90000"/>
                  </a:schemeClr>
                </a:solidFill>
                <a:effectLst>
                  <a:outerShdw blurRad="41275" dist="20320" dir="1800000" algn="tl" rotWithShape="0">
                    <a:srgbClr val="000000">
                      <a:alpha val="40000"/>
                    </a:srgbClr>
                  </a:outerShdw>
                </a:effectLst>
                <a:latin typeface="Arial" pitchFamily="34" charset="0"/>
                <a:cs typeface="Arial" pitchFamily="34" charset="0"/>
                <a:sym typeface="Wingdings" pitchFamily="2" charset="2"/>
              </a:rPr>
              <a:t>Next</a:t>
            </a:r>
            <a:endParaRPr lang="en-US" sz="12000" b="1" i="0" dirty="0" smtClean="0">
              <a:ln w="12700">
                <a:solidFill>
                  <a:schemeClr val="accent1">
                    <a:lumMod val="10000"/>
                  </a:schemeClr>
                </a:solidFill>
                <a:prstDash val="solid"/>
              </a:ln>
              <a:solidFill>
                <a:schemeClr val="accent1">
                  <a:lumMod val="90000"/>
                </a:schemeClr>
              </a:solidFill>
              <a:effectLst>
                <a:outerShdw blurRad="41275" dist="20320" dir="1800000" algn="tl" rotWithShape="0">
                  <a:srgbClr val="000000">
                    <a:alpha val="40000"/>
                  </a:srgbClr>
                </a:outerShdw>
              </a:effectLst>
              <a:latin typeface="Arial" pitchFamily="34" charset="0"/>
              <a:cs typeface="Arial" pitchFamily="34" charset="0"/>
              <a:sym typeface="Wingdings" pitchFamily="2" charset="2"/>
            </a:endParaRPr>
          </a:p>
          <a:p>
            <a:pPr algn="ctr">
              <a:spcBef>
                <a:spcPts val="0"/>
              </a:spcBef>
              <a:buNone/>
            </a:pPr>
            <a:r>
              <a:rPr sz="12000" b="1" i="0" dirty="0" smtClean="0">
                <a:ln w="12700">
                  <a:solidFill>
                    <a:schemeClr val="accent1">
                      <a:lumMod val="10000"/>
                    </a:schemeClr>
                  </a:solidFill>
                  <a:prstDash val="solid"/>
                </a:ln>
                <a:solidFill>
                  <a:schemeClr val="accent1">
                    <a:lumMod val="90000"/>
                  </a:schemeClr>
                </a:solidFill>
                <a:effectLst>
                  <a:outerShdw blurRad="41275" dist="20320" dir="1800000" algn="tl" rotWithShape="0">
                    <a:srgbClr val="000000">
                      <a:alpha val="40000"/>
                    </a:srgbClr>
                  </a:outerShdw>
                </a:effectLst>
                <a:latin typeface="Arial" pitchFamily="34" charset="0"/>
                <a:cs typeface="Arial" pitchFamily="34" charset="0"/>
                <a:sym typeface="Wingdings" pitchFamily="2" charset="2"/>
              </a:rPr>
              <a:t>Steps</a:t>
            </a:r>
            <a:endParaRPr sz="12000" b="1" i="0" dirty="0">
              <a:ln w="12700">
                <a:solidFill>
                  <a:schemeClr val="accent1">
                    <a:lumMod val="10000"/>
                  </a:schemeClr>
                </a:solidFill>
                <a:prstDash val="solid"/>
              </a:ln>
              <a:solidFill>
                <a:schemeClr val="accent1">
                  <a:lumMod val="90000"/>
                </a:schemeClr>
              </a:solidFill>
              <a:effectLst>
                <a:outerShdw blurRad="41275" dist="20320" dir="1800000" algn="tl" rotWithShape="0">
                  <a:srgbClr val="000000">
                    <a:alpha val="40000"/>
                  </a:srgbClr>
                </a:outerShdw>
              </a:effectLst>
              <a:latin typeface="Arial" pitchFamily="34" charset="0"/>
              <a:cs typeface="Arial" pitchFamily="34" charset="0"/>
            </a:endParaRPr>
          </a:p>
        </p:txBody>
      </p:sp>
      <p:grpSp>
        <p:nvGrpSpPr>
          <p:cNvPr id="16" name="Group 15" descr="footprints"/>
          <p:cNvGrpSpPr/>
          <p:nvPr/>
        </p:nvGrpSpPr>
        <p:grpSpPr>
          <a:xfrm>
            <a:off x="93772" y="192031"/>
            <a:ext cx="8669227" cy="4532370"/>
            <a:chOff x="93773" y="192030"/>
            <a:chExt cx="8627962" cy="5298035"/>
          </a:xfrm>
        </p:grpSpPr>
        <p:pic>
          <p:nvPicPr>
            <p:cNvPr id="4099" name="Picture 3" descr="C:\Documents and Settings\jwilkerson.gaphc\Local Settings\Temporary Internet Files\Content.IE5\VZWNH0K8\MC900052881[1].wmf"/>
            <p:cNvPicPr>
              <a:picLocks noChangeAspect="1" noChangeArrowheads="1"/>
            </p:cNvPicPr>
            <p:nvPr/>
          </p:nvPicPr>
          <p:blipFill>
            <a:blip r:embed="rId3" cstate="print">
              <a:duotone>
                <a:schemeClr val="accent2">
                  <a:shade val="45000"/>
                  <a:satMod val="135000"/>
                </a:schemeClr>
                <a:prstClr val="white"/>
              </a:duotone>
            </a:blip>
            <a:srcRect/>
            <a:stretch>
              <a:fillRect/>
            </a:stretch>
          </p:blipFill>
          <p:spPr bwMode="auto">
            <a:xfrm rot="3370736">
              <a:off x="757160" y="4252030"/>
              <a:ext cx="726034" cy="683234"/>
            </a:xfrm>
            <a:prstGeom prst="rect">
              <a:avLst/>
            </a:prstGeom>
            <a:noFill/>
          </p:spPr>
        </p:pic>
        <p:pic>
          <p:nvPicPr>
            <p:cNvPr id="7" name="Picture 3" descr="C:\Documents and Settings\jwilkerson.gaphc\Local Settings\Temporary Internet Files\Content.IE5\VZWNH0K8\MC900052881[1].wmf"/>
            <p:cNvPicPr>
              <a:picLocks noChangeAspect="1" noChangeArrowheads="1"/>
            </p:cNvPicPr>
            <p:nvPr/>
          </p:nvPicPr>
          <p:blipFill>
            <a:blip r:embed="rId3" cstate="print">
              <a:duotone>
                <a:schemeClr val="accent2">
                  <a:shade val="45000"/>
                  <a:satMod val="135000"/>
                </a:schemeClr>
                <a:prstClr val="white"/>
              </a:duotone>
            </a:blip>
            <a:srcRect/>
            <a:stretch>
              <a:fillRect/>
            </a:stretch>
          </p:blipFill>
          <p:spPr bwMode="auto">
            <a:xfrm rot="3370736">
              <a:off x="3558239" y="2728031"/>
              <a:ext cx="726034" cy="683234"/>
            </a:xfrm>
            <a:prstGeom prst="rect">
              <a:avLst/>
            </a:prstGeom>
            <a:noFill/>
          </p:spPr>
        </p:pic>
        <p:pic>
          <p:nvPicPr>
            <p:cNvPr id="8" name="Picture 3" descr="C:\Documents and Settings\jwilkerson.gaphc\Local Settings\Temporary Internet Files\Content.IE5\VZWNH0K8\MC900052881[1].wmf"/>
            <p:cNvPicPr>
              <a:picLocks noChangeAspect="1" noChangeArrowheads="1"/>
            </p:cNvPicPr>
            <p:nvPr/>
          </p:nvPicPr>
          <p:blipFill>
            <a:blip r:embed="rId3" cstate="print">
              <a:duotone>
                <a:schemeClr val="accent2">
                  <a:shade val="45000"/>
                  <a:satMod val="135000"/>
                </a:schemeClr>
                <a:prstClr val="white"/>
              </a:duotone>
            </a:blip>
            <a:srcRect/>
            <a:stretch>
              <a:fillRect/>
            </a:stretch>
          </p:blipFill>
          <p:spPr bwMode="auto">
            <a:xfrm rot="3370736">
              <a:off x="2643602" y="3261431"/>
              <a:ext cx="726034" cy="683234"/>
            </a:xfrm>
            <a:prstGeom prst="rect">
              <a:avLst/>
            </a:prstGeom>
            <a:noFill/>
          </p:spPr>
        </p:pic>
        <p:pic>
          <p:nvPicPr>
            <p:cNvPr id="9" name="Picture 3" descr="C:\Documents and Settings\jwilkerson.gaphc\Local Settings\Temporary Internet Files\Content.IE5\VZWNH0K8\MC900052881[1].wmf"/>
            <p:cNvPicPr>
              <a:picLocks noChangeAspect="1" noChangeArrowheads="1"/>
            </p:cNvPicPr>
            <p:nvPr/>
          </p:nvPicPr>
          <p:blipFill>
            <a:blip r:embed="rId3" cstate="print">
              <a:duotone>
                <a:schemeClr val="accent2">
                  <a:shade val="45000"/>
                  <a:satMod val="135000"/>
                </a:schemeClr>
                <a:prstClr val="white"/>
              </a:duotone>
            </a:blip>
            <a:srcRect/>
            <a:stretch>
              <a:fillRect/>
            </a:stretch>
          </p:blipFill>
          <p:spPr bwMode="auto">
            <a:xfrm rot="3370736">
              <a:off x="1728964" y="3718632"/>
              <a:ext cx="726034" cy="683234"/>
            </a:xfrm>
            <a:prstGeom prst="rect">
              <a:avLst/>
            </a:prstGeom>
            <a:noFill/>
          </p:spPr>
        </p:pic>
        <p:pic>
          <p:nvPicPr>
            <p:cNvPr id="10" name="Picture 3" descr="C:\Documents and Settings\jwilkerson.gaphc\Local Settings\Temporary Internet Files\Content.IE5\VZWNH0K8\MC900052881[1].wmf"/>
            <p:cNvPicPr>
              <a:picLocks noChangeAspect="1" noChangeArrowheads="1"/>
            </p:cNvPicPr>
            <p:nvPr/>
          </p:nvPicPr>
          <p:blipFill>
            <a:blip r:embed="rId3" cstate="print">
              <a:duotone>
                <a:schemeClr val="accent2">
                  <a:shade val="45000"/>
                  <a:satMod val="135000"/>
                </a:schemeClr>
                <a:prstClr val="white"/>
              </a:duotone>
            </a:blip>
            <a:srcRect/>
            <a:stretch>
              <a:fillRect/>
            </a:stretch>
          </p:blipFill>
          <p:spPr bwMode="auto">
            <a:xfrm rot="3370736">
              <a:off x="8017101" y="213430"/>
              <a:ext cx="726034" cy="683234"/>
            </a:xfrm>
            <a:prstGeom prst="rect">
              <a:avLst/>
            </a:prstGeom>
            <a:noFill/>
          </p:spPr>
        </p:pic>
        <p:pic>
          <p:nvPicPr>
            <p:cNvPr id="11" name="Picture 3" descr="C:\Documents and Settings\jwilkerson.gaphc\Local Settings\Temporary Internet Files\Content.IE5\VZWNH0K8\MC900052881[1].wmf"/>
            <p:cNvPicPr>
              <a:picLocks noChangeAspect="1" noChangeArrowheads="1"/>
            </p:cNvPicPr>
            <p:nvPr/>
          </p:nvPicPr>
          <p:blipFill>
            <a:blip r:embed="rId3" cstate="print">
              <a:duotone>
                <a:schemeClr val="accent2">
                  <a:shade val="45000"/>
                  <a:satMod val="135000"/>
                </a:schemeClr>
                <a:prstClr val="white"/>
              </a:duotone>
            </a:blip>
            <a:srcRect/>
            <a:stretch>
              <a:fillRect/>
            </a:stretch>
          </p:blipFill>
          <p:spPr bwMode="auto">
            <a:xfrm rot="3370736">
              <a:off x="4530042" y="2118431"/>
              <a:ext cx="726034" cy="683234"/>
            </a:xfrm>
            <a:prstGeom prst="rect">
              <a:avLst/>
            </a:prstGeom>
            <a:noFill/>
          </p:spPr>
        </p:pic>
        <p:pic>
          <p:nvPicPr>
            <p:cNvPr id="12" name="Picture 3" descr="C:\Documents and Settings\jwilkerson.gaphc\Local Settings\Temporary Internet Files\Content.IE5\VZWNH0K8\MC900052881[1].wmf"/>
            <p:cNvPicPr>
              <a:picLocks noChangeAspect="1" noChangeArrowheads="1"/>
            </p:cNvPicPr>
            <p:nvPr/>
          </p:nvPicPr>
          <p:blipFill>
            <a:blip r:embed="rId3" cstate="print">
              <a:duotone>
                <a:schemeClr val="accent2">
                  <a:shade val="45000"/>
                  <a:satMod val="135000"/>
                </a:schemeClr>
                <a:prstClr val="white"/>
              </a:duotone>
            </a:blip>
            <a:srcRect/>
            <a:stretch>
              <a:fillRect/>
            </a:stretch>
          </p:blipFill>
          <p:spPr bwMode="auto">
            <a:xfrm rot="3370736">
              <a:off x="7159628" y="746831"/>
              <a:ext cx="726034" cy="683234"/>
            </a:xfrm>
            <a:prstGeom prst="rect">
              <a:avLst/>
            </a:prstGeom>
            <a:noFill/>
          </p:spPr>
        </p:pic>
        <p:pic>
          <p:nvPicPr>
            <p:cNvPr id="13" name="Picture 3" descr="C:\Documents and Settings\jwilkerson.gaphc\Local Settings\Temporary Internet Files\Content.IE5\VZWNH0K8\MC900052881[1].wmf"/>
            <p:cNvPicPr>
              <a:picLocks noChangeAspect="1" noChangeArrowheads="1"/>
            </p:cNvPicPr>
            <p:nvPr/>
          </p:nvPicPr>
          <p:blipFill>
            <a:blip r:embed="rId3" cstate="print">
              <a:duotone>
                <a:schemeClr val="accent2">
                  <a:shade val="45000"/>
                  <a:satMod val="135000"/>
                </a:schemeClr>
                <a:prstClr val="white"/>
              </a:duotone>
            </a:blip>
            <a:srcRect/>
            <a:stretch>
              <a:fillRect/>
            </a:stretch>
          </p:blipFill>
          <p:spPr bwMode="auto">
            <a:xfrm rot="3370736">
              <a:off x="5330351" y="1737430"/>
              <a:ext cx="726034" cy="683234"/>
            </a:xfrm>
            <a:prstGeom prst="rect">
              <a:avLst/>
            </a:prstGeom>
            <a:noFill/>
          </p:spPr>
        </p:pic>
        <p:pic>
          <p:nvPicPr>
            <p:cNvPr id="14" name="Picture 3" descr="C:\Documents and Settings\jwilkerson.gaphc\Local Settings\Temporary Internet Files\Content.IE5\VZWNH0K8\MC900052881[1].wmf"/>
            <p:cNvPicPr>
              <a:picLocks noChangeAspect="1" noChangeArrowheads="1"/>
            </p:cNvPicPr>
            <p:nvPr/>
          </p:nvPicPr>
          <p:blipFill>
            <a:blip r:embed="rId3" cstate="print">
              <a:duotone>
                <a:schemeClr val="accent2">
                  <a:shade val="45000"/>
                  <a:satMod val="135000"/>
                </a:schemeClr>
                <a:prstClr val="white"/>
              </a:duotone>
            </a:blip>
            <a:srcRect/>
            <a:stretch>
              <a:fillRect/>
            </a:stretch>
          </p:blipFill>
          <p:spPr bwMode="auto">
            <a:xfrm rot="3370736">
              <a:off x="6302154" y="1204031"/>
              <a:ext cx="726034" cy="683234"/>
            </a:xfrm>
            <a:prstGeom prst="rect">
              <a:avLst/>
            </a:prstGeom>
            <a:noFill/>
          </p:spPr>
        </p:pic>
        <p:pic>
          <p:nvPicPr>
            <p:cNvPr id="15" name="Picture 3" descr="C:\Documents and Settings\jwilkerson.gaphc\Local Settings\Temporary Internet Files\Content.IE5\VZWNH0K8\MC900052881[1].wmf"/>
            <p:cNvPicPr>
              <a:picLocks noChangeAspect="1" noChangeArrowheads="1"/>
            </p:cNvPicPr>
            <p:nvPr/>
          </p:nvPicPr>
          <p:blipFill>
            <a:blip r:embed="rId3" cstate="print">
              <a:duotone>
                <a:schemeClr val="accent2">
                  <a:shade val="45000"/>
                  <a:satMod val="135000"/>
                </a:schemeClr>
                <a:prstClr val="white"/>
              </a:duotone>
            </a:blip>
            <a:srcRect/>
            <a:stretch>
              <a:fillRect/>
            </a:stretch>
          </p:blipFill>
          <p:spPr bwMode="auto">
            <a:xfrm rot="3370736">
              <a:off x="72373" y="4785431"/>
              <a:ext cx="726034" cy="683234"/>
            </a:xfrm>
            <a:prstGeom prst="rect">
              <a:avLst/>
            </a:prstGeom>
            <a:noFill/>
          </p:spPr>
        </p:pic>
      </p:grpSp>
      <p:sp>
        <p:nvSpPr>
          <p:cNvPr id="17" name="Slide Number Placeholder 16"/>
          <p:cNvSpPr>
            <a:spLocks noGrp="1"/>
          </p:cNvSpPr>
          <p:nvPr>
            <p:ph type="sldNum" sz="quarter" idx="12"/>
          </p:nvPr>
        </p:nvSpPr>
        <p:spPr/>
        <p:txBody>
          <a:bodyPr/>
          <a:lstStyle/>
          <a:p>
            <a:fld id="{B56719F8-2E74-4C36-B1DD-950CD0D24053}" type="slidenum">
              <a:rPr lang="en-US" smtClean="0"/>
              <a:pPr/>
              <a:t>70</a:t>
            </a:fld>
            <a:endParaRPr lang="en-US"/>
          </a:p>
        </p:txBody>
      </p:sp>
    </p:spTree>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9394" name="Title 1"/>
          <p:cNvSpPr>
            <a:spLocks noGrp="1"/>
          </p:cNvSpPr>
          <p:nvPr>
            <p:ph type="title"/>
          </p:nvPr>
        </p:nvSpPr>
        <p:spPr>
          <a:xfrm>
            <a:off x="457200" y="304800"/>
            <a:ext cx="8229600" cy="1371600"/>
          </a:xfrm>
        </p:spPr>
        <p:txBody>
          <a:bodyPr>
            <a:noAutofit/>
          </a:bodyPr>
          <a:lstStyle/>
          <a:p>
            <a:r>
              <a:rPr lang="en-US" b="1" dirty="0" smtClean="0">
                <a:solidFill>
                  <a:schemeClr val="accent1">
                    <a:lumMod val="50000"/>
                  </a:schemeClr>
                </a:solidFill>
                <a:effectLst/>
                <a:latin typeface="Arial" pitchFamily="34" charset="0"/>
                <a:cs typeface="Arial" pitchFamily="34" charset="0"/>
              </a:rPr>
              <a:t>Annual Program Evaluation</a:t>
            </a:r>
          </a:p>
        </p:txBody>
      </p:sp>
      <p:sp>
        <p:nvSpPr>
          <p:cNvPr id="3" name="Content Placeholder 2"/>
          <p:cNvSpPr>
            <a:spLocks noGrp="1"/>
          </p:cNvSpPr>
          <p:nvPr>
            <p:ph idx="1"/>
          </p:nvPr>
        </p:nvSpPr>
        <p:spPr>
          <a:xfrm>
            <a:off x="1371600" y="1752600"/>
            <a:ext cx="6553200" cy="4648200"/>
          </a:xfrm>
        </p:spPr>
        <p:txBody>
          <a:bodyPr/>
          <a:lstStyle/>
          <a:p>
            <a:pPr>
              <a:buClr>
                <a:schemeClr val="tx2">
                  <a:lumMod val="50000"/>
                </a:schemeClr>
              </a:buClr>
              <a:buFont typeface="Wingdings" pitchFamily="2" charset="2"/>
              <a:buChar char="§"/>
              <a:defRPr/>
            </a:pPr>
            <a:r>
              <a:rPr lang="en-US" dirty="0" smtClean="0">
                <a:latin typeface="Arial" pitchFamily="34" charset="0"/>
                <a:cs typeface="Arial" pitchFamily="34" charset="0"/>
              </a:rPr>
              <a:t>Reference policy and format</a:t>
            </a:r>
          </a:p>
          <a:p>
            <a:pPr>
              <a:buClr>
                <a:schemeClr val="tx2">
                  <a:lumMod val="50000"/>
                </a:schemeClr>
              </a:buClr>
              <a:buFont typeface="Wingdings" pitchFamily="2" charset="2"/>
              <a:buChar char="§"/>
              <a:defRPr/>
            </a:pPr>
            <a:r>
              <a:rPr lang="en-US" dirty="0" smtClean="0">
                <a:latin typeface="Arial" pitchFamily="34" charset="0"/>
                <a:cs typeface="Arial" pitchFamily="34" charset="0"/>
              </a:rPr>
              <a:t>Summary description of mechanism</a:t>
            </a:r>
          </a:p>
          <a:p>
            <a:pPr>
              <a:buClr>
                <a:schemeClr val="tx2">
                  <a:lumMod val="50000"/>
                </a:schemeClr>
              </a:buClr>
              <a:buFont typeface="Wingdings" pitchFamily="2" charset="2"/>
              <a:buChar char="§"/>
              <a:defRPr/>
            </a:pPr>
            <a:r>
              <a:rPr lang="en-US" dirty="0" smtClean="0">
                <a:latin typeface="Arial" pitchFamily="34" charset="0"/>
                <a:cs typeface="Arial" pitchFamily="34" charset="0"/>
              </a:rPr>
              <a:t>Reporting process</a:t>
            </a:r>
          </a:p>
          <a:p>
            <a:pPr>
              <a:buClr>
                <a:schemeClr val="tx2">
                  <a:lumMod val="50000"/>
                </a:schemeClr>
              </a:buClr>
              <a:buFont typeface="Wingdings" pitchFamily="2" charset="2"/>
              <a:buChar char="§"/>
              <a:defRPr/>
            </a:pPr>
            <a:r>
              <a:rPr lang="en-US" dirty="0" smtClean="0">
                <a:latin typeface="Arial" pitchFamily="34" charset="0"/>
                <a:cs typeface="Arial" pitchFamily="34" charset="0"/>
              </a:rPr>
              <a:t>Who is responsible for developing, reviewing and approving</a:t>
            </a:r>
          </a:p>
          <a:p>
            <a:pPr>
              <a:buClr>
                <a:schemeClr val="tx2">
                  <a:lumMod val="50000"/>
                </a:schemeClr>
              </a:buClr>
              <a:buFont typeface="Wingdings" pitchFamily="2" charset="2"/>
              <a:buChar char="§"/>
              <a:defRPr/>
            </a:pPr>
            <a:r>
              <a:rPr lang="en-US" dirty="0" smtClean="0">
                <a:latin typeface="Arial" pitchFamily="34" charset="0"/>
                <a:cs typeface="Arial" pitchFamily="34" charset="0"/>
              </a:rPr>
              <a:t>Frequency – usually annually </a:t>
            </a:r>
            <a:endParaRPr lang="en-US" dirty="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B56719F8-2E74-4C36-B1DD-950CD0D24053}" type="slidenum">
              <a:rPr lang="en-US" smtClean="0"/>
              <a:pPr/>
              <a:t>71</a:t>
            </a:fld>
            <a:endParaRPr lang="en-US"/>
          </a:p>
        </p:txBody>
      </p:sp>
    </p:spTree>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5538" name="Picture 1" descr="circular diagram with four quadrants and arrows connecting each section. The sections are titled  Study summarize what was learned, Act on the recommendations, Plan the change or test, and Do carry out the plan."/>
          <p:cNvPicPr>
            <a:picLocks noChangeArrowheads="1"/>
          </p:cNvPicPr>
          <p:nvPr/>
        </p:nvPicPr>
        <p:blipFill>
          <a:blip r:embed="rId3" cstate="print"/>
          <a:srcRect r="14531" b="-114"/>
          <a:stretch>
            <a:fillRect/>
          </a:stretch>
        </p:blipFill>
        <p:spPr bwMode="auto">
          <a:xfrm>
            <a:off x="5410200" y="3352800"/>
            <a:ext cx="3581400" cy="3505200"/>
          </a:xfrm>
          <a:prstGeom prst="rect">
            <a:avLst/>
          </a:prstGeom>
          <a:noFill/>
          <a:ln w="9525">
            <a:noFill/>
            <a:miter lim="800000"/>
            <a:headEnd/>
            <a:tailEnd/>
          </a:ln>
        </p:spPr>
      </p:pic>
      <p:sp>
        <p:nvSpPr>
          <p:cNvPr id="2" name="Title 1"/>
          <p:cNvSpPr>
            <a:spLocks noGrp="1"/>
          </p:cNvSpPr>
          <p:nvPr>
            <p:ph type="title"/>
          </p:nvPr>
        </p:nvSpPr>
        <p:spPr>
          <a:xfrm>
            <a:off x="457200" y="304800"/>
            <a:ext cx="8229600" cy="590550"/>
          </a:xfrm>
        </p:spPr>
        <p:txBody>
          <a:bodyPr>
            <a:noAutofit/>
          </a:bodyPr>
          <a:lstStyle/>
          <a:p>
            <a:pPr eaLnBrk="1" fontAlgn="auto" hangingPunct="1">
              <a:spcAft>
                <a:spcPts val="0"/>
              </a:spcAft>
              <a:defRPr/>
            </a:pPr>
            <a:r>
              <a:rPr lang="en-US" sz="4000" b="1" dirty="0" smtClean="0">
                <a:solidFill>
                  <a:schemeClr val="accent1">
                    <a:lumMod val="50000"/>
                  </a:schemeClr>
                </a:solidFill>
                <a:effectLst/>
                <a:latin typeface="Arial" pitchFamily="34" charset="0"/>
                <a:cs typeface="Arial" pitchFamily="34" charset="0"/>
              </a:rPr>
              <a:t>Back to PDSA: </a:t>
            </a:r>
            <a:r>
              <a:rPr lang="en-US" sz="4000" b="1" u="sng" dirty="0" smtClean="0">
                <a:solidFill>
                  <a:schemeClr val="accent1">
                    <a:lumMod val="50000"/>
                  </a:schemeClr>
                </a:solidFill>
                <a:effectLst/>
                <a:latin typeface="Arial" pitchFamily="34" charset="0"/>
                <a:cs typeface="Arial" pitchFamily="34" charset="0"/>
              </a:rPr>
              <a:t>WORK THE PLAN</a:t>
            </a:r>
            <a:endParaRPr lang="en-US" sz="4000" b="1" u="sng" dirty="0">
              <a:solidFill>
                <a:schemeClr val="accent1">
                  <a:lumMod val="50000"/>
                </a:schemeClr>
              </a:solidFill>
              <a:effectLst/>
              <a:latin typeface="Arial" pitchFamily="34" charset="0"/>
              <a:cs typeface="Arial" pitchFamily="34" charset="0"/>
            </a:endParaRPr>
          </a:p>
        </p:txBody>
      </p:sp>
      <p:sp>
        <p:nvSpPr>
          <p:cNvPr id="3" name="Content Placeholder 2"/>
          <p:cNvSpPr>
            <a:spLocks noGrp="1"/>
          </p:cNvSpPr>
          <p:nvPr>
            <p:ph idx="1"/>
          </p:nvPr>
        </p:nvSpPr>
        <p:spPr>
          <a:xfrm>
            <a:off x="304800" y="914400"/>
            <a:ext cx="6324600" cy="5943600"/>
          </a:xfrm>
        </p:spPr>
        <p:txBody>
          <a:bodyPr>
            <a:normAutofit fontScale="70000" lnSpcReduction="20000"/>
          </a:bodyPr>
          <a:lstStyle/>
          <a:p>
            <a:pPr marL="274320" indent="-274320" eaLnBrk="1" fontAlgn="auto" hangingPunct="1">
              <a:spcAft>
                <a:spcPts val="0"/>
              </a:spcAft>
              <a:buClr>
                <a:schemeClr val="accent3"/>
              </a:buClr>
              <a:buFont typeface="Wingdings 2"/>
              <a:buNone/>
              <a:defRPr/>
            </a:pPr>
            <a:r>
              <a:rPr lang="en-US" sz="2900" b="1" dirty="0" smtClean="0">
                <a:latin typeface="Arial" pitchFamily="34" charset="0"/>
                <a:cs typeface="Arial" pitchFamily="34" charset="0"/>
              </a:rPr>
              <a:t>Step 1:</a:t>
            </a:r>
            <a:endParaRPr lang="en-US" sz="2900" dirty="0" smtClean="0">
              <a:latin typeface="Arial" pitchFamily="34" charset="0"/>
              <a:cs typeface="Arial" pitchFamily="34" charset="0"/>
            </a:endParaRPr>
          </a:p>
          <a:p>
            <a:pPr marL="274320" indent="-274320" eaLnBrk="1" fontAlgn="auto" hangingPunct="1">
              <a:spcAft>
                <a:spcPts val="0"/>
              </a:spcAft>
              <a:buClr>
                <a:schemeClr val="tx2">
                  <a:lumMod val="50000"/>
                </a:schemeClr>
              </a:buClr>
              <a:buFont typeface="Wingdings 2"/>
              <a:buChar char=""/>
              <a:defRPr/>
            </a:pPr>
            <a:r>
              <a:rPr lang="en-US" sz="2900" dirty="0" smtClean="0">
                <a:latin typeface="Arial" pitchFamily="34" charset="0"/>
                <a:cs typeface="Arial" pitchFamily="34" charset="0"/>
              </a:rPr>
              <a:t>Develop the Quality Improvement Plan; development/ revisions are based on:</a:t>
            </a:r>
          </a:p>
          <a:p>
            <a:pPr marL="274320" indent="-274320" eaLnBrk="1" fontAlgn="auto" hangingPunct="1">
              <a:spcAft>
                <a:spcPts val="0"/>
              </a:spcAft>
              <a:buClr>
                <a:schemeClr val="tx2">
                  <a:lumMod val="50000"/>
                </a:schemeClr>
              </a:buClr>
              <a:buFont typeface="Wingdings 2"/>
              <a:buChar char=""/>
              <a:defRPr/>
            </a:pPr>
            <a:r>
              <a:rPr lang="en-US" sz="2900" dirty="0" smtClean="0">
                <a:latin typeface="Arial" pitchFamily="34" charset="0"/>
                <a:cs typeface="Arial" pitchFamily="34" charset="0"/>
              </a:rPr>
              <a:t>The organization (system)</a:t>
            </a:r>
          </a:p>
          <a:p>
            <a:pPr marL="274320" indent="-274320" eaLnBrk="1" fontAlgn="auto" hangingPunct="1">
              <a:spcAft>
                <a:spcPts val="0"/>
              </a:spcAft>
              <a:buClr>
                <a:schemeClr val="tx2">
                  <a:lumMod val="50000"/>
                </a:schemeClr>
              </a:buClr>
              <a:buFont typeface="Wingdings 2"/>
              <a:buChar char=""/>
              <a:defRPr/>
            </a:pPr>
            <a:r>
              <a:rPr lang="en-US" sz="2900" dirty="0" smtClean="0">
                <a:latin typeface="Arial" pitchFamily="34" charset="0"/>
                <a:cs typeface="Arial" pitchFamily="34" charset="0"/>
              </a:rPr>
              <a:t>Population &amp; services provided</a:t>
            </a:r>
          </a:p>
          <a:p>
            <a:pPr marL="274320" indent="-274320" eaLnBrk="1" fontAlgn="auto" hangingPunct="1">
              <a:spcAft>
                <a:spcPts val="0"/>
              </a:spcAft>
              <a:buClr>
                <a:schemeClr val="tx2">
                  <a:lumMod val="50000"/>
                </a:schemeClr>
              </a:buClr>
              <a:buFont typeface="Wingdings 2"/>
              <a:buChar char=""/>
              <a:defRPr/>
            </a:pPr>
            <a:r>
              <a:rPr lang="en-US" sz="2900" dirty="0" smtClean="0">
                <a:latin typeface="Arial" pitchFamily="34" charset="0"/>
                <a:cs typeface="Arial" pitchFamily="34" charset="0"/>
              </a:rPr>
              <a:t>External requirements (HRSA, accreditation)</a:t>
            </a:r>
          </a:p>
          <a:p>
            <a:pPr marL="274320" indent="-274320" eaLnBrk="1" fontAlgn="auto" hangingPunct="1">
              <a:spcAft>
                <a:spcPts val="0"/>
              </a:spcAft>
              <a:buClr>
                <a:schemeClr val="accent3"/>
              </a:buClr>
              <a:buFont typeface="Wingdings 2"/>
              <a:buNone/>
              <a:defRPr/>
            </a:pPr>
            <a:r>
              <a:rPr lang="en-US" sz="2900" b="1" dirty="0" smtClean="0">
                <a:latin typeface="Arial" pitchFamily="34" charset="0"/>
                <a:cs typeface="Arial" pitchFamily="34" charset="0"/>
              </a:rPr>
              <a:t>Step 2:</a:t>
            </a:r>
            <a:endParaRPr lang="en-US" sz="2900" dirty="0" smtClean="0">
              <a:latin typeface="Arial" pitchFamily="34" charset="0"/>
              <a:cs typeface="Arial" pitchFamily="34" charset="0"/>
            </a:endParaRPr>
          </a:p>
          <a:p>
            <a:pPr marL="274320" indent="-274320" eaLnBrk="1" fontAlgn="auto" hangingPunct="1">
              <a:spcAft>
                <a:spcPts val="0"/>
              </a:spcAft>
              <a:buClr>
                <a:schemeClr val="tx2">
                  <a:lumMod val="50000"/>
                </a:schemeClr>
              </a:buClr>
              <a:buFont typeface="Wingdings 2"/>
              <a:buChar char=""/>
              <a:defRPr/>
            </a:pPr>
            <a:r>
              <a:rPr lang="en-US" sz="2900" dirty="0" smtClean="0">
                <a:latin typeface="Arial" pitchFamily="34" charset="0"/>
                <a:cs typeface="Arial" pitchFamily="34" charset="0"/>
              </a:rPr>
              <a:t>Implement the Quality Improvement Plan</a:t>
            </a:r>
          </a:p>
          <a:p>
            <a:pPr marL="274320" indent="-274320" eaLnBrk="1" fontAlgn="auto" hangingPunct="1">
              <a:spcAft>
                <a:spcPts val="0"/>
              </a:spcAft>
              <a:buClr>
                <a:schemeClr val="tx2">
                  <a:lumMod val="50000"/>
                </a:schemeClr>
              </a:buClr>
              <a:buFont typeface="Wingdings 2"/>
              <a:buChar char=""/>
              <a:defRPr/>
            </a:pPr>
            <a:r>
              <a:rPr lang="en-US" sz="2900" dirty="0" smtClean="0">
                <a:latin typeface="Arial" pitchFamily="34" charset="0"/>
                <a:cs typeface="Arial" pitchFamily="34" charset="0"/>
              </a:rPr>
              <a:t>Use the QI Plan as the roadmap for implementing an integrated quality 	program system-wide</a:t>
            </a:r>
          </a:p>
          <a:p>
            <a:pPr marL="274320" indent="-274320" eaLnBrk="1" fontAlgn="auto" hangingPunct="1">
              <a:spcAft>
                <a:spcPts val="0"/>
              </a:spcAft>
              <a:buClr>
                <a:schemeClr val="accent3"/>
              </a:buClr>
              <a:buFont typeface="Wingdings 2"/>
              <a:buNone/>
              <a:defRPr/>
            </a:pPr>
            <a:r>
              <a:rPr lang="en-US" sz="2900" b="1" dirty="0" smtClean="0">
                <a:latin typeface="Arial" pitchFamily="34" charset="0"/>
                <a:cs typeface="Arial" pitchFamily="34" charset="0"/>
              </a:rPr>
              <a:t>Step 3:</a:t>
            </a:r>
            <a:endParaRPr lang="en-US" sz="2900" dirty="0" smtClean="0">
              <a:latin typeface="Arial" pitchFamily="34" charset="0"/>
              <a:cs typeface="Arial" pitchFamily="34" charset="0"/>
            </a:endParaRPr>
          </a:p>
          <a:p>
            <a:pPr marL="274320" indent="-274320" eaLnBrk="1" fontAlgn="auto" hangingPunct="1">
              <a:spcAft>
                <a:spcPts val="0"/>
              </a:spcAft>
              <a:buClr>
                <a:schemeClr val="tx2">
                  <a:lumMod val="50000"/>
                </a:schemeClr>
              </a:buClr>
              <a:buFont typeface="Wingdings 2"/>
              <a:buChar char=""/>
              <a:defRPr/>
            </a:pPr>
            <a:r>
              <a:rPr lang="en-US" sz="2900" dirty="0" smtClean="0">
                <a:latin typeface="Arial" pitchFamily="34" charset="0"/>
                <a:cs typeface="Arial" pitchFamily="34" charset="0"/>
              </a:rPr>
              <a:t>Evaluate the Quality Improvement Plan</a:t>
            </a:r>
          </a:p>
          <a:p>
            <a:pPr marL="274320" indent="-274320" eaLnBrk="1" fontAlgn="auto" hangingPunct="1">
              <a:spcAft>
                <a:spcPts val="0"/>
              </a:spcAft>
              <a:buClr>
                <a:schemeClr val="tx2">
                  <a:lumMod val="50000"/>
                </a:schemeClr>
              </a:buClr>
              <a:buFont typeface="Wingdings 2"/>
              <a:buChar char=""/>
              <a:defRPr/>
            </a:pPr>
            <a:r>
              <a:rPr lang="en-US" sz="2900" dirty="0" smtClean="0">
                <a:latin typeface="Arial" pitchFamily="34" charset="0"/>
                <a:cs typeface="Arial" pitchFamily="34" charset="0"/>
              </a:rPr>
              <a:t>Did you do what you said you were going to do?</a:t>
            </a:r>
          </a:p>
          <a:p>
            <a:pPr marL="274320" indent="-274320" eaLnBrk="1" fontAlgn="auto" hangingPunct="1">
              <a:spcAft>
                <a:spcPts val="0"/>
              </a:spcAft>
              <a:buClr>
                <a:schemeClr val="tx2">
                  <a:lumMod val="50000"/>
                </a:schemeClr>
              </a:buClr>
              <a:buFont typeface="Wingdings 2"/>
              <a:buChar char=""/>
              <a:defRPr/>
            </a:pPr>
            <a:r>
              <a:rPr lang="en-US" sz="2900" dirty="0" smtClean="0">
                <a:latin typeface="Arial" pitchFamily="34" charset="0"/>
                <a:cs typeface="Arial" pitchFamily="34" charset="0"/>
              </a:rPr>
              <a:t>Why? Why not?</a:t>
            </a:r>
          </a:p>
          <a:p>
            <a:pPr marL="274320" indent="-274320" eaLnBrk="1" fontAlgn="auto" hangingPunct="1">
              <a:spcAft>
                <a:spcPts val="0"/>
              </a:spcAft>
              <a:buClr>
                <a:schemeClr val="tx2">
                  <a:lumMod val="50000"/>
                </a:schemeClr>
              </a:buClr>
              <a:buFont typeface="Wingdings 2"/>
              <a:buChar char=""/>
              <a:defRPr/>
            </a:pPr>
            <a:r>
              <a:rPr lang="en-US" sz="2900" dirty="0" smtClean="0">
                <a:latin typeface="Arial" pitchFamily="34" charset="0"/>
                <a:cs typeface="Arial" pitchFamily="34" charset="0"/>
              </a:rPr>
              <a:t>What were the results?</a:t>
            </a:r>
          </a:p>
          <a:p>
            <a:pPr marL="274320" indent="-274320" eaLnBrk="1" fontAlgn="auto" hangingPunct="1">
              <a:spcAft>
                <a:spcPts val="0"/>
              </a:spcAft>
              <a:buClr>
                <a:schemeClr val="tx2">
                  <a:lumMod val="50000"/>
                </a:schemeClr>
              </a:buClr>
              <a:buFont typeface="Wingdings 2"/>
              <a:buChar char=""/>
              <a:defRPr/>
            </a:pPr>
            <a:r>
              <a:rPr lang="en-US" sz="2900" dirty="0" smtClean="0">
                <a:latin typeface="Arial" pitchFamily="34" charset="0"/>
                <a:cs typeface="Arial" pitchFamily="34" charset="0"/>
              </a:rPr>
              <a:t>How can next year be better?</a:t>
            </a:r>
          </a:p>
          <a:p>
            <a:pPr marL="274320" indent="-274320" eaLnBrk="1" fontAlgn="auto" hangingPunct="1">
              <a:spcAft>
                <a:spcPts val="0"/>
              </a:spcAft>
              <a:buClr>
                <a:schemeClr val="accent3"/>
              </a:buClr>
              <a:buFont typeface="Wingdings 2"/>
              <a:buNone/>
              <a:defRPr/>
            </a:pPr>
            <a:r>
              <a:rPr lang="en-US" sz="2900" b="1" dirty="0" smtClean="0">
                <a:latin typeface="Arial" pitchFamily="34" charset="0"/>
                <a:cs typeface="Arial" pitchFamily="34" charset="0"/>
              </a:rPr>
              <a:t>Step 4:</a:t>
            </a:r>
            <a:endParaRPr lang="en-US" sz="2900" dirty="0" smtClean="0">
              <a:latin typeface="Arial" pitchFamily="34" charset="0"/>
              <a:cs typeface="Arial" pitchFamily="34" charset="0"/>
            </a:endParaRPr>
          </a:p>
          <a:p>
            <a:pPr marL="274320" indent="-274320" eaLnBrk="1" fontAlgn="auto" hangingPunct="1">
              <a:spcAft>
                <a:spcPts val="0"/>
              </a:spcAft>
              <a:buClr>
                <a:schemeClr val="tx2">
                  <a:lumMod val="50000"/>
                </a:schemeClr>
              </a:buClr>
              <a:buFont typeface="Wingdings 2"/>
              <a:buChar char=""/>
              <a:defRPr/>
            </a:pPr>
            <a:r>
              <a:rPr lang="en-US" sz="2900" dirty="0" smtClean="0">
                <a:latin typeface="Arial" pitchFamily="34" charset="0"/>
                <a:cs typeface="Arial" pitchFamily="34" charset="0"/>
              </a:rPr>
              <a:t>Act on the lessons learned to revise the Quality Improvement  Plan for the next year</a:t>
            </a:r>
          </a:p>
          <a:p>
            <a:pPr marL="274320" indent="-274320" eaLnBrk="1" fontAlgn="auto" hangingPunct="1">
              <a:spcAft>
                <a:spcPts val="0"/>
              </a:spcAft>
              <a:buClr>
                <a:schemeClr val="accent3"/>
              </a:buClr>
              <a:buFont typeface="Wingdings 2"/>
              <a:buChar char=""/>
              <a:defRPr/>
            </a:pPr>
            <a:endParaRPr lang="en-US" dirty="0">
              <a:latin typeface="Arial" pitchFamily="34" charset="0"/>
              <a:cs typeface="Arial" pitchFamily="34" charset="0"/>
            </a:endParaRPr>
          </a:p>
        </p:txBody>
      </p:sp>
      <p:sp>
        <p:nvSpPr>
          <p:cNvPr id="5" name="Slide Number Placeholder 4"/>
          <p:cNvSpPr>
            <a:spLocks noGrp="1"/>
          </p:cNvSpPr>
          <p:nvPr>
            <p:ph type="sldNum" sz="quarter" idx="12"/>
          </p:nvPr>
        </p:nvSpPr>
        <p:spPr/>
        <p:txBody>
          <a:bodyPr/>
          <a:lstStyle/>
          <a:p>
            <a:fld id="{B56719F8-2E74-4C36-B1DD-950CD0D24053}" type="slidenum">
              <a:rPr lang="en-US" smtClean="0"/>
              <a:pPr/>
              <a:t>72</a:t>
            </a:fld>
            <a:endParaRPr lang="en-US"/>
          </a:p>
        </p:txBody>
      </p:sp>
    </p:spTree>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6018" name="Title 1"/>
          <p:cNvSpPr>
            <a:spLocks noGrp="1"/>
          </p:cNvSpPr>
          <p:nvPr>
            <p:ph type="title"/>
          </p:nvPr>
        </p:nvSpPr>
        <p:spPr>
          <a:xfrm>
            <a:off x="457200" y="304800"/>
            <a:ext cx="7239000" cy="944562"/>
          </a:xfrm>
        </p:spPr>
        <p:txBody>
          <a:bodyPr>
            <a:normAutofit/>
          </a:bodyPr>
          <a:lstStyle/>
          <a:p>
            <a:r>
              <a:rPr lang="en-US" b="1" dirty="0" smtClean="0">
                <a:solidFill>
                  <a:schemeClr val="accent1">
                    <a:lumMod val="50000"/>
                  </a:schemeClr>
                </a:solidFill>
                <a:effectLst/>
                <a:latin typeface="Arial" pitchFamily="34" charset="0"/>
                <a:cs typeface="Arial" pitchFamily="34" charset="0"/>
              </a:rPr>
              <a:t>Quality Resources</a:t>
            </a:r>
          </a:p>
        </p:txBody>
      </p:sp>
      <p:sp>
        <p:nvSpPr>
          <p:cNvPr id="84995" name="Content Placeholder 2"/>
          <p:cNvSpPr>
            <a:spLocks noGrp="1"/>
          </p:cNvSpPr>
          <p:nvPr>
            <p:ph idx="1"/>
          </p:nvPr>
        </p:nvSpPr>
        <p:spPr>
          <a:xfrm>
            <a:off x="228600" y="1412874"/>
            <a:ext cx="8686800" cy="4759325"/>
          </a:xfrm>
        </p:spPr>
        <p:txBody>
          <a:bodyPr>
            <a:normAutofit lnSpcReduction="10000"/>
          </a:bodyPr>
          <a:lstStyle/>
          <a:p>
            <a:pPr>
              <a:buClr>
                <a:schemeClr val="accent2">
                  <a:lumMod val="50000"/>
                </a:schemeClr>
              </a:buClr>
              <a:buFont typeface="Wingdings" pitchFamily="2" charset="2"/>
              <a:buChar char="§"/>
              <a:defRPr/>
            </a:pPr>
            <a:r>
              <a:rPr lang="en-US" sz="2400" u="sng" dirty="0" smtClean="0">
                <a:latin typeface="Arial" pitchFamily="34" charset="0"/>
                <a:cs typeface="Arial" pitchFamily="34" charset="0"/>
              </a:rPr>
              <a:t>The Team Handbook </a:t>
            </a:r>
            <a:r>
              <a:rPr lang="en-US" sz="2400" dirty="0" smtClean="0">
                <a:latin typeface="Arial" pitchFamily="34" charset="0"/>
                <a:cs typeface="Arial" pitchFamily="34" charset="0"/>
              </a:rPr>
              <a:t>– 3</a:t>
            </a:r>
            <a:r>
              <a:rPr lang="en-US" sz="2400" baseline="30000" dirty="0" smtClean="0">
                <a:latin typeface="Arial" pitchFamily="34" charset="0"/>
                <a:cs typeface="Arial" pitchFamily="34" charset="0"/>
              </a:rPr>
              <a:t>rd</a:t>
            </a:r>
            <a:r>
              <a:rPr lang="en-US" sz="2400" dirty="0" smtClean="0">
                <a:latin typeface="Arial" pitchFamily="34" charset="0"/>
                <a:cs typeface="Arial" pitchFamily="34" charset="0"/>
              </a:rPr>
              <a:t> Edition; </a:t>
            </a:r>
            <a:r>
              <a:rPr lang="en-US" sz="2400" dirty="0" err="1" smtClean="0">
                <a:latin typeface="Arial" pitchFamily="34" charset="0"/>
                <a:cs typeface="Arial" pitchFamily="34" charset="0"/>
              </a:rPr>
              <a:t>Scholtes</a:t>
            </a:r>
            <a:r>
              <a:rPr lang="en-US" sz="2400" dirty="0" smtClean="0">
                <a:latin typeface="Arial" pitchFamily="34" charset="0"/>
                <a:cs typeface="Arial" pitchFamily="34" charset="0"/>
              </a:rPr>
              <a:t>/ Joiner/ </a:t>
            </a:r>
            <a:r>
              <a:rPr lang="en-US" sz="2400" dirty="0" err="1" smtClean="0">
                <a:latin typeface="Arial" pitchFamily="34" charset="0"/>
                <a:cs typeface="Arial" pitchFamily="34" charset="0"/>
              </a:rPr>
              <a:t>Streibel</a:t>
            </a:r>
            <a:r>
              <a:rPr lang="en-US" sz="2400" dirty="0" smtClean="0">
                <a:latin typeface="Arial" pitchFamily="34" charset="0"/>
                <a:cs typeface="Arial" pitchFamily="34" charset="0"/>
              </a:rPr>
              <a:t> :   Amazon.com </a:t>
            </a:r>
            <a:r>
              <a:rPr lang="en-US" sz="2400" dirty="0" smtClean="0">
                <a:latin typeface="Arial" pitchFamily="34" charset="0"/>
                <a:cs typeface="Arial" pitchFamily="34" charset="0"/>
                <a:sym typeface="Wingdings" pitchFamily="2" charset="2"/>
              </a:rPr>
              <a:t> </a:t>
            </a:r>
            <a:r>
              <a:rPr lang="en-US" sz="2400" i="1" u="sng" dirty="0" smtClean="0">
                <a:latin typeface="Arial" pitchFamily="34" charset="0"/>
                <a:cs typeface="Arial" pitchFamily="34" charset="0"/>
                <a:hlinkClick r:id="rId2"/>
              </a:rPr>
              <a:t>http://www.amazon.com/Team-Handbook-Third-Peter-Scholtes/dp/1884731260</a:t>
            </a:r>
            <a:endParaRPr lang="en-US" sz="2400" i="1" u="sng" dirty="0" smtClean="0">
              <a:latin typeface="Arial" pitchFamily="34" charset="0"/>
              <a:cs typeface="Arial" pitchFamily="34" charset="0"/>
            </a:endParaRPr>
          </a:p>
          <a:p>
            <a:pPr>
              <a:buClr>
                <a:schemeClr val="accent2">
                  <a:lumMod val="50000"/>
                </a:schemeClr>
              </a:buClr>
              <a:buFont typeface="Wingdings" pitchFamily="2" charset="2"/>
              <a:buChar char="§"/>
              <a:defRPr/>
            </a:pPr>
            <a:r>
              <a:rPr lang="en-US" sz="2400" i="1" dirty="0" smtClean="0">
                <a:latin typeface="Arial" pitchFamily="34" charset="0"/>
                <a:cs typeface="Arial" pitchFamily="34" charset="0"/>
              </a:rPr>
              <a:t>GOAL/ QPC Memory Joggers </a:t>
            </a:r>
            <a:r>
              <a:rPr lang="en-US" sz="2400" i="1" u="sng" dirty="0" smtClean="0">
                <a:latin typeface="Arial" pitchFamily="34" charset="0"/>
                <a:cs typeface="Arial" pitchFamily="34" charset="0"/>
                <a:hlinkClick r:id="rId3"/>
              </a:rPr>
              <a:t>http://www.goalqpc.com/shop_products.cfm?ProductShopBy=7 </a:t>
            </a:r>
            <a:endParaRPr lang="en-US" sz="2400" i="1" u="sng" dirty="0" smtClean="0">
              <a:latin typeface="Arial" pitchFamily="34" charset="0"/>
              <a:cs typeface="Arial" pitchFamily="34" charset="0"/>
            </a:endParaRPr>
          </a:p>
          <a:p>
            <a:pPr>
              <a:buClr>
                <a:schemeClr val="accent2">
                  <a:lumMod val="50000"/>
                </a:schemeClr>
              </a:buClr>
              <a:buFont typeface="Wingdings" pitchFamily="2" charset="2"/>
              <a:buChar char="§"/>
              <a:defRPr/>
            </a:pPr>
            <a:r>
              <a:rPr lang="en-US" sz="2400" u="sng" dirty="0" smtClean="0">
                <a:latin typeface="Arial" pitchFamily="34" charset="0"/>
                <a:cs typeface="Arial" pitchFamily="34" charset="0"/>
              </a:rPr>
              <a:t>NAHQ Guide to Quality Management</a:t>
            </a:r>
            <a:r>
              <a:rPr lang="en-US" sz="2400" dirty="0" smtClean="0">
                <a:latin typeface="Arial" pitchFamily="34" charset="0"/>
                <a:cs typeface="Arial" pitchFamily="34" charset="0"/>
              </a:rPr>
              <a:t>, 8</a:t>
            </a:r>
            <a:r>
              <a:rPr lang="en-US" sz="2400" baseline="30000" dirty="0" smtClean="0">
                <a:latin typeface="Arial" pitchFamily="34" charset="0"/>
                <a:cs typeface="Arial" pitchFamily="34" charset="0"/>
              </a:rPr>
              <a:t>th</a:t>
            </a:r>
            <a:r>
              <a:rPr lang="en-US" sz="2400" dirty="0" smtClean="0">
                <a:latin typeface="Arial" pitchFamily="34" charset="0"/>
                <a:cs typeface="Arial" pitchFamily="34" charset="0"/>
              </a:rPr>
              <a:t> edition, </a:t>
            </a:r>
            <a:r>
              <a:rPr lang="en-US" sz="2400" u="sng" dirty="0" smtClean="0">
                <a:latin typeface="Arial" pitchFamily="34" charset="0"/>
                <a:cs typeface="Arial" pitchFamily="34" charset="0"/>
              </a:rPr>
              <a:t>Handbook for Improvement</a:t>
            </a:r>
            <a:r>
              <a:rPr lang="en-US" sz="2400" dirty="0" smtClean="0">
                <a:latin typeface="Arial" pitchFamily="34" charset="0"/>
                <a:cs typeface="Arial" pitchFamily="34" charset="0"/>
              </a:rPr>
              <a:t>, 1997 ;           </a:t>
            </a:r>
            <a:r>
              <a:rPr lang="en-US" sz="2400" i="1" u="sng" dirty="0" smtClean="0">
                <a:latin typeface="Arial" pitchFamily="34" charset="0"/>
                <a:cs typeface="Arial" pitchFamily="34" charset="0"/>
                <a:hlinkClick r:id="rId4"/>
              </a:rPr>
              <a:t>http://www.nahq.org/ </a:t>
            </a:r>
            <a:endParaRPr lang="en-US" sz="2400" i="1" u="sng" dirty="0" smtClean="0">
              <a:latin typeface="Arial" pitchFamily="34" charset="0"/>
              <a:cs typeface="Arial" pitchFamily="34" charset="0"/>
            </a:endParaRPr>
          </a:p>
          <a:p>
            <a:pPr>
              <a:buClr>
                <a:schemeClr val="accent2">
                  <a:lumMod val="50000"/>
                </a:schemeClr>
              </a:buClr>
              <a:buFont typeface="Wingdings" pitchFamily="2" charset="2"/>
              <a:buChar char="§"/>
              <a:defRPr/>
            </a:pPr>
            <a:r>
              <a:rPr lang="en-US" sz="2400" dirty="0" smtClean="0">
                <a:latin typeface="Arial" pitchFamily="34" charset="0"/>
                <a:cs typeface="Arial" pitchFamily="34" charset="0"/>
              </a:rPr>
              <a:t>HRSA Quality Matrix – Performance Measures</a:t>
            </a:r>
          </a:p>
          <a:p>
            <a:pPr lvl="1">
              <a:buClr>
                <a:schemeClr val="accent2">
                  <a:lumMod val="50000"/>
                </a:schemeClr>
              </a:buClr>
              <a:buNone/>
              <a:defRPr/>
            </a:pPr>
            <a:r>
              <a:rPr lang="en-US" sz="2400" i="1" dirty="0" smtClean="0">
                <a:latin typeface="Arial" pitchFamily="34" charset="0"/>
                <a:cs typeface="Arial" pitchFamily="34" charset="0"/>
              </a:rPr>
              <a:t>           </a:t>
            </a:r>
            <a:r>
              <a:rPr lang="en-US" sz="2400" i="1" u="sng" dirty="0" smtClean="0">
                <a:latin typeface="Arial" pitchFamily="34" charset="0"/>
                <a:cs typeface="Arial" pitchFamily="34" charset="0"/>
                <a:hlinkClick r:id="rId5"/>
              </a:rPr>
              <a:t>http://www.hrsa.gov/healthit/coremeasures.html</a:t>
            </a:r>
            <a:endParaRPr lang="en-US" sz="2400" i="1" u="sng" dirty="0" smtClean="0">
              <a:latin typeface="Arial" pitchFamily="34" charset="0"/>
              <a:cs typeface="Arial" pitchFamily="34" charset="0"/>
            </a:endParaRPr>
          </a:p>
          <a:p>
            <a:pPr>
              <a:buClr>
                <a:schemeClr val="accent2">
                  <a:lumMod val="50000"/>
                </a:schemeClr>
              </a:buClr>
              <a:buFont typeface="Wingdings" pitchFamily="2" charset="2"/>
              <a:buChar char="§"/>
              <a:defRPr/>
            </a:pPr>
            <a:r>
              <a:rPr lang="en-US" sz="2400" i="1" dirty="0" smtClean="0">
                <a:latin typeface="Arial" pitchFamily="34" charset="0"/>
                <a:cs typeface="Arial" pitchFamily="34" charset="0"/>
              </a:rPr>
              <a:t>GAPHC Quality Management Plan Template &amp; Manuals , Jan Wilkerson, RN, CPHQ; </a:t>
            </a:r>
            <a:r>
              <a:rPr lang="en-US" sz="2400" i="1" dirty="0" smtClean="0">
                <a:latin typeface="Arial" pitchFamily="34" charset="0"/>
                <a:cs typeface="Arial" pitchFamily="34" charset="0"/>
                <a:hlinkClick r:id="rId6"/>
              </a:rPr>
              <a:t>http://</a:t>
            </a:r>
            <a:r>
              <a:rPr lang="en-US" sz="2400" i="1" u="sng" dirty="0" smtClean="0">
                <a:latin typeface="Arial" pitchFamily="34" charset="0"/>
                <a:cs typeface="Arial" pitchFamily="34" charset="0"/>
                <a:hlinkClick r:id="rId6"/>
              </a:rPr>
              <a:t>www.gaphc.org </a:t>
            </a:r>
            <a:endParaRPr lang="en-US" sz="2400" i="1" u="sng" dirty="0" smtClean="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B56719F8-2E74-4C36-B1DD-950CD0D24053}" type="slidenum">
              <a:rPr lang="en-US" smtClean="0"/>
              <a:pPr/>
              <a:t>73</a:t>
            </a:fld>
            <a:endParaRPr lang="en-US"/>
          </a:p>
        </p:txBody>
      </p:sp>
    </p:spTree>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3730" name="Title 1"/>
          <p:cNvSpPr>
            <a:spLocks noGrp="1"/>
          </p:cNvSpPr>
          <p:nvPr>
            <p:ph type="title"/>
          </p:nvPr>
        </p:nvSpPr>
        <p:spPr>
          <a:xfrm>
            <a:off x="304800" y="228600"/>
            <a:ext cx="7848600" cy="664797"/>
          </a:xfrm>
        </p:spPr>
        <p:txBody>
          <a:bodyPr>
            <a:noAutofit/>
          </a:bodyPr>
          <a:lstStyle/>
          <a:p>
            <a:pPr eaLnBrk="1" hangingPunct="1">
              <a:defRPr/>
            </a:pPr>
            <a:r>
              <a:rPr lang="en-US" b="1" dirty="0" smtClean="0">
                <a:solidFill>
                  <a:schemeClr val="accent1">
                    <a:lumMod val="50000"/>
                  </a:schemeClr>
                </a:solidFill>
                <a:effectLst/>
                <a:latin typeface="Arial" pitchFamily="34" charset="0"/>
                <a:cs typeface="Arial" pitchFamily="34" charset="0"/>
              </a:rPr>
              <a:t>Quality Resources</a:t>
            </a:r>
          </a:p>
        </p:txBody>
      </p:sp>
      <p:sp>
        <p:nvSpPr>
          <p:cNvPr id="87043" name="Content Placeholder 2"/>
          <p:cNvSpPr>
            <a:spLocks noGrp="1"/>
          </p:cNvSpPr>
          <p:nvPr>
            <p:ph idx="1"/>
          </p:nvPr>
        </p:nvSpPr>
        <p:spPr>
          <a:xfrm>
            <a:off x="533401" y="1143000"/>
            <a:ext cx="8229600" cy="4875181"/>
          </a:xfrm>
        </p:spPr>
        <p:txBody>
          <a:bodyPr>
            <a:normAutofit/>
          </a:bodyPr>
          <a:lstStyle/>
          <a:p>
            <a:pPr>
              <a:buClr>
                <a:schemeClr val="accent2">
                  <a:lumMod val="50000"/>
                </a:schemeClr>
              </a:buClr>
              <a:buFont typeface="Wingdings" pitchFamily="2" charset="2"/>
              <a:buChar char="§"/>
              <a:defRPr/>
            </a:pPr>
            <a:r>
              <a:rPr lang="en-US" sz="2400" dirty="0" smtClean="0">
                <a:latin typeface="Arial" pitchFamily="34" charset="0"/>
                <a:cs typeface="Arial" pitchFamily="34" charset="0"/>
              </a:rPr>
              <a:t>NCQA</a:t>
            </a:r>
            <a:r>
              <a:rPr lang="en-US" sz="2400" i="1" dirty="0" smtClean="0">
                <a:latin typeface="Arial" pitchFamily="34" charset="0"/>
                <a:cs typeface="Arial" pitchFamily="34" charset="0"/>
              </a:rPr>
              <a:t>- </a:t>
            </a:r>
            <a:r>
              <a:rPr lang="en-US" sz="2400" i="1" u="sng" dirty="0" smtClean="0">
                <a:latin typeface="Arial" pitchFamily="34" charset="0"/>
                <a:cs typeface="Arial" pitchFamily="34" charset="0"/>
                <a:hlinkClick r:id="rId3"/>
              </a:rPr>
              <a:t>http://www.ncqa.org/tabid/1196/Default.aspx </a:t>
            </a:r>
            <a:endParaRPr lang="en-US" sz="2400" i="1" u="sng" dirty="0" smtClean="0">
              <a:latin typeface="Arial" pitchFamily="34" charset="0"/>
              <a:cs typeface="Arial" pitchFamily="34" charset="0"/>
            </a:endParaRPr>
          </a:p>
          <a:p>
            <a:pPr>
              <a:buClr>
                <a:schemeClr val="accent2">
                  <a:lumMod val="50000"/>
                </a:schemeClr>
              </a:buClr>
              <a:buFont typeface="Wingdings" pitchFamily="2" charset="2"/>
              <a:buChar char="§"/>
              <a:defRPr/>
            </a:pPr>
            <a:r>
              <a:rPr lang="en-US" sz="2400" dirty="0" smtClean="0">
                <a:latin typeface="Arial" pitchFamily="34" charset="0"/>
                <a:cs typeface="Arial" pitchFamily="34" charset="0"/>
              </a:rPr>
              <a:t>IHI</a:t>
            </a:r>
            <a:r>
              <a:rPr lang="en-US" sz="2400" i="1" dirty="0" smtClean="0">
                <a:latin typeface="Arial" pitchFamily="34" charset="0"/>
                <a:cs typeface="Arial" pitchFamily="34" charset="0"/>
              </a:rPr>
              <a:t> </a:t>
            </a:r>
            <a:r>
              <a:rPr lang="en-US" sz="2400" i="1" u="sng" dirty="0" smtClean="0">
                <a:latin typeface="Arial" pitchFamily="34" charset="0"/>
                <a:cs typeface="Arial" pitchFamily="34" charset="0"/>
                <a:hlinkClick r:id="rId4"/>
              </a:rPr>
              <a:t>http://www.ihi.org/IHI/Results/WhitePapers</a:t>
            </a:r>
            <a:r>
              <a:rPr lang="en-US" sz="2400" i="1" dirty="0" smtClean="0">
                <a:latin typeface="Arial" pitchFamily="34" charset="0"/>
                <a:cs typeface="Arial" pitchFamily="34" charset="0"/>
                <a:hlinkClick r:id="rId4"/>
              </a:rPr>
              <a:t>/</a:t>
            </a:r>
            <a:endParaRPr lang="en-US" sz="2400" i="1" dirty="0" smtClean="0">
              <a:latin typeface="Arial" pitchFamily="34" charset="0"/>
              <a:cs typeface="Arial" pitchFamily="34" charset="0"/>
            </a:endParaRPr>
          </a:p>
          <a:p>
            <a:pPr>
              <a:buClr>
                <a:schemeClr val="accent2">
                  <a:lumMod val="50000"/>
                </a:schemeClr>
              </a:buClr>
              <a:buFont typeface="Wingdings" pitchFamily="2" charset="2"/>
              <a:buChar char="§"/>
              <a:defRPr/>
            </a:pPr>
            <a:r>
              <a:rPr lang="en-US" sz="2400" dirty="0" smtClean="0">
                <a:latin typeface="Arial" pitchFamily="34" charset="0"/>
                <a:cs typeface="Arial" pitchFamily="34" charset="0"/>
              </a:rPr>
              <a:t>AHRQ</a:t>
            </a:r>
            <a:r>
              <a:rPr lang="en-US" sz="2400" i="1" dirty="0" smtClean="0">
                <a:latin typeface="Arial" pitchFamily="34" charset="0"/>
                <a:cs typeface="Arial" pitchFamily="34" charset="0"/>
              </a:rPr>
              <a:t>  </a:t>
            </a:r>
            <a:r>
              <a:rPr lang="en-US" sz="2400" i="1" u="sng" dirty="0" smtClean="0">
                <a:latin typeface="Arial" pitchFamily="34" charset="0"/>
                <a:cs typeface="Arial" pitchFamily="34" charset="0"/>
                <a:hlinkClick r:id="rId5"/>
              </a:rPr>
              <a:t>http://www.ahrq.gov/clinic/epcix.htm </a:t>
            </a:r>
            <a:endParaRPr lang="en-US" sz="2400" i="1" u="sng" dirty="0" smtClean="0">
              <a:latin typeface="Arial" pitchFamily="34" charset="0"/>
              <a:cs typeface="Arial" pitchFamily="34" charset="0"/>
            </a:endParaRPr>
          </a:p>
          <a:p>
            <a:pPr>
              <a:buClr>
                <a:schemeClr val="accent2">
                  <a:lumMod val="50000"/>
                </a:schemeClr>
              </a:buClr>
              <a:buFont typeface="Wingdings" pitchFamily="2" charset="2"/>
              <a:buChar char="§"/>
              <a:defRPr/>
            </a:pPr>
            <a:r>
              <a:rPr lang="en-US" sz="2400" dirty="0" smtClean="0">
                <a:latin typeface="Arial" pitchFamily="34" charset="0"/>
                <a:cs typeface="Arial" pitchFamily="34" charset="0"/>
              </a:rPr>
              <a:t>Institute for Clinical Systems Improvement </a:t>
            </a:r>
            <a:r>
              <a:rPr lang="en-US" sz="2400" i="1" u="sng" dirty="0" smtClean="0">
                <a:latin typeface="Arial" pitchFamily="34" charset="0"/>
                <a:cs typeface="Arial" pitchFamily="34" charset="0"/>
                <a:hlinkClick r:id="rId6"/>
              </a:rPr>
              <a:t>http://www.icsi.org/</a:t>
            </a:r>
            <a:endParaRPr lang="en-US" sz="2400" i="1" u="sng" dirty="0" smtClean="0">
              <a:latin typeface="Arial" pitchFamily="34" charset="0"/>
              <a:cs typeface="Arial" pitchFamily="34" charset="0"/>
            </a:endParaRPr>
          </a:p>
          <a:p>
            <a:pPr>
              <a:buClr>
                <a:schemeClr val="accent2">
                  <a:lumMod val="50000"/>
                </a:schemeClr>
              </a:buClr>
              <a:buFont typeface="Wingdings" pitchFamily="2" charset="2"/>
              <a:buChar char="§"/>
              <a:defRPr/>
            </a:pPr>
            <a:r>
              <a:rPr lang="en-US" sz="2400" i="1" u="sng" dirty="0" smtClean="0">
                <a:latin typeface="Arial" pitchFamily="34" charset="0"/>
                <a:cs typeface="Arial" pitchFamily="34" charset="0"/>
              </a:rPr>
              <a:t>UDS Manual</a:t>
            </a:r>
            <a:r>
              <a:rPr lang="en-US" sz="2400" dirty="0" smtClean="0">
                <a:latin typeface="Arial" pitchFamily="34" charset="0"/>
                <a:cs typeface="Arial" pitchFamily="34" charset="0"/>
              </a:rPr>
              <a:t>, -HRSA; </a:t>
            </a:r>
            <a:r>
              <a:rPr lang="en-US" sz="2400" i="1" u="sng" dirty="0" smtClean="0">
                <a:latin typeface="Arial" pitchFamily="34" charset="0"/>
                <a:cs typeface="Arial" pitchFamily="34" charset="0"/>
                <a:hlinkClick r:id="rId7"/>
              </a:rPr>
              <a:t>http://www.hrsa.gov/data-statistics/health-center-data/reporting/2010manual.pdf </a:t>
            </a:r>
            <a:endParaRPr lang="en-US" sz="2400" i="1" u="sng" dirty="0" smtClean="0">
              <a:latin typeface="Arial" pitchFamily="34" charset="0"/>
              <a:cs typeface="Arial" pitchFamily="34" charset="0"/>
            </a:endParaRPr>
          </a:p>
          <a:p>
            <a:pPr>
              <a:buClr>
                <a:schemeClr val="accent2">
                  <a:lumMod val="50000"/>
                </a:schemeClr>
              </a:buClr>
              <a:buFont typeface="Wingdings" pitchFamily="2" charset="2"/>
              <a:buChar char="§"/>
              <a:defRPr/>
            </a:pPr>
            <a:r>
              <a:rPr lang="en-US" sz="2400" dirty="0" smtClean="0">
                <a:latin typeface="Arial" pitchFamily="34" charset="0"/>
                <a:cs typeface="Arial" pitchFamily="34" charset="0"/>
              </a:rPr>
              <a:t>NACHC – </a:t>
            </a:r>
            <a:r>
              <a:rPr lang="en-US" sz="2400" dirty="0" smtClean="0">
                <a:latin typeface="Arial" pitchFamily="34" charset="0"/>
                <a:cs typeface="Arial" pitchFamily="34" charset="0"/>
                <a:hlinkClick r:id="rId8"/>
              </a:rPr>
              <a:t>http://</a:t>
            </a:r>
            <a:r>
              <a:rPr lang="en-US" sz="2400" i="1" u="sng" dirty="0" smtClean="0">
                <a:latin typeface="Arial" pitchFamily="34" charset="0"/>
                <a:cs typeface="Arial" pitchFamily="34" charset="0"/>
                <a:hlinkClick r:id="rId8"/>
              </a:rPr>
              <a:t>www.nachc.org </a:t>
            </a:r>
            <a:r>
              <a:rPr lang="en-US" sz="2400" i="1" dirty="0" smtClean="0">
                <a:latin typeface="Arial" pitchFamily="34" charset="0"/>
                <a:cs typeface="Arial" pitchFamily="34" charset="0"/>
              </a:rPr>
              <a:t>; Information Bulletin #15: Using Information Technology to Improve Quality</a:t>
            </a:r>
          </a:p>
          <a:p>
            <a:pPr>
              <a:buClr>
                <a:schemeClr val="accent2">
                  <a:lumMod val="50000"/>
                </a:schemeClr>
              </a:buClr>
              <a:buFont typeface="Wingdings" pitchFamily="2" charset="2"/>
              <a:buChar char="§"/>
              <a:defRPr/>
            </a:pPr>
            <a:r>
              <a:rPr lang="en-US" sz="2400" i="1" dirty="0" smtClean="0">
                <a:latin typeface="Arial" pitchFamily="34" charset="0"/>
                <a:cs typeface="Arial" pitchFamily="34" charset="0"/>
              </a:rPr>
              <a:t>UDS Benchmark National &amp; State:</a:t>
            </a:r>
            <a:r>
              <a:rPr lang="en-US" sz="2400" i="1" u="sng" dirty="0" smtClean="0">
                <a:latin typeface="Arial" pitchFamily="34" charset="0"/>
                <a:cs typeface="Arial" pitchFamily="34" charset="0"/>
              </a:rPr>
              <a:t> </a:t>
            </a:r>
            <a:r>
              <a:rPr lang="en-US" sz="2400" i="1" u="sng" dirty="0" smtClean="0">
                <a:latin typeface="Arial" pitchFamily="34" charset="0"/>
                <a:cs typeface="Arial" pitchFamily="34" charset="0"/>
                <a:hlinkClick r:id="rId9"/>
              </a:rPr>
              <a:t>http://bphc.hrsa.gov/healthcenterdatastatistics/index.html</a:t>
            </a:r>
            <a:endParaRPr lang="en-US" sz="2400" dirty="0" smtClean="0">
              <a:latin typeface="Arial" pitchFamily="34" charset="0"/>
              <a:cs typeface="Arial" pitchFamily="34" charset="0"/>
            </a:endParaRPr>
          </a:p>
          <a:p>
            <a:pPr>
              <a:buClr>
                <a:schemeClr val="accent3">
                  <a:lumMod val="75000"/>
                </a:schemeClr>
              </a:buClr>
              <a:buFont typeface="Wingdings" pitchFamily="2" charset="2"/>
              <a:buChar char="§"/>
              <a:defRPr/>
            </a:pPr>
            <a:endParaRPr lang="en-US" sz="2400" i="1" u="sng" dirty="0" smtClean="0">
              <a:latin typeface="Arial" pitchFamily="34" charset="0"/>
              <a:cs typeface="Arial" pitchFamily="34" charset="0"/>
            </a:endParaRPr>
          </a:p>
          <a:p>
            <a:pPr eaLnBrk="1" hangingPunct="1">
              <a:buClr>
                <a:schemeClr val="accent3">
                  <a:lumMod val="75000"/>
                </a:schemeClr>
              </a:buClr>
              <a:defRPr/>
            </a:pPr>
            <a:endParaRPr lang="en-US" sz="2400" dirty="0" smtClean="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B56719F8-2E74-4C36-B1DD-950CD0D24053}" type="slidenum">
              <a:rPr lang="en-US" smtClean="0"/>
              <a:pPr/>
              <a:t>74</a:t>
            </a:fld>
            <a:endParaRPr lang="en-US"/>
          </a:p>
        </p:txBody>
      </p:sp>
    </p:spTree>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8066" name="Title 1"/>
          <p:cNvSpPr>
            <a:spLocks noGrp="1"/>
          </p:cNvSpPr>
          <p:nvPr>
            <p:ph type="title"/>
          </p:nvPr>
        </p:nvSpPr>
        <p:spPr>
          <a:xfrm>
            <a:off x="914400" y="274638"/>
            <a:ext cx="7315200" cy="868362"/>
          </a:xfrm>
        </p:spPr>
        <p:txBody>
          <a:bodyPr/>
          <a:lstStyle/>
          <a:p>
            <a:r>
              <a:rPr lang="en-US" b="1" dirty="0" smtClean="0">
                <a:solidFill>
                  <a:schemeClr val="accent1">
                    <a:lumMod val="50000"/>
                  </a:schemeClr>
                </a:solidFill>
                <a:effectLst/>
                <a:latin typeface="Arial" pitchFamily="34" charset="0"/>
                <a:cs typeface="Arial" pitchFamily="34" charset="0"/>
              </a:rPr>
              <a:t>Measures Resources</a:t>
            </a:r>
          </a:p>
        </p:txBody>
      </p:sp>
      <p:sp>
        <p:nvSpPr>
          <p:cNvPr id="3" name="Content Placeholder 2"/>
          <p:cNvSpPr>
            <a:spLocks noGrp="1"/>
          </p:cNvSpPr>
          <p:nvPr>
            <p:ph idx="1"/>
          </p:nvPr>
        </p:nvSpPr>
        <p:spPr>
          <a:xfrm>
            <a:off x="381000" y="1412875"/>
            <a:ext cx="8382000" cy="5140326"/>
          </a:xfrm>
        </p:spPr>
        <p:txBody>
          <a:bodyPr/>
          <a:lstStyle/>
          <a:p>
            <a:pPr marL="274320" indent="-274320" eaLnBrk="1" fontAlgn="auto" hangingPunct="1">
              <a:spcBef>
                <a:spcPts val="0"/>
              </a:spcBef>
              <a:spcAft>
                <a:spcPts val="0"/>
              </a:spcAft>
              <a:buClr>
                <a:schemeClr val="accent3"/>
              </a:buClr>
              <a:buNone/>
              <a:defRPr/>
            </a:pPr>
            <a:r>
              <a:rPr lang="en-US" sz="2800" dirty="0" smtClean="0">
                <a:latin typeface="Arial" pitchFamily="34" charset="0"/>
                <a:cs typeface="Arial" pitchFamily="34" charset="0"/>
              </a:rPr>
              <a:t>Use nationally [standardized]  developed measures, rather than developing your own</a:t>
            </a:r>
          </a:p>
          <a:p>
            <a:pPr marL="674370" lvl="1" indent="-274320" eaLnBrk="1" fontAlgn="auto" hangingPunct="1">
              <a:spcBef>
                <a:spcPts val="0"/>
              </a:spcBef>
              <a:spcAft>
                <a:spcPts val="0"/>
              </a:spcAft>
              <a:buClr>
                <a:schemeClr val="accent2">
                  <a:lumMod val="75000"/>
                </a:schemeClr>
              </a:buClr>
              <a:buFont typeface="Wingdings 2"/>
              <a:buChar char=""/>
              <a:defRPr/>
            </a:pPr>
            <a:r>
              <a:rPr lang="en-US" dirty="0" smtClean="0">
                <a:latin typeface="Arial" pitchFamily="34" charset="0"/>
                <a:cs typeface="Arial" pitchFamily="34" charset="0"/>
              </a:rPr>
              <a:t>HRSA Clinical Quality Performance Measures</a:t>
            </a:r>
          </a:p>
          <a:p>
            <a:pPr marL="674370" lvl="1" indent="-274320">
              <a:spcBef>
                <a:spcPts val="0"/>
              </a:spcBef>
              <a:buClr>
                <a:schemeClr val="accent2">
                  <a:lumMod val="75000"/>
                </a:schemeClr>
              </a:buClr>
              <a:buNone/>
              <a:defRPr/>
            </a:pPr>
            <a:r>
              <a:rPr lang="en-US" i="1" u="sng" dirty="0" smtClean="0">
                <a:latin typeface="Arial" pitchFamily="34" charset="0"/>
                <a:cs typeface="Arial" pitchFamily="34" charset="0"/>
                <a:hlinkClick r:id="rId2"/>
              </a:rPr>
              <a:t>http://www.hrsa.gov/healthit/coremeasures.html </a:t>
            </a:r>
            <a:r>
              <a:rPr lang="en-US" dirty="0" smtClean="0">
                <a:latin typeface="Arial" pitchFamily="34" charset="0"/>
                <a:cs typeface="Arial" pitchFamily="34" charset="0"/>
              </a:rPr>
              <a:t>Healthy People (2010 &amp; 2020) </a:t>
            </a:r>
            <a:r>
              <a:rPr lang="en-US" i="1" u="sng" dirty="0" smtClean="0">
                <a:latin typeface="Arial" pitchFamily="34" charset="0"/>
                <a:cs typeface="Arial" pitchFamily="34" charset="0"/>
                <a:hlinkClick r:id="rId3"/>
              </a:rPr>
              <a:t>http://www.healthypeople.gov/About/</a:t>
            </a:r>
            <a:endParaRPr lang="en-US" i="1" u="sng" dirty="0" smtClean="0">
              <a:latin typeface="Arial" pitchFamily="34" charset="0"/>
              <a:cs typeface="Arial" pitchFamily="34" charset="0"/>
            </a:endParaRPr>
          </a:p>
          <a:p>
            <a:pPr marL="674370" lvl="1" indent="-274320" eaLnBrk="1" fontAlgn="auto" hangingPunct="1">
              <a:spcBef>
                <a:spcPts val="0"/>
              </a:spcBef>
              <a:spcAft>
                <a:spcPts val="0"/>
              </a:spcAft>
              <a:buClr>
                <a:schemeClr val="accent2">
                  <a:lumMod val="75000"/>
                </a:schemeClr>
              </a:buClr>
              <a:buFont typeface="Wingdings 2"/>
              <a:buChar char=""/>
              <a:defRPr/>
            </a:pPr>
            <a:r>
              <a:rPr lang="da-DK" dirty="0" smtClean="0">
                <a:latin typeface="Arial" pitchFamily="34" charset="0"/>
                <a:cs typeface="Arial" pitchFamily="34" charset="0"/>
              </a:rPr>
              <a:t>National Forum </a:t>
            </a:r>
            <a:r>
              <a:rPr lang="da-DK" i="1" u="sng" dirty="0" smtClean="0">
                <a:latin typeface="Arial" pitchFamily="34" charset="0"/>
                <a:cs typeface="Arial" pitchFamily="34" charset="0"/>
                <a:hlinkClick r:id="rId4"/>
              </a:rPr>
              <a:t>http://www.qualityforum.org/</a:t>
            </a:r>
            <a:endParaRPr lang="da-DK" i="1" u="sng" dirty="0" smtClean="0">
              <a:latin typeface="Arial" pitchFamily="34" charset="0"/>
              <a:cs typeface="Arial" pitchFamily="34" charset="0"/>
            </a:endParaRPr>
          </a:p>
          <a:p>
            <a:pPr marL="674370" lvl="1" indent="-274320" eaLnBrk="1" fontAlgn="auto" hangingPunct="1">
              <a:spcBef>
                <a:spcPts val="0"/>
              </a:spcBef>
              <a:spcAft>
                <a:spcPts val="0"/>
              </a:spcAft>
              <a:buClr>
                <a:schemeClr val="accent2">
                  <a:lumMod val="75000"/>
                </a:schemeClr>
              </a:buClr>
              <a:buFont typeface="Wingdings 2"/>
              <a:buChar char=""/>
              <a:defRPr/>
            </a:pPr>
            <a:r>
              <a:rPr lang="en-US" dirty="0" smtClean="0">
                <a:latin typeface="Arial" pitchFamily="34" charset="0"/>
                <a:cs typeface="Arial" pitchFamily="34" charset="0"/>
              </a:rPr>
              <a:t>Agency for Healthcare Quality &amp; Research </a:t>
            </a:r>
            <a:r>
              <a:rPr lang="en-US" i="1" u="sng" dirty="0" smtClean="0">
                <a:latin typeface="Arial" pitchFamily="34" charset="0"/>
                <a:cs typeface="Arial" pitchFamily="34" charset="0"/>
                <a:hlinkClick r:id="rId5"/>
              </a:rPr>
              <a:t>http://www.ahrq.gov/</a:t>
            </a:r>
            <a:endParaRPr lang="en-US" i="1" u="sng" dirty="0" smtClean="0">
              <a:latin typeface="Arial" pitchFamily="34" charset="0"/>
              <a:cs typeface="Arial" pitchFamily="34" charset="0"/>
            </a:endParaRPr>
          </a:p>
          <a:p>
            <a:pPr marL="674370" lvl="1" indent="-274320" eaLnBrk="1" fontAlgn="auto" hangingPunct="1">
              <a:spcBef>
                <a:spcPts val="0"/>
              </a:spcBef>
              <a:spcAft>
                <a:spcPts val="0"/>
              </a:spcAft>
              <a:buClr>
                <a:schemeClr val="accent2">
                  <a:lumMod val="75000"/>
                </a:schemeClr>
              </a:buClr>
              <a:buFont typeface="Wingdings 2"/>
              <a:buChar char=""/>
              <a:defRPr/>
            </a:pPr>
            <a:r>
              <a:rPr lang="en-US" dirty="0" smtClean="0">
                <a:latin typeface="Arial" pitchFamily="34" charset="0"/>
                <a:cs typeface="Arial" pitchFamily="34" charset="0"/>
              </a:rPr>
              <a:t>NCQA HEDIS® Measures </a:t>
            </a:r>
            <a:r>
              <a:rPr lang="en-US" i="1" u="sng" dirty="0" smtClean="0">
                <a:latin typeface="Arial" pitchFamily="34" charset="0"/>
                <a:cs typeface="Arial" pitchFamily="34" charset="0"/>
                <a:hlinkClick r:id="rId6"/>
              </a:rPr>
              <a:t>http://www.ncqa.org/tabid/59/Default.aspx</a:t>
            </a:r>
            <a:endParaRPr lang="en-US" i="1" u="sng" dirty="0" smtClean="0">
              <a:latin typeface="Arial" pitchFamily="34" charset="0"/>
              <a:cs typeface="Arial" pitchFamily="34" charset="0"/>
            </a:endParaRPr>
          </a:p>
          <a:p>
            <a:pPr>
              <a:defRPr/>
            </a:pPr>
            <a:endParaRPr lang="en-US" sz="2800" dirty="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B56719F8-2E74-4C36-B1DD-950CD0D24053}" type="slidenum">
              <a:rPr lang="en-US" smtClean="0"/>
              <a:pPr/>
              <a:t>75</a:t>
            </a:fld>
            <a:endParaRPr lang="en-US"/>
          </a:p>
        </p:txBody>
      </p:sp>
    </p:spTree>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315200" cy="792162"/>
          </a:xfrm>
        </p:spPr>
        <p:txBody>
          <a:bodyPr/>
          <a:lstStyle/>
          <a:p>
            <a:r>
              <a:rPr lang="en-US" b="1" dirty="0" smtClean="0">
                <a:solidFill>
                  <a:schemeClr val="accent1">
                    <a:lumMod val="50000"/>
                  </a:schemeClr>
                </a:solidFill>
                <a:effectLst/>
                <a:latin typeface="Arial" pitchFamily="34" charset="0"/>
                <a:cs typeface="Arial" pitchFamily="34" charset="0"/>
              </a:rPr>
              <a:t>Resources</a:t>
            </a:r>
            <a:endParaRPr lang="en-US" b="1" dirty="0">
              <a:solidFill>
                <a:schemeClr val="accent1">
                  <a:lumMod val="50000"/>
                </a:schemeClr>
              </a:solidFill>
              <a:effectLst/>
              <a:latin typeface="Arial" pitchFamily="34" charset="0"/>
              <a:cs typeface="Arial" pitchFamily="34" charset="0"/>
            </a:endParaRPr>
          </a:p>
        </p:txBody>
      </p:sp>
      <p:sp>
        <p:nvSpPr>
          <p:cNvPr id="3" name="Content Placeholder 2"/>
          <p:cNvSpPr>
            <a:spLocks noGrp="1"/>
          </p:cNvSpPr>
          <p:nvPr>
            <p:ph idx="1"/>
          </p:nvPr>
        </p:nvSpPr>
        <p:spPr>
          <a:xfrm>
            <a:off x="1371600" y="1828800"/>
            <a:ext cx="6553200" cy="4572000"/>
          </a:xfrm>
        </p:spPr>
        <p:txBody>
          <a:bodyPr/>
          <a:lstStyle/>
          <a:p>
            <a:pPr>
              <a:buFont typeface="Wingdings" pitchFamily="2" charset="2"/>
              <a:buChar char="§"/>
            </a:pPr>
            <a:r>
              <a:rPr lang="en-US" dirty="0" smtClean="0">
                <a:latin typeface="Arial" pitchFamily="34" charset="0"/>
                <a:cs typeface="Arial" pitchFamily="34" charset="0"/>
              </a:rPr>
              <a:t>FTCA for Health Centers:                    	</a:t>
            </a:r>
            <a:r>
              <a:rPr lang="en-US" i="1" u="sng" dirty="0" smtClean="0">
                <a:latin typeface="Arial" pitchFamily="34" charset="0"/>
                <a:cs typeface="Arial" pitchFamily="34" charset="0"/>
                <a:hlinkClick r:id="rId2"/>
              </a:rPr>
              <a:t>http://bphc.hrsa.gov/FTCA/ </a:t>
            </a:r>
            <a:endParaRPr lang="en-US" i="1" u="sng" dirty="0" smtClean="0">
              <a:latin typeface="Arial" pitchFamily="34" charset="0"/>
              <a:cs typeface="Arial" pitchFamily="34" charset="0"/>
            </a:endParaRPr>
          </a:p>
          <a:p>
            <a:pPr>
              <a:buFont typeface="Wingdings" pitchFamily="2" charset="2"/>
              <a:buChar char="§"/>
            </a:pPr>
            <a:endParaRPr lang="en-US" dirty="0" smtClean="0">
              <a:latin typeface="Arial" pitchFamily="34" charset="0"/>
              <a:cs typeface="Arial" pitchFamily="34" charset="0"/>
            </a:endParaRPr>
          </a:p>
          <a:p>
            <a:pPr>
              <a:buFont typeface="Wingdings" pitchFamily="2" charset="2"/>
              <a:buChar char="§"/>
            </a:pPr>
            <a:r>
              <a:rPr lang="en-US" dirty="0" smtClean="0">
                <a:latin typeface="Arial" pitchFamily="34" charset="0"/>
                <a:cs typeface="Arial" pitchFamily="34" charset="0"/>
              </a:rPr>
              <a:t>FQHC PIN &amp; PALS: 	</a:t>
            </a:r>
            <a:r>
              <a:rPr lang="en-US" i="1" u="sng" dirty="0" smtClean="0">
                <a:latin typeface="Arial" pitchFamily="34" charset="0"/>
                <a:cs typeface="Arial" pitchFamily="34" charset="0"/>
                <a:hlinkClick r:id="rId3"/>
              </a:rPr>
              <a:t>http://bphc.hrsa.gov/policiesregulations/policies/index.html</a:t>
            </a:r>
            <a:endParaRPr lang="en-US" i="1" u="sng" dirty="0" smtClean="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B56719F8-2E74-4C36-B1DD-950CD0D24053}" type="slidenum">
              <a:rPr lang="en-US" smtClean="0"/>
              <a:pPr/>
              <a:t>76</a:t>
            </a:fld>
            <a:endParaRPr lang="en-US"/>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7346" name="Title 1"/>
          <p:cNvSpPr>
            <a:spLocks noGrp="1"/>
          </p:cNvSpPr>
          <p:nvPr>
            <p:ph type="title"/>
          </p:nvPr>
        </p:nvSpPr>
        <p:spPr>
          <a:xfrm>
            <a:off x="457200" y="228600"/>
            <a:ext cx="8116462" cy="1011198"/>
          </a:xfrm>
        </p:spPr>
        <p:txBody>
          <a:bodyPr>
            <a:normAutofit fontScale="90000"/>
          </a:bodyPr>
          <a:lstStyle/>
          <a:p>
            <a:r>
              <a:rPr lang="en-US" sz="3600" b="1" dirty="0" smtClean="0">
                <a:solidFill>
                  <a:schemeClr val="accent1">
                    <a:lumMod val="50000"/>
                  </a:schemeClr>
                </a:solidFill>
                <a:effectLst/>
                <a:latin typeface="Arial" pitchFamily="34" charset="0"/>
                <a:cs typeface="Arial" pitchFamily="34" charset="0"/>
              </a:rPr>
              <a:t>Investigating An Out Of Control Process:  Questions to Ask</a:t>
            </a:r>
          </a:p>
        </p:txBody>
      </p:sp>
      <p:sp>
        <p:nvSpPr>
          <p:cNvPr id="55299" name="Content Placeholder 2"/>
          <p:cNvSpPr>
            <a:spLocks noGrp="1"/>
          </p:cNvSpPr>
          <p:nvPr>
            <p:ph idx="1"/>
          </p:nvPr>
        </p:nvSpPr>
        <p:spPr>
          <a:xfrm>
            <a:off x="609600" y="1371601"/>
            <a:ext cx="8153400" cy="4953000"/>
          </a:xfrm>
        </p:spPr>
        <p:txBody>
          <a:bodyPr/>
          <a:lstStyle/>
          <a:p>
            <a:pPr marL="514350" indent="-514350">
              <a:spcBef>
                <a:spcPct val="0"/>
              </a:spcBef>
              <a:buClr>
                <a:schemeClr val="accent1">
                  <a:lumMod val="50000"/>
                </a:schemeClr>
              </a:buClr>
              <a:buFont typeface="Calibri" pitchFamily="34" charset="0"/>
              <a:buAutoNum type="arabicPeriod"/>
              <a:defRPr/>
            </a:pPr>
            <a:r>
              <a:rPr lang="en-US" sz="2400" dirty="0" smtClean="0">
                <a:latin typeface="Arial" pitchFamily="34" charset="0"/>
                <a:cs typeface="Arial" pitchFamily="34" charset="0"/>
              </a:rPr>
              <a:t>Was a new collection tool/ method used?</a:t>
            </a:r>
          </a:p>
          <a:p>
            <a:pPr marL="514350" indent="-514350">
              <a:spcBef>
                <a:spcPct val="0"/>
              </a:spcBef>
              <a:buClr>
                <a:schemeClr val="accent1">
                  <a:lumMod val="50000"/>
                </a:schemeClr>
              </a:buClr>
              <a:buFont typeface="Calibri" pitchFamily="34" charset="0"/>
              <a:buAutoNum type="arabicPeriod"/>
              <a:defRPr/>
            </a:pPr>
            <a:r>
              <a:rPr lang="en-US" sz="2400" dirty="0" smtClean="0">
                <a:latin typeface="Arial" pitchFamily="34" charset="0"/>
                <a:cs typeface="Arial" pitchFamily="34" charset="0"/>
              </a:rPr>
              <a:t>Were all staff consistent in collection method?</a:t>
            </a:r>
          </a:p>
          <a:p>
            <a:pPr marL="514350" indent="-514350">
              <a:spcBef>
                <a:spcPct val="0"/>
              </a:spcBef>
              <a:buClr>
                <a:schemeClr val="accent1">
                  <a:lumMod val="50000"/>
                </a:schemeClr>
              </a:buClr>
              <a:buFont typeface="Calibri" pitchFamily="34" charset="0"/>
              <a:buAutoNum type="arabicPeriod"/>
              <a:defRPr/>
            </a:pPr>
            <a:r>
              <a:rPr lang="en-US" sz="2400" dirty="0" smtClean="0">
                <a:latin typeface="Arial" pitchFamily="34" charset="0"/>
                <a:cs typeface="Arial" pitchFamily="34" charset="0"/>
              </a:rPr>
              <a:t> Is process affected by new or significant change in environment?</a:t>
            </a:r>
          </a:p>
          <a:p>
            <a:pPr marL="514350" indent="-514350">
              <a:spcBef>
                <a:spcPct val="0"/>
              </a:spcBef>
              <a:buClr>
                <a:schemeClr val="accent1">
                  <a:lumMod val="50000"/>
                </a:schemeClr>
              </a:buClr>
              <a:buFont typeface="Calibri" pitchFamily="34" charset="0"/>
              <a:buAutoNum type="arabicPeriod"/>
              <a:defRPr/>
            </a:pPr>
            <a:r>
              <a:rPr lang="en-US" sz="2400" dirty="0" smtClean="0">
                <a:latin typeface="Arial" pitchFamily="34" charset="0"/>
                <a:cs typeface="Arial" pitchFamily="34" charset="0"/>
              </a:rPr>
              <a:t> Is process affected by predictable conditions?</a:t>
            </a:r>
          </a:p>
          <a:p>
            <a:pPr marL="514350" indent="-514350">
              <a:spcBef>
                <a:spcPct val="0"/>
              </a:spcBef>
              <a:buClr>
                <a:schemeClr val="accent1">
                  <a:lumMod val="50000"/>
                </a:schemeClr>
              </a:buClr>
              <a:buFont typeface="Calibri" pitchFamily="34" charset="0"/>
              <a:buAutoNum type="arabicPeriod"/>
              <a:defRPr/>
            </a:pPr>
            <a:r>
              <a:rPr lang="en-US" sz="2400" dirty="0" smtClean="0">
                <a:latin typeface="Arial" pitchFamily="34" charset="0"/>
                <a:cs typeface="Arial" pitchFamily="34" charset="0"/>
              </a:rPr>
              <a:t>Any new or untrained staff involved in the process during measurement period?</a:t>
            </a:r>
          </a:p>
          <a:p>
            <a:pPr marL="514350" indent="-514350">
              <a:spcBef>
                <a:spcPct val="0"/>
              </a:spcBef>
              <a:buClr>
                <a:schemeClr val="accent1">
                  <a:lumMod val="50000"/>
                </a:schemeClr>
              </a:buClr>
              <a:buFont typeface="Calibri" pitchFamily="34" charset="0"/>
              <a:buAutoNum type="arabicPeriod"/>
              <a:defRPr/>
            </a:pPr>
            <a:r>
              <a:rPr lang="en-US" sz="2400" dirty="0" smtClean="0">
                <a:latin typeface="Arial" pitchFamily="34" charset="0"/>
                <a:cs typeface="Arial" pitchFamily="34" charset="0"/>
              </a:rPr>
              <a:t> Change in resource for input to the process?</a:t>
            </a:r>
          </a:p>
          <a:p>
            <a:pPr marL="514350" indent="-514350">
              <a:spcBef>
                <a:spcPct val="0"/>
              </a:spcBef>
              <a:buClr>
                <a:schemeClr val="accent1">
                  <a:lumMod val="50000"/>
                </a:schemeClr>
              </a:buClr>
              <a:buFont typeface="Calibri" pitchFamily="34" charset="0"/>
              <a:buAutoNum type="arabicPeriod"/>
              <a:defRPr/>
            </a:pPr>
            <a:r>
              <a:rPr lang="en-US" sz="2400" dirty="0" smtClean="0">
                <a:latin typeface="Arial" pitchFamily="34" charset="0"/>
                <a:cs typeface="Arial" pitchFamily="34" charset="0"/>
              </a:rPr>
              <a:t>Is process affected by employee fatigue?</a:t>
            </a:r>
          </a:p>
          <a:p>
            <a:pPr marL="514350" indent="-514350">
              <a:spcBef>
                <a:spcPct val="0"/>
              </a:spcBef>
              <a:buClr>
                <a:schemeClr val="accent1">
                  <a:lumMod val="50000"/>
                </a:schemeClr>
              </a:buClr>
              <a:buFont typeface="Calibri" pitchFamily="34" charset="0"/>
              <a:buAutoNum type="arabicPeriod"/>
              <a:defRPr/>
            </a:pPr>
            <a:r>
              <a:rPr lang="en-US" sz="2400" dirty="0" smtClean="0">
                <a:latin typeface="Arial" pitchFamily="34" charset="0"/>
                <a:cs typeface="Arial" pitchFamily="34" charset="0"/>
              </a:rPr>
              <a:t>Has there been a change in policy/procedure?</a:t>
            </a:r>
          </a:p>
          <a:p>
            <a:pPr marL="514350" indent="-514350">
              <a:spcBef>
                <a:spcPct val="0"/>
              </a:spcBef>
              <a:buClr>
                <a:schemeClr val="accent1">
                  <a:lumMod val="50000"/>
                </a:schemeClr>
              </a:buClr>
              <a:buFont typeface="Calibri" pitchFamily="34" charset="0"/>
              <a:buAutoNum type="arabicPeriod"/>
              <a:defRPr/>
            </a:pPr>
            <a:r>
              <a:rPr lang="en-US" sz="2400" dirty="0" smtClean="0">
                <a:latin typeface="Arial" pitchFamily="34" charset="0"/>
                <a:cs typeface="Arial" pitchFamily="34" charset="0"/>
              </a:rPr>
              <a:t> Is process adjusted frequently?</a:t>
            </a:r>
          </a:p>
          <a:p>
            <a:pPr marL="514350" indent="-514350">
              <a:spcBef>
                <a:spcPct val="0"/>
              </a:spcBef>
              <a:buClr>
                <a:schemeClr val="accent1">
                  <a:lumMod val="50000"/>
                </a:schemeClr>
              </a:buClr>
              <a:buFont typeface="Calibri" pitchFamily="34" charset="0"/>
              <a:buAutoNum type="arabicPeriod"/>
              <a:defRPr/>
            </a:pPr>
            <a:r>
              <a:rPr lang="en-US" sz="2400" dirty="0" smtClean="0">
                <a:latin typeface="Arial" pitchFamily="34" charset="0"/>
                <a:cs typeface="Arial" pitchFamily="34" charset="0"/>
              </a:rPr>
              <a:t> Did sample come from different parts of the process? </a:t>
            </a:r>
          </a:p>
          <a:p>
            <a:pPr marL="514350" indent="-514350">
              <a:spcBef>
                <a:spcPct val="0"/>
              </a:spcBef>
              <a:buClr>
                <a:schemeClr val="accent1">
                  <a:lumMod val="50000"/>
                </a:schemeClr>
              </a:buClr>
              <a:buFont typeface="Calibri" pitchFamily="34" charset="0"/>
              <a:buAutoNum type="arabicPeriod"/>
              <a:defRPr/>
            </a:pPr>
            <a:r>
              <a:rPr lang="en-US" sz="2400" dirty="0" smtClean="0">
                <a:latin typeface="Arial" pitchFamily="34" charset="0"/>
                <a:cs typeface="Arial" pitchFamily="34" charset="0"/>
              </a:rPr>
              <a:t>Are new employees afraid to report?</a:t>
            </a:r>
          </a:p>
        </p:txBody>
      </p:sp>
      <p:sp>
        <p:nvSpPr>
          <p:cNvPr id="4" name="Slide Number Placeholder 3"/>
          <p:cNvSpPr>
            <a:spLocks noGrp="1"/>
          </p:cNvSpPr>
          <p:nvPr>
            <p:ph type="sldNum" sz="quarter" idx="12"/>
          </p:nvPr>
        </p:nvSpPr>
        <p:spPr/>
        <p:txBody>
          <a:bodyPr/>
          <a:lstStyle/>
          <a:p>
            <a:fld id="{B56719F8-2E74-4C36-B1DD-950CD0D24053}" type="slidenum">
              <a:rPr lang="en-US" smtClean="0"/>
              <a:pPr/>
              <a:t>77</a:t>
            </a:fld>
            <a:endParaRPr lang="en-US"/>
          </a:p>
        </p:txBody>
      </p:sp>
    </p:spTree>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a:xfrm>
            <a:off x="914400" y="0"/>
            <a:ext cx="6553200" cy="1143000"/>
          </a:xfrm>
        </p:spPr>
        <p:txBody>
          <a:bodyPr/>
          <a:lstStyle/>
          <a:p>
            <a:r>
              <a:rPr lang="en-US" sz="3500" dirty="0" smtClean="0">
                <a:solidFill>
                  <a:schemeClr val="bg1"/>
                </a:solidFill>
                <a:latin typeface="Arial" pitchFamily="34" charset="0"/>
                <a:cs typeface="Arial" pitchFamily="34" charset="0"/>
              </a:rPr>
              <a:t>Discussion and Questions</a:t>
            </a:r>
          </a:p>
        </p:txBody>
      </p:sp>
      <p:sp>
        <p:nvSpPr>
          <p:cNvPr id="56323" name="Content Placeholder 2"/>
          <p:cNvSpPr>
            <a:spLocks noGrp="1"/>
          </p:cNvSpPr>
          <p:nvPr>
            <p:ph idx="1"/>
          </p:nvPr>
        </p:nvSpPr>
        <p:spPr>
          <a:xfrm>
            <a:off x="609600" y="1752600"/>
            <a:ext cx="7848600" cy="4648200"/>
          </a:xfrm>
        </p:spPr>
        <p:txBody>
          <a:bodyPr/>
          <a:lstStyle/>
          <a:p>
            <a:r>
              <a:rPr lang="en-US" dirty="0" smtClean="0">
                <a:latin typeface="Arial" pitchFamily="34" charset="0"/>
                <a:cs typeface="Arial" pitchFamily="34" charset="0"/>
              </a:rPr>
              <a:t>Please share your quality improvement successes, challenges, and training and technical assistance needs </a:t>
            </a:r>
          </a:p>
          <a:p>
            <a:r>
              <a:rPr lang="en-US" dirty="0" smtClean="0">
                <a:latin typeface="Arial" pitchFamily="34" charset="0"/>
                <a:cs typeface="Arial" pitchFamily="34" charset="0"/>
              </a:rPr>
              <a:t>Contact your HRSA Project Officer or the Office of Quality and Data at </a:t>
            </a:r>
            <a:r>
              <a:rPr lang="en-US" dirty="0" smtClean="0">
                <a:latin typeface="Arial" pitchFamily="34" charset="0"/>
                <a:cs typeface="Arial" pitchFamily="34" charset="0"/>
                <a:hlinkClick r:id="rId3"/>
              </a:rPr>
              <a:t>OQDcomments@hrsa.gov</a:t>
            </a:r>
            <a:r>
              <a:rPr lang="en-US" dirty="0" smtClean="0">
                <a:latin typeface="Arial" pitchFamily="34" charset="0"/>
                <a:cs typeface="Arial" pitchFamily="34" charset="0"/>
              </a:rPr>
              <a:t> or </a:t>
            </a:r>
          </a:p>
          <a:p>
            <a:pPr>
              <a:buFont typeface="Arial" pitchFamily="34" charset="0"/>
              <a:buNone/>
            </a:pPr>
            <a:r>
              <a:rPr lang="en-US" dirty="0" smtClean="0">
                <a:latin typeface="Arial" pitchFamily="34" charset="0"/>
                <a:cs typeface="Arial" pitchFamily="34" charset="0"/>
              </a:rPr>
              <a:t>   (301) 594-0818</a:t>
            </a:r>
          </a:p>
        </p:txBody>
      </p:sp>
      <p:sp>
        <p:nvSpPr>
          <p:cNvPr id="56324" name="Slide Number Placeholder 3"/>
          <p:cNvSpPr txBox="1">
            <a:spLocks/>
          </p:cNvSpPr>
          <p:nvPr/>
        </p:nvSpPr>
        <p:spPr bwMode="auto">
          <a:xfrm>
            <a:off x="6553200" y="6356350"/>
            <a:ext cx="2133600" cy="365125"/>
          </a:xfrm>
          <a:prstGeom prst="rect">
            <a:avLst/>
          </a:prstGeom>
          <a:noFill/>
          <a:ln w="9525">
            <a:noFill/>
            <a:miter lim="800000"/>
            <a:headEnd/>
            <a:tailEnd/>
          </a:ln>
        </p:spPr>
        <p:txBody>
          <a:bodyPr/>
          <a:lstStyle/>
          <a:p>
            <a:pPr algn="r"/>
            <a:fld id="{76F144CE-B1BC-49DD-8DBC-65CBD2AE4B04}" type="slidenum">
              <a:rPr lang="en-US"/>
              <a:pPr algn="r"/>
              <a:t>78</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0"/>
            <a:ext cx="6553200" cy="838200"/>
          </a:xfrm>
        </p:spPr>
        <p:txBody>
          <a:bodyPr/>
          <a:lstStyle/>
          <a:p>
            <a:r>
              <a:rPr lang="en-US" sz="4000" dirty="0" smtClean="0">
                <a:solidFill>
                  <a:schemeClr val="bg1"/>
                </a:solidFill>
                <a:latin typeface="Arial" pitchFamily="34" charset="0"/>
                <a:cs typeface="Arial" pitchFamily="34" charset="0"/>
              </a:rPr>
              <a:t>PCMHHI</a:t>
            </a:r>
            <a:endParaRPr lang="en-US" sz="4000" dirty="0">
              <a:solidFill>
                <a:schemeClr val="bg1"/>
              </a:solidFill>
              <a:latin typeface="Arial" pitchFamily="34" charset="0"/>
              <a:cs typeface="Arial" pitchFamily="34" charset="0"/>
            </a:endParaRPr>
          </a:p>
        </p:txBody>
      </p:sp>
      <p:sp>
        <p:nvSpPr>
          <p:cNvPr id="3" name="Content Placeholder 2"/>
          <p:cNvSpPr>
            <a:spLocks noGrp="1"/>
          </p:cNvSpPr>
          <p:nvPr>
            <p:ph idx="1"/>
          </p:nvPr>
        </p:nvSpPr>
        <p:spPr>
          <a:xfrm>
            <a:off x="685800" y="1143000"/>
            <a:ext cx="7543800" cy="5410200"/>
          </a:xfrm>
        </p:spPr>
        <p:txBody>
          <a:bodyPr/>
          <a:lstStyle/>
          <a:p>
            <a:r>
              <a:rPr lang="en-US" dirty="0" smtClean="0">
                <a:latin typeface="Arial" pitchFamily="34" charset="0"/>
                <a:cs typeface="Arial" pitchFamily="34" charset="0"/>
              </a:rPr>
              <a:t>351 NOIs, 341 are 1</a:t>
            </a:r>
            <a:r>
              <a:rPr lang="en-US" baseline="30000" dirty="0" smtClean="0">
                <a:latin typeface="Arial" pitchFamily="34" charset="0"/>
                <a:cs typeface="Arial" pitchFamily="34" charset="0"/>
              </a:rPr>
              <a:t>st</a:t>
            </a:r>
            <a:r>
              <a:rPr lang="en-US" dirty="0" smtClean="0">
                <a:latin typeface="Arial" pitchFamily="34" charset="0"/>
                <a:cs typeface="Arial" pitchFamily="34" charset="0"/>
              </a:rPr>
              <a:t> time (through 2/17/11)</a:t>
            </a:r>
          </a:p>
          <a:p>
            <a:r>
              <a:rPr lang="en-US" dirty="0" smtClean="0">
                <a:latin typeface="Arial" pitchFamily="34" charset="0"/>
                <a:cs typeface="Arial" pitchFamily="34" charset="0"/>
              </a:rPr>
              <a:t>NCQA has 1</a:t>
            </a:r>
            <a:r>
              <a:rPr lang="en-US" baseline="30000" dirty="0" smtClean="0">
                <a:latin typeface="Arial" pitchFamily="34" charset="0"/>
                <a:cs typeface="Arial" pitchFamily="34" charset="0"/>
              </a:rPr>
              <a:t>st</a:t>
            </a:r>
            <a:r>
              <a:rPr lang="en-US" dirty="0" smtClean="0">
                <a:latin typeface="Arial" pitchFamily="34" charset="0"/>
                <a:cs typeface="Arial" pitchFamily="34" charset="0"/>
              </a:rPr>
              <a:t> 100, preparing to enter into survey recognition process</a:t>
            </a:r>
          </a:p>
          <a:p>
            <a:r>
              <a:rPr lang="en-US" dirty="0" smtClean="0">
                <a:latin typeface="Arial" pitchFamily="34" charset="0"/>
                <a:cs typeface="Arial" pitchFamily="34" charset="0"/>
              </a:rPr>
              <a:t>Single application for grantee for single or multiple sites within organization</a:t>
            </a:r>
          </a:p>
          <a:p>
            <a:r>
              <a:rPr lang="en-US" dirty="0" smtClean="0">
                <a:latin typeface="Arial" pitchFamily="34" charset="0"/>
                <a:cs typeface="Arial" pitchFamily="34" charset="0"/>
              </a:rPr>
              <a:t>NCQA to provide T.A. to guide through survey process</a:t>
            </a:r>
          </a:p>
          <a:p>
            <a:r>
              <a:rPr lang="en-US" dirty="0" smtClean="0">
                <a:latin typeface="Arial" pitchFamily="34" charset="0"/>
                <a:cs typeface="Arial" pitchFamily="34" charset="0"/>
              </a:rPr>
              <a:t>5 percent on-site follow up</a:t>
            </a:r>
          </a:p>
          <a:p>
            <a:endParaRPr lang="en-US"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7391400" cy="838200"/>
          </a:xfrm>
        </p:spPr>
        <p:txBody>
          <a:bodyPr>
            <a:noAutofit/>
          </a:bodyPr>
          <a:lstStyle/>
          <a:p>
            <a:r>
              <a:rPr lang="en-US" sz="2800" dirty="0" smtClean="0">
                <a:solidFill>
                  <a:schemeClr val="bg1"/>
                </a:solidFill>
                <a:latin typeface="Arial" pitchFamily="34" charset="0"/>
                <a:cs typeface="Arial" pitchFamily="34" charset="0"/>
              </a:rPr>
              <a:t>Medicare Demo:  </a:t>
            </a:r>
            <a:br>
              <a:rPr lang="en-US" sz="2800" dirty="0" smtClean="0">
                <a:solidFill>
                  <a:schemeClr val="bg1"/>
                </a:solidFill>
                <a:latin typeface="Arial" pitchFamily="34" charset="0"/>
                <a:cs typeface="Arial" pitchFamily="34" charset="0"/>
              </a:rPr>
            </a:br>
            <a:r>
              <a:rPr lang="en-US" sz="2800" dirty="0" smtClean="0">
                <a:solidFill>
                  <a:schemeClr val="bg1"/>
                </a:solidFill>
                <a:latin typeface="Arial" pitchFamily="34" charset="0"/>
                <a:cs typeface="Arial" pitchFamily="34" charset="0"/>
              </a:rPr>
              <a:t>Advanced Primary Care Practice</a:t>
            </a:r>
            <a:endParaRPr lang="en-US" sz="2800" dirty="0">
              <a:solidFill>
                <a:schemeClr val="bg1"/>
              </a:solidFill>
              <a:latin typeface="Arial" pitchFamily="34" charset="0"/>
              <a:cs typeface="Arial" pitchFamily="34" charset="0"/>
            </a:endParaRPr>
          </a:p>
        </p:txBody>
      </p:sp>
      <p:sp>
        <p:nvSpPr>
          <p:cNvPr id="3" name="Content Placeholder 2"/>
          <p:cNvSpPr>
            <a:spLocks noGrp="1"/>
          </p:cNvSpPr>
          <p:nvPr>
            <p:ph idx="1"/>
          </p:nvPr>
        </p:nvSpPr>
        <p:spPr>
          <a:xfrm>
            <a:off x="838200" y="1676400"/>
            <a:ext cx="6858000" cy="3810000"/>
          </a:xfrm>
        </p:spPr>
        <p:txBody>
          <a:bodyPr/>
          <a:lstStyle/>
          <a:p>
            <a:r>
              <a:rPr lang="en-US" sz="2800" dirty="0" smtClean="0">
                <a:latin typeface="Arial" pitchFamily="34" charset="0"/>
                <a:cs typeface="Arial" pitchFamily="34" charset="0"/>
              </a:rPr>
              <a:t>Run from CMS with HRSA support</a:t>
            </a:r>
          </a:p>
          <a:p>
            <a:r>
              <a:rPr lang="en-US" sz="2800" dirty="0" smtClean="0">
                <a:latin typeface="Arial" pitchFamily="34" charset="0"/>
                <a:cs typeface="Arial" pitchFamily="34" charset="0"/>
              </a:rPr>
              <a:t>Rolling application for up to 500 HCs, having seen &gt;200 unique Medicare beneficiaries in past 12 months</a:t>
            </a:r>
          </a:p>
          <a:p>
            <a:r>
              <a:rPr lang="en-US" sz="2800" dirty="0" smtClean="0">
                <a:latin typeface="Arial" pitchFamily="34" charset="0"/>
                <a:cs typeface="Arial" pitchFamily="34" charset="0"/>
              </a:rPr>
              <a:t>Will be required to achieve NCQA level III in 3 years</a:t>
            </a:r>
          </a:p>
          <a:p>
            <a:endParaRPr lang="en-US"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HRSA7">
  <a:themeElements>
    <a:clrScheme name="HRSA7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HRSA7">
      <a:majorFont>
        <a:latin typeface="Arial Unicode MS"/>
        <a:ea typeface=""/>
        <a:cs typeface=""/>
      </a:majorFont>
      <a:minorFont>
        <a:latin typeface="Arial Unicode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CopprplGoth Bd BT"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CopprplGoth Bd BT" pitchFamily="34" charset="0"/>
          </a:defRPr>
        </a:defPPr>
      </a:lstStyle>
    </a:lnDef>
  </a:objectDefaults>
  <a:extraClrSchemeLst>
    <a:extraClrScheme>
      <a:clrScheme name="HRSA7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HRSA7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HRSA7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HRSA7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HRSA7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HRSA7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HRSA7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HRSA7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HRSA7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HRSA7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HRSA7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HRSA7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27355</TotalTime>
  <Words>5185</Words>
  <Application>Microsoft Office PowerPoint</Application>
  <PresentationFormat>On-screen Show (4:3)</PresentationFormat>
  <Paragraphs>620</Paragraphs>
  <Slides>78</Slides>
  <Notes>43</Notes>
  <HiddenSlides>14</HiddenSlides>
  <MMClips>0</MMClips>
  <ScaleCrop>false</ScaleCrop>
  <HeadingPairs>
    <vt:vector size="4" baseType="variant">
      <vt:variant>
        <vt:lpstr>Theme</vt:lpstr>
      </vt:variant>
      <vt:variant>
        <vt:i4>2</vt:i4>
      </vt:variant>
      <vt:variant>
        <vt:lpstr>Slide Titles</vt:lpstr>
      </vt:variant>
      <vt:variant>
        <vt:i4>78</vt:i4>
      </vt:variant>
    </vt:vector>
  </HeadingPairs>
  <TitlesOfParts>
    <vt:vector size="80" baseType="lpstr">
      <vt:lpstr>HRSA7</vt:lpstr>
      <vt:lpstr>Office Theme</vt:lpstr>
      <vt:lpstr>Tips for Implementing Your Health Center Quality Improvement Program  </vt:lpstr>
      <vt:lpstr>Introduction</vt:lpstr>
      <vt:lpstr>Benefits of an Effective QI Plan</vt:lpstr>
      <vt:lpstr>How Can HRSA Help?</vt:lpstr>
      <vt:lpstr>Office of Quality &amp; Data Activities</vt:lpstr>
      <vt:lpstr>Accreditation</vt:lpstr>
      <vt:lpstr>PCMH</vt:lpstr>
      <vt:lpstr>PCMHHI</vt:lpstr>
      <vt:lpstr>Medicare Demo:   Advanced Primary Care Practice</vt:lpstr>
      <vt:lpstr>Technical Assistance</vt:lpstr>
      <vt:lpstr>Using HIT and Data  in Your QI Program</vt:lpstr>
      <vt:lpstr>Tips for Implementing  Your Quality Plan</vt:lpstr>
      <vt:lpstr>“Quality is never an accident;  It is always the result of high intention,  sincere effort, intelligent direction, and  SKILLFUL EXECUTION.  It represents the wise choice of many alternatives.”      William A. Foster </vt:lpstr>
      <vt:lpstr>Objectives  Participants will be able to:</vt:lpstr>
      <vt:lpstr>Quality Plan</vt:lpstr>
      <vt:lpstr>Assessment Criteria</vt:lpstr>
      <vt:lpstr>Other Considerations</vt:lpstr>
      <vt:lpstr>Quality Management Plan Design</vt:lpstr>
      <vt:lpstr>Quality Management Plan Design – diagram description</vt:lpstr>
      <vt:lpstr>Slide 20</vt:lpstr>
      <vt:lpstr>Planning for Success</vt:lpstr>
      <vt:lpstr>Quality Infrastructure</vt:lpstr>
      <vt:lpstr>Quality Infrastructure – diagram description</vt:lpstr>
      <vt:lpstr>Quality Accountability &amp; Authority</vt:lpstr>
      <vt:lpstr>Quality Function</vt:lpstr>
      <vt:lpstr>Quality Committee Members</vt:lpstr>
      <vt:lpstr>Quality Committee:  Sub-Committees/Workgroups</vt:lpstr>
      <vt:lpstr>Quality Committee:  Sub-Committees/Workgroups </vt:lpstr>
      <vt:lpstr>Quality Committee:  Sub-Committees/ Workgroups </vt:lpstr>
      <vt:lpstr>Quality Committee</vt:lpstr>
      <vt:lpstr>Expectations of the Quality Committee</vt:lpstr>
      <vt:lpstr>Key Aspects &amp; Functions of  Quality Management</vt:lpstr>
      <vt:lpstr>Overlapping Functions</vt:lpstr>
      <vt:lpstr>Overlapping Functions – diagram description</vt:lpstr>
      <vt:lpstr>Skills for Quality Teams</vt:lpstr>
      <vt:lpstr>Team Skills</vt:lpstr>
      <vt:lpstr>Examples of Useful Feedback Picture Description</vt:lpstr>
      <vt:lpstr>Meeting Skills</vt:lpstr>
      <vt:lpstr>Slide 39</vt:lpstr>
      <vt:lpstr>Brainstorming</vt:lpstr>
      <vt:lpstr>Cause &amp; Effect/Fishbone Variance to Plan From GOAL/  QPC Memory Joggers </vt:lpstr>
      <vt:lpstr>Fishbone Diagram/Cause and Effect Schematic – diagram description</vt:lpstr>
      <vt:lpstr>Improving Processes</vt:lpstr>
      <vt:lpstr>Benchmarking &amp; Goals</vt:lpstr>
      <vt:lpstr>Slide 45</vt:lpstr>
      <vt:lpstr>Confidentiality</vt:lpstr>
      <vt:lpstr>Quality Infrastructure</vt:lpstr>
      <vt:lpstr>Policy Templates  available as part of GAPHC Quality Manuals http://www.gaphc.org </vt:lpstr>
      <vt:lpstr>Chart description</vt:lpstr>
      <vt:lpstr>Policy Templates  available as part of GAPHC Quality Manuals http://www.gaphc.org </vt:lpstr>
      <vt:lpstr>Chart Description</vt:lpstr>
      <vt:lpstr>Implementation</vt:lpstr>
      <vt:lpstr>Closing The Measure Loop</vt:lpstr>
      <vt:lpstr>Closing The Measure Loop – Diagram Description</vt:lpstr>
      <vt:lpstr>Performance Measurement</vt:lpstr>
      <vt:lpstr>Performance Measurement</vt:lpstr>
      <vt:lpstr>Quality Measures Workplan</vt:lpstr>
      <vt:lpstr>Quality Measures Workplan – chart description</vt:lpstr>
      <vt:lpstr>Quality Calendar</vt:lpstr>
      <vt:lpstr>Quality Calendar – chart description</vt:lpstr>
      <vt:lpstr>Quality </vt:lpstr>
      <vt:lpstr>Quality Communication </vt:lpstr>
      <vt:lpstr>Quality Measure/Indicator Chart Template available upon request jwilkerson@gaphc.org </vt:lpstr>
      <vt:lpstr>Quality Measure/Indicator Chart -chart description</vt:lpstr>
      <vt:lpstr>3rd Available Appointment</vt:lpstr>
      <vt:lpstr>3rd Available Appointment - graph description</vt:lpstr>
      <vt:lpstr>Checklist for Creating An Effective Storyboard  Adapted from GOAL/QPC  Problem Solving Memory Jogger pgs 121-134 </vt:lpstr>
      <vt:lpstr>Checklist for Creating An Effective Storyboard – chart description</vt:lpstr>
      <vt:lpstr>Slide 69</vt:lpstr>
      <vt:lpstr>Slide 70</vt:lpstr>
      <vt:lpstr>Annual Program Evaluation</vt:lpstr>
      <vt:lpstr>Back to PDSA: WORK THE PLAN</vt:lpstr>
      <vt:lpstr>Quality Resources</vt:lpstr>
      <vt:lpstr>Quality Resources</vt:lpstr>
      <vt:lpstr>Measures Resources</vt:lpstr>
      <vt:lpstr>Resources</vt:lpstr>
      <vt:lpstr>Investigating An Out Of Control Process:  Questions to Ask</vt:lpstr>
      <vt:lpstr>Discussion and Questions</vt:lpstr>
    </vt:vector>
  </TitlesOfParts>
  <Company>Hrsa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Tips for Implementing Your Health Center Quality Improvement Program</dc:title>
  <dc:subject>Quality Improvement</dc:subject>
  <dc:creator>HRSA</dc:creator>
  <cp:keywords>quality, health center, FQHC</cp:keywords>
  <cp:lastModifiedBy>HRSA</cp:lastModifiedBy>
  <cp:revision>1007</cp:revision>
  <dcterms:created xsi:type="dcterms:W3CDTF">2006-03-08T20:47:23Z</dcterms:created>
  <dcterms:modified xsi:type="dcterms:W3CDTF">2011-04-06T13:43:42Z</dcterms:modified>
</cp:coreProperties>
</file>